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sldIdLst>
    <p:sldId id="256" r:id="rId3"/>
    <p:sldId id="257" r:id="rId4"/>
    <p:sldId id="259" r:id="rId5"/>
    <p:sldId id="258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66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62467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2468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2469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2470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2471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2472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2473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62474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62475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62476" name="Rectangle 12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2477" name="Rectangle 1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2478" name="Rectangle 1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A491AAE-E2FC-4415-9B60-24236A02A394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31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B6DAE2-212A-4085-AFD6-AF4EECFD2C50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898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159F5F-ACFB-491F-B8EA-0F43B582E1FD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8842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0C2F76-B3FC-4F03-8679-C692DBEDCF75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4717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DB37BD-56EB-4EF6-8A9C-79B02D0B2B11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661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08A055-CD91-4F32-93FE-6BCE7177E145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5747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64A738-5266-4FC9-ACEB-C09E7F5123B7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9476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0B5AE9-D4FC-4D35-93B9-5B357D075062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197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DC8C65-252F-4274-AC94-D4F0000088D5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4781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00AAB-B191-46C9-9C2B-C377D91D8A52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1602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F0CB27-9441-4F0D-954B-D3B43CBD2E19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996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22.04.2014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42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61443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1444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1445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1446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1447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1448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  <p:sp>
          <p:nvSpPr>
            <p:cNvPr id="61449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6145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61451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61452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61453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61454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2ECE9DB-695D-44A9-84EC-AE700C87A1AD}" type="slidenum">
              <a:rPr lang="ru-RU" alt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57300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89876"/>
            <a:ext cx="4032448" cy="384318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21941" y="188640"/>
            <a:ext cx="5170005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anose="03010101010201010101" pitchFamily="66" charset="0"/>
              </a:rPr>
              <a:t>Презентацію виконала </a:t>
            </a:r>
          </a:p>
          <a:p>
            <a:r>
              <a:rPr lang="uk-UA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anose="03010101010201010101" pitchFamily="66" charset="0"/>
              </a:rPr>
              <a:t>учениця 11-А класу</a:t>
            </a:r>
          </a:p>
          <a:p>
            <a:r>
              <a:rPr lang="uk-UA" sz="44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anose="03010101010201010101" pitchFamily="66" charset="0"/>
              </a:rPr>
              <a:t>с</a:t>
            </a:r>
            <a:r>
              <a:rPr lang="uk-UA" sz="4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anose="03010101010201010101" pitchFamily="66" charset="0"/>
              </a:rPr>
              <a:t>зш</a:t>
            </a:r>
            <a:r>
              <a:rPr lang="uk-UA" sz="4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anose="03010101010201010101" pitchFamily="66" charset="0"/>
              </a:rPr>
              <a:t> №26 м. Києва</a:t>
            </a:r>
          </a:p>
          <a:p>
            <a:r>
              <a:rPr lang="uk-UA" sz="4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anose="03010101010201010101" pitchFamily="66" charset="0"/>
              </a:rPr>
              <a:t>Пекарева</a:t>
            </a:r>
            <a:r>
              <a:rPr lang="uk-UA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anose="03010101010201010101" pitchFamily="66" charset="0"/>
              </a:rPr>
              <a:t> Вікторія</a:t>
            </a:r>
            <a:endParaRPr lang="ru-RU" sz="4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61" y="3933056"/>
            <a:ext cx="9150361" cy="292494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4007" y="2708920"/>
            <a:ext cx="427232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8800" b="1" cap="none" spc="0" dirty="0" err="1" smtClean="0">
                <a:ln/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latin typeface="Comic Sans MS" panose="030F0702030302020204" pitchFamily="66" charset="0"/>
              </a:rPr>
              <a:t>Юпітер</a:t>
            </a:r>
            <a:endParaRPr lang="ru-RU" sz="8800" b="1" cap="none" spc="0" dirty="0">
              <a:ln/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9063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8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3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836712"/>
            <a:ext cx="770485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altLang="ru-RU" sz="36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Нещодавно з</a:t>
            </a:r>
            <a:r>
              <a:rPr lang="en-US" altLang="ru-RU" sz="36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’</a:t>
            </a:r>
            <a:r>
              <a:rPr lang="uk-UA" altLang="ru-RU" sz="36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явилась гіпотеза щодо можливості існування життя у хмарах Юпітера, адже його атмосфера має всі компоненти, які були необхідні для появи життя на Землі. Деякі шари хмар є теплі та відносно комфортні для існування навіть земних мікроорганізмів.</a:t>
            </a:r>
            <a:endParaRPr lang="ru-RU" altLang="ru-RU" sz="36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-243408"/>
            <a:ext cx="579357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Monotype Corsiva" panose="03010101010201010101" pitchFamily="66" charset="0"/>
              </a:rPr>
              <a:t>Дякую</a:t>
            </a:r>
            <a:r>
              <a:rPr lang="ru-RU" sz="7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Monotype Corsiva" panose="03010101010201010101" pitchFamily="66" charset="0"/>
              </a:rPr>
              <a:t> за </a:t>
            </a:r>
            <a:r>
              <a:rPr lang="ru-RU" sz="72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Monotype Corsiva" panose="03010101010201010101" pitchFamily="66" charset="0"/>
              </a:rPr>
              <a:t>увагу</a:t>
            </a:r>
            <a:r>
              <a:rPr lang="ru-RU" sz="7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Monotype Corsiva" panose="03010101010201010101" pitchFamily="66" charset="0"/>
              </a:rPr>
              <a:t>!</a:t>
            </a:r>
            <a:endParaRPr lang="ru-RU" sz="7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097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657891" y="5805264"/>
            <a:ext cx="24529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Юпітер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57567" y="3811012"/>
            <a:ext cx="498206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ерховний бог </a:t>
            </a:r>
          </a:p>
          <a:p>
            <a:pPr algn="ctr"/>
            <a:r>
              <a:rPr lang="uk-UA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римський міфології</a:t>
            </a:r>
          </a:p>
          <a:p>
            <a:pPr algn="ctr"/>
            <a:endParaRPr lang="uk-UA" sz="32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 Сатурна</a:t>
            </a:r>
          </a:p>
          <a:p>
            <a:pPr algn="ctr"/>
            <a:endParaRPr lang="uk-UA" sz="32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Брат Нептуна та Плутона</a:t>
            </a:r>
            <a:endParaRPr lang="ru-RU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154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59259E-6 L -0.01059 -0.875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8" y="-4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build="p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2" name="Picture 4" descr="10 фактов о Юпитер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848"/>
            <a:ext cx="9144000" cy="477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863"/>
            <a:ext cx="9252520" cy="1939925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None/>
            </a:pPr>
            <a:r>
              <a:rPr lang="uk-UA" altLang="ru-RU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Юпітер - п'ята планета від нашого Сонця і знаходиться між Марсом і Сатурном. Якщо ви думаєте, що Земля велика, то це просто ніщо в порівнянні з Юпітером, який є найбільшою планетою нашої Сонячної системи. Якщо говорити про обсяг, то в Юпітер помістяться 1300 таких планет, як Земля. Гравітація на цьому «гіганті» в 2.5 рази більше, ніж на Землі. Якби хтось вагою в 100 кг стояв на поверхні Юпітера, то там він важив би 250 кг. Маса Юпітера в 317 разів більше маси Землі, а також в 2.5 рази більше маси всіх інших планет Сонячної </a:t>
            </a:r>
            <a:r>
              <a:rPr lang="uk-UA" altLang="ru-RU" sz="2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 </a:t>
            </a:r>
            <a:r>
              <a:rPr lang="uk-UA" altLang="ru-RU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разом узятих.</a:t>
            </a:r>
            <a:endParaRPr lang="ru-RU" altLang="ru-RU" sz="2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99592" y="2309941"/>
            <a:ext cx="8244408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cs typeface="+mn-cs"/>
              </a:defRPr>
            </a:lvl9pPr>
          </a:lstStyle>
          <a:p>
            <a:r>
              <a:rPr lang="uk-UA" altLang="ru-RU" kern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Радіус          				11,2 </a:t>
            </a:r>
            <a:r>
              <a:rPr lang="en-US" altLang="ru-RU" kern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R;</a:t>
            </a:r>
          </a:p>
          <a:p>
            <a:r>
              <a:rPr lang="uk-UA" altLang="ru-RU" kern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Маса             				318 М;</a:t>
            </a:r>
          </a:p>
          <a:p>
            <a:r>
              <a:rPr lang="uk-UA" altLang="ru-RU" kern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Густина        				1.3 г</a:t>
            </a:r>
            <a:r>
              <a:rPr lang="en-US" altLang="ru-RU" kern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uk-UA" altLang="ru-RU" kern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r>
              <a:rPr lang="uk-UA" altLang="ru-RU" sz="1600" kern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3;</a:t>
            </a:r>
          </a:p>
          <a:p>
            <a:r>
              <a:rPr lang="uk-UA" altLang="ru-RU" kern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Орбіта          				а=5,2 </a:t>
            </a:r>
            <a:r>
              <a:rPr lang="uk-UA" altLang="ru-RU" kern="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а.о</a:t>
            </a:r>
            <a:r>
              <a:rPr lang="uk-UA" altLang="ru-RU" kern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uk-UA" altLang="ru-RU" kern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Рік                				11,2 з. року</a:t>
            </a:r>
          </a:p>
          <a:p>
            <a:r>
              <a:rPr lang="uk-UA" altLang="ru-RU" kern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Доба            				9год 50 </a:t>
            </a:r>
            <a:r>
              <a:rPr lang="uk-UA" altLang="ru-RU" kern="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</a:t>
            </a:r>
            <a:endParaRPr lang="uk-UA" altLang="ru-RU" kern="0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altLang="ru-RU" kern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Атмосфера  				</a:t>
            </a:r>
            <a:r>
              <a:rPr lang="en-US" altLang="ru-RU" kern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ru-RU" sz="1600" kern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kern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ru-RU" kern="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He.</a:t>
            </a:r>
            <a:endParaRPr lang="ru-RU" altLang="ru-RU" kern="0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624" y="473184"/>
            <a:ext cx="676875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altLang="ru-RU" sz="2000" b="1" dirty="0"/>
              <a:t>Незважаючи на свою масу, Юпітер є найшвидшою планетою Сонячної системи. Для повного обертання планеті достатньо 10 годин. Однак для того, щоб повністю облетіти Сонце Юпітер затрачає 12 років. Швидке обертання Юпітера відбувається через магнітне поле, а також </a:t>
            </a:r>
            <a:r>
              <a:rPr lang="uk-UA" altLang="ru-RU" sz="2000" b="1" dirty="0" smtClean="0"/>
              <a:t>радіацію </a:t>
            </a:r>
            <a:r>
              <a:rPr lang="uk-UA" altLang="ru-RU" sz="2000" b="1" dirty="0"/>
              <a:t>навколо планети.</a:t>
            </a:r>
            <a:endParaRPr lang="ru-RU" altLang="ru-RU" sz="2000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7026"/>
            <a:ext cx="9144000" cy="192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3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/>
      <p:bldP spid="63491" grpId="1" build="p"/>
      <p:bldP spid="6" grpId="0" build="p"/>
      <p:bldP spid="6" grpId="1" build="allAtOnce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6592" y="0"/>
            <a:ext cx="10729192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36512" y="3407509"/>
            <a:ext cx="907300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Кільця</a:t>
            </a:r>
            <a:r>
              <a:rPr lang="ru-RU" sz="20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endParaRPr lang="ru-RU" sz="2000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Юпітера</a:t>
            </a:r>
            <a:r>
              <a:rPr lang="ru-RU" sz="20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sz="20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відкриті</a:t>
            </a:r>
            <a:r>
              <a:rPr lang="ru-RU" sz="20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1979 </a:t>
            </a:r>
            <a:r>
              <a:rPr lang="ru-RU" sz="2000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20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0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000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проходження</a:t>
            </a:r>
            <a:r>
              <a:rPr lang="ru-RU" sz="20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повз</a:t>
            </a:r>
            <a:r>
              <a:rPr lang="ru-RU" sz="20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планети</a:t>
            </a:r>
            <a:r>
              <a:rPr lang="ru-RU" sz="20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космічного</a:t>
            </a:r>
            <a:r>
              <a:rPr lang="ru-RU" sz="20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апарату</a:t>
            </a:r>
            <a:r>
              <a:rPr lang="ru-RU" sz="20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Вояджер-1, </a:t>
            </a:r>
          </a:p>
          <a:p>
            <a:r>
              <a:rPr lang="ru-RU" sz="2000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проте</a:t>
            </a:r>
            <a:r>
              <a:rPr lang="ru-RU" sz="20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походження</a:t>
            </a:r>
            <a:r>
              <a:rPr lang="ru-RU" sz="20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залишалося</a:t>
            </a:r>
            <a:r>
              <a:rPr lang="ru-RU" sz="20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загадкою</a:t>
            </a:r>
            <a:r>
              <a:rPr lang="ru-RU" sz="20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Пізніше</a:t>
            </a:r>
            <a:r>
              <a:rPr lang="ru-RU" sz="20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космічним</a:t>
            </a:r>
            <a:r>
              <a:rPr lang="ru-RU" sz="20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апаратом</a:t>
            </a:r>
            <a:r>
              <a:rPr lang="ru-RU" sz="20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Галілей</a:t>
            </a:r>
            <a:r>
              <a:rPr lang="ru-RU" sz="20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0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знаходився</a:t>
            </a:r>
            <a:r>
              <a:rPr lang="ru-RU" sz="20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орбіті</a:t>
            </a:r>
            <a:r>
              <a:rPr lang="ru-RU" sz="20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навколо</a:t>
            </a:r>
            <a:r>
              <a:rPr lang="ru-RU" sz="20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Юпітера</a:t>
            </a:r>
            <a:r>
              <a:rPr lang="ru-RU" sz="20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 1995 по 2003 роки, </a:t>
            </a:r>
            <a:r>
              <a:rPr lang="ru-RU" sz="2000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sz="20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отримані</a:t>
            </a:r>
            <a:r>
              <a:rPr lang="ru-RU" sz="20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дані</a:t>
            </a:r>
            <a:r>
              <a:rPr lang="ru-RU" sz="20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 те , </a:t>
            </a:r>
            <a:r>
              <a:rPr lang="ru-RU" sz="2000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sz="20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кільця</a:t>
            </a:r>
            <a:r>
              <a:rPr lang="ru-RU" sz="20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виникли</a:t>
            </a:r>
            <a:r>
              <a:rPr lang="ru-RU" sz="20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</a:t>
            </a:r>
            <a:r>
              <a:rPr lang="ru-RU" sz="20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зіткнення</a:t>
            </a:r>
            <a:r>
              <a:rPr lang="ru-RU" sz="20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метеорних</a:t>
            </a:r>
            <a:r>
              <a:rPr lang="ru-RU" sz="20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тіл</a:t>
            </a:r>
            <a:r>
              <a:rPr lang="ru-RU" sz="20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20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невеликими </a:t>
            </a:r>
            <a:r>
              <a:rPr lang="ru-RU" sz="2000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супутниками</a:t>
            </a:r>
            <a:r>
              <a:rPr lang="ru-RU" sz="20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Юпітера</a:t>
            </a:r>
            <a:r>
              <a:rPr lang="ru-RU" sz="20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ru-RU" sz="20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altLang="ru-RU" sz="2000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Фіва</a:t>
            </a:r>
            <a:r>
              <a:rPr lang="uk-UA" altLang="ru-RU" sz="20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altLang="ru-RU" sz="2000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Метіда</a:t>
            </a:r>
            <a:r>
              <a:rPr lang="uk-UA" altLang="ru-RU" sz="20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altLang="ru-RU" sz="2000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Адрастея</a:t>
            </a:r>
            <a:r>
              <a:rPr lang="uk-UA" altLang="ru-RU" sz="20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uk-UA" altLang="ru-RU" sz="2000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Альматея</a:t>
            </a:r>
            <a:r>
              <a:rPr lang="uk-UA" altLang="ru-RU" sz="20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uk-UA" altLang="ru-RU" sz="20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Нещодавно вчені відкрили ще одне кільце, розташоване найближче до планети. Його назвали Гало</a:t>
            </a:r>
            <a:r>
              <a:rPr lang="uk-UA" altLang="ru-RU" sz="20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000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5857" y="193864"/>
            <a:ext cx="57606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altLang="ru-RU" sz="2400" dirty="0">
                <a:solidFill>
                  <a:srgbClr val="FF0000"/>
                </a:solidFill>
                <a:latin typeface="Monotype Corsiva" panose="03010101010201010101" pitchFamily="66" charset="0"/>
              </a:rPr>
              <a:t>Першим </a:t>
            </a:r>
            <a:r>
              <a:rPr lang="ru-RU" altLang="ru-RU" sz="2400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апаратом</a:t>
            </a:r>
            <a:r>
              <a:rPr lang="ru-RU" altLang="ru-RU" sz="2400" dirty="0">
                <a:solidFill>
                  <a:srgbClr val="FF0000"/>
                </a:solidFill>
                <a:latin typeface="Monotype Corsiva" panose="03010101010201010101" pitchFamily="66" charset="0"/>
              </a:rPr>
              <a:t>, </a:t>
            </a:r>
            <a:r>
              <a:rPr lang="ru-RU" altLang="ru-RU" sz="2400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який</a:t>
            </a:r>
            <a:r>
              <a:rPr lang="ru-RU" altLang="ru-RU" sz="2400" dirty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altLang="ru-RU" sz="24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відвідав</a:t>
            </a:r>
            <a:r>
              <a:rPr lang="ru-RU" altLang="ru-RU" sz="24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altLang="ru-RU" sz="24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Юпітер</a:t>
            </a:r>
            <a:r>
              <a:rPr lang="ru-RU" altLang="ru-RU" sz="2400" dirty="0">
                <a:solidFill>
                  <a:srgbClr val="FF0000"/>
                </a:solidFill>
                <a:latin typeface="Monotype Corsiva" panose="03010101010201010101" pitchFamily="66" charset="0"/>
              </a:rPr>
              <a:t>, </a:t>
            </a:r>
            <a:endParaRPr lang="ru-RU" altLang="ru-RU" sz="2400" dirty="0" smtClean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algn="r"/>
            <a:r>
              <a:rPr lang="ru-RU" altLang="ru-RU" sz="24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був</a:t>
            </a:r>
            <a:r>
              <a:rPr lang="ru-RU" altLang="ru-RU" sz="24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altLang="ru-RU" sz="2400" dirty="0">
                <a:solidFill>
                  <a:srgbClr val="FF0000"/>
                </a:solidFill>
                <a:latin typeface="Monotype Corsiva" panose="03010101010201010101" pitchFamily="66" charset="0"/>
              </a:rPr>
              <a:t>«Піонер-10». З </a:t>
            </a:r>
            <a:r>
              <a:rPr lang="ru-RU" altLang="ru-RU" sz="2400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найбільш</a:t>
            </a:r>
            <a:r>
              <a:rPr lang="ru-RU" altLang="ru-RU" sz="2400" dirty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altLang="ru-RU" sz="2400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пізніх</a:t>
            </a:r>
            <a:r>
              <a:rPr lang="ru-RU" altLang="ru-RU" sz="2400" dirty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endParaRPr lang="ru-RU" altLang="ru-RU" sz="2400" dirty="0" smtClean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algn="r"/>
            <a:r>
              <a:rPr lang="ru-RU" altLang="ru-RU" sz="24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досліджень</a:t>
            </a:r>
            <a:r>
              <a:rPr lang="ru-RU" altLang="ru-RU" sz="24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altLang="ru-RU" sz="2400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слід</a:t>
            </a:r>
            <a:r>
              <a:rPr lang="ru-RU" altLang="ru-RU" sz="2400" dirty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altLang="ru-RU" sz="2400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виділити</a:t>
            </a:r>
            <a:r>
              <a:rPr lang="ru-RU" altLang="ru-RU" sz="2400" dirty="0">
                <a:solidFill>
                  <a:srgbClr val="FF0000"/>
                </a:solidFill>
                <a:latin typeface="Monotype Corsiva" panose="03010101010201010101" pitchFamily="66" charset="0"/>
              </a:rPr>
              <a:t> зонд </a:t>
            </a:r>
            <a:r>
              <a:rPr lang="ru-RU" altLang="ru-RU" sz="24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«</a:t>
            </a:r>
            <a:r>
              <a:rPr lang="ru-RU" altLang="ru-RU" sz="2400" dirty="0">
                <a:solidFill>
                  <a:srgbClr val="FF0000"/>
                </a:solidFill>
                <a:latin typeface="Monotype Corsiva" panose="03010101010201010101" pitchFamily="66" charset="0"/>
              </a:rPr>
              <a:t>Юнона</a:t>
            </a:r>
            <a:r>
              <a:rPr lang="ru-RU" altLang="ru-RU" sz="24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»,</a:t>
            </a:r>
            <a:r>
              <a:rPr lang="ru-RU" altLang="ru-RU" sz="24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запущений</a:t>
            </a:r>
            <a:r>
              <a:rPr lang="ru-RU" altLang="ru-RU" sz="24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в </a:t>
            </a:r>
            <a:r>
              <a:rPr lang="ru-RU" altLang="ru-RU" sz="2400" dirty="0">
                <a:solidFill>
                  <a:srgbClr val="FF0000"/>
                </a:solidFill>
                <a:latin typeface="Monotype Corsiva" panose="03010101010201010101" pitchFamily="66" charset="0"/>
              </a:rPr>
              <a:t>2011 р., </a:t>
            </a:r>
            <a:endParaRPr lang="ru-RU" altLang="ru-RU" sz="2400" dirty="0" smtClean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algn="r"/>
            <a:r>
              <a:rPr lang="ru-RU" altLang="ru-RU" sz="24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передбачається</a:t>
            </a:r>
            <a:r>
              <a:rPr lang="ru-RU" altLang="ru-RU" sz="2400" dirty="0">
                <a:solidFill>
                  <a:srgbClr val="FF0000"/>
                </a:solidFill>
                <a:latin typeface="Monotype Corsiva" panose="03010101010201010101" pitchFamily="66" charset="0"/>
              </a:rPr>
              <a:t>, </a:t>
            </a:r>
            <a:r>
              <a:rPr lang="ru-RU" altLang="ru-RU" sz="2400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що</a:t>
            </a:r>
            <a:r>
              <a:rPr lang="ru-RU" altLang="ru-RU" sz="2400" dirty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altLang="ru-RU" sz="2400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він</a:t>
            </a:r>
            <a:r>
              <a:rPr lang="ru-RU" altLang="ru-RU" sz="2400" dirty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endParaRPr lang="ru-RU" altLang="ru-RU" sz="2400" dirty="0" smtClean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algn="r"/>
            <a:r>
              <a:rPr lang="ru-RU" altLang="ru-RU" sz="24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долетить</a:t>
            </a:r>
            <a:r>
              <a:rPr lang="ru-RU" altLang="ru-RU" sz="24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до </a:t>
            </a:r>
            <a:r>
              <a:rPr lang="ru-RU" altLang="ru-RU" sz="2400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Юпітера</a:t>
            </a:r>
            <a:r>
              <a:rPr lang="ru-RU" altLang="ru-RU" sz="2400" dirty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endParaRPr lang="ru-RU" altLang="ru-RU" sz="2400" dirty="0" smtClean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algn="r"/>
            <a:r>
              <a:rPr lang="ru-RU" altLang="ru-RU" sz="24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в </a:t>
            </a:r>
            <a:r>
              <a:rPr lang="ru-RU" altLang="ru-RU" sz="2400" dirty="0">
                <a:solidFill>
                  <a:srgbClr val="FF0000"/>
                </a:solidFill>
                <a:latin typeface="Monotype Corsiva" panose="03010101010201010101" pitchFamily="66" charset="0"/>
              </a:rPr>
              <a:t>2016 р.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636971"/>
            <a:ext cx="22454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Кільця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4" descr="Космический аппарат Кассин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592" y="0"/>
            <a:ext cx="11017224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4002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4624" y="-1"/>
            <a:ext cx="10188624" cy="685800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 rot="19962474">
            <a:off x="1887576" y="2511290"/>
            <a:ext cx="451918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onotype Corsiva" panose="03010101010201010101" pitchFamily="66" charset="0"/>
              </a:rPr>
              <a:t>Супутники</a:t>
            </a:r>
            <a:endParaRPr lang="ru-RU" sz="8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91880" y="-20085"/>
            <a:ext cx="5654802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Юпітер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63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супутника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масивних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супутника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Іо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Європа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Ганімед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alt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Каллісто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названих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alt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галі-леєвими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alt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супутниками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відкриті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1610 р.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Галілео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alt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Галілеєм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uk-UA" altLang="ru-RU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altLang="ru-RU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altLang="ru-RU" sz="20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Ганімед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r"/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найбільшим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alt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супутником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краю </a:t>
            </a: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краю - 5262 км,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робить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alt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планета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Меркурій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alt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крижаний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супутник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облітає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навколо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alt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Юпітера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7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днів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одним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цікавим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супу-</a:t>
            </a:r>
            <a:r>
              <a:rPr lang="ru-RU" alt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тником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 </a:t>
            </a:r>
            <a:r>
              <a:rPr lang="ru-RU" alt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​​</a:t>
            </a:r>
            <a:r>
              <a:rPr lang="ru-RU" altLang="ru-RU" sz="2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Іо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розташовані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люті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ву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algn="r"/>
            <a:r>
              <a:rPr lang="ru-RU" alt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лкани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озера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лави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величезні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кальдери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Гори на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Іо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досягають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16 км.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супутник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перебуває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Юпітера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ближче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Місяць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</a:t>
            </a:r>
            <a:r>
              <a:rPr lang="ru-RU" alt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Цікавий</a:t>
            </a:r>
            <a:r>
              <a:rPr lang="ru-RU" alt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факт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більшість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супутників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Юпітера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діаметрі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км. 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6994">
            <a:off x="377589" y="1482554"/>
            <a:ext cx="8350691" cy="3892888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Рисунок 8" descr="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664" y="1548867"/>
            <a:ext cx="5744926" cy="406910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862948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27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4226" y="57880"/>
            <a:ext cx="813556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err="1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Поговоримо</a:t>
            </a:r>
            <a:r>
              <a:rPr lang="ru-RU" sz="4800" b="1" cap="none" spc="0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 про погоду…</a:t>
            </a:r>
            <a:endParaRPr lang="ru-RU" sz="4800" b="1" cap="none" spc="0" dirty="0">
              <a:ln w="12700">
                <a:solidFill>
                  <a:srgbClr val="00B0F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5" name="Рисунок 6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8780" y="1462622"/>
            <a:ext cx="9172779" cy="1438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28779" y="1397103"/>
            <a:ext cx="91440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Товста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атмосфера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Юпітера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ділиться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смуги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хмар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знаходяться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висотах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Темні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смуги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хмар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називаються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поясами,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тоді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світлі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зонами. На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кордоні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поясу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зони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швидкість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вітру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досягати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480 км / год.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28779" y="873883"/>
            <a:ext cx="9144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00B0F0"/>
                </a:solidFill>
                <a:latin typeface="Monotype Corsiva" panose="03010101010201010101" pitchFamily="66" charset="0"/>
              </a:rPr>
              <a:t>На </a:t>
            </a:r>
            <a:r>
              <a:rPr lang="ru-RU" sz="2800" dirty="0" err="1">
                <a:solidFill>
                  <a:srgbClr val="00B0F0"/>
                </a:solidFill>
                <a:latin typeface="Monotype Corsiva" panose="03010101010201010101" pitchFamily="66" charset="0"/>
              </a:rPr>
              <a:t>Юпітері</a:t>
            </a:r>
            <a:r>
              <a:rPr lang="ru-RU" sz="2800" dirty="0">
                <a:solidFill>
                  <a:srgbClr val="00B0F0"/>
                </a:solidFill>
                <a:latin typeface="Monotype Corsiva" panose="03010101010201010101" pitchFamily="66" charset="0"/>
              </a:rPr>
              <a:t>, </a:t>
            </a:r>
            <a:r>
              <a:rPr lang="ru-RU" sz="2800" dirty="0" err="1">
                <a:solidFill>
                  <a:srgbClr val="00B0F0"/>
                </a:solidFill>
                <a:latin typeface="Monotype Corsiva" panose="03010101010201010101" pitchFamily="66" charset="0"/>
              </a:rPr>
              <a:t>головній</a:t>
            </a:r>
            <a:r>
              <a:rPr lang="ru-RU" sz="2800" dirty="0">
                <a:solidFill>
                  <a:srgbClr val="00B0F0"/>
                </a:solidFill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solidFill>
                  <a:srgbClr val="00B0F0"/>
                </a:solidFill>
                <a:latin typeface="Monotype Corsiva" panose="03010101010201010101" pitchFamily="66" charset="0"/>
              </a:rPr>
              <a:t>планеті</a:t>
            </a:r>
            <a:r>
              <a:rPr lang="ru-RU" sz="2800" dirty="0">
                <a:solidFill>
                  <a:srgbClr val="00B0F0"/>
                </a:solidFill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solidFill>
                  <a:srgbClr val="00B0F0"/>
                </a:solidFill>
                <a:latin typeface="Monotype Corsiva" panose="03010101010201010101" pitchFamily="66" charset="0"/>
              </a:rPr>
              <a:t>сонячної</a:t>
            </a:r>
            <a:r>
              <a:rPr lang="ru-RU" sz="2800" dirty="0">
                <a:solidFill>
                  <a:srgbClr val="00B0F0"/>
                </a:solidFill>
                <a:latin typeface="Monotype Corsiva" panose="03010101010201010101" pitchFamily="66" charset="0"/>
              </a:rPr>
              <a:t> </a:t>
            </a:r>
            <a:r>
              <a:rPr lang="ru-RU" sz="2800" dirty="0" err="1">
                <a:solidFill>
                  <a:srgbClr val="00B0F0"/>
                </a:solidFill>
                <a:latin typeface="Monotype Corsiva" panose="03010101010201010101" pitchFamily="66" charset="0"/>
              </a:rPr>
              <a:t>системи</a:t>
            </a:r>
            <a:r>
              <a:rPr lang="ru-RU" sz="2800" dirty="0">
                <a:solidFill>
                  <a:srgbClr val="00B0F0"/>
                </a:solidFill>
                <a:latin typeface="Monotype Corsiva" panose="03010101010201010101" pitchFamily="66" charset="0"/>
              </a:rPr>
              <a:t>, </a:t>
            </a:r>
            <a:r>
              <a:rPr lang="ru-RU" sz="2800" dirty="0" err="1">
                <a:solidFill>
                  <a:srgbClr val="00B0F0"/>
                </a:solidFill>
                <a:latin typeface="Monotype Corsiva" panose="03010101010201010101" pitchFamily="66" charset="0"/>
              </a:rPr>
              <a:t>завжди</a:t>
            </a:r>
            <a:r>
              <a:rPr lang="ru-RU" sz="2800" dirty="0">
                <a:solidFill>
                  <a:srgbClr val="00B0F0"/>
                </a:solidFill>
                <a:latin typeface="Monotype Corsiva" panose="03010101010201010101" pitchFamily="66" charset="0"/>
              </a:rPr>
              <a:t> </a:t>
            </a:r>
            <a:r>
              <a:rPr lang="ru-RU" sz="2800" dirty="0" err="1" smtClean="0">
                <a:solidFill>
                  <a:srgbClr val="00B0F0"/>
                </a:solidFill>
                <a:latin typeface="Monotype Corsiva" panose="03010101010201010101" pitchFamily="66" charset="0"/>
              </a:rPr>
              <a:t>хмарно</a:t>
            </a:r>
            <a:endParaRPr lang="ru-RU" sz="2800" dirty="0">
              <a:solidFill>
                <a:srgbClr val="00B0F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0" y="2901243"/>
            <a:ext cx="9115829" cy="19389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6812" y="2901243"/>
            <a:ext cx="91320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Чому</a:t>
            </a:r>
            <a:r>
              <a:rPr lang="ru-RU" sz="2000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Юпітері</a:t>
            </a:r>
            <a:r>
              <a:rPr lang="ru-RU" sz="2000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сяють</a:t>
            </a:r>
            <a:r>
              <a:rPr lang="ru-RU" sz="2000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блискавки</a:t>
            </a:r>
            <a:r>
              <a:rPr lang="ru-RU" sz="2000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sz="20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Астрономи</a:t>
            </a:r>
            <a:r>
              <a:rPr lang="ru-RU" sz="2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вважають</a:t>
            </a:r>
            <a:r>
              <a:rPr lang="ru-RU" sz="2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блискавки</a:t>
            </a:r>
            <a:r>
              <a:rPr lang="ru-RU" sz="2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Юпітері</a:t>
            </a:r>
            <a:r>
              <a:rPr lang="ru-RU" sz="2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утворюються</a:t>
            </a:r>
            <a:r>
              <a:rPr lang="ru-RU" sz="2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хмарах</a:t>
            </a:r>
            <a:r>
              <a:rPr lang="ru-RU" sz="2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містять</a:t>
            </a:r>
            <a:r>
              <a:rPr lang="ru-RU" sz="2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лід</a:t>
            </a:r>
            <a:r>
              <a:rPr lang="ru-RU" sz="2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Хмари слабо </a:t>
            </a:r>
            <a:r>
              <a:rPr lang="ru-RU" sz="20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висвітлюються</a:t>
            </a:r>
            <a:r>
              <a:rPr lang="ru-RU" sz="2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сонячним</a:t>
            </a:r>
            <a:r>
              <a:rPr lang="ru-RU" sz="2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світлом</a:t>
            </a:r>
            <a:r>
              <a:rPr lang="ru-RU" sz="2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відбитим</a:t>
            </a:r>
            <a:r>
              <a:rPr lang="ru-RU" sz="2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Іо</a:t>
            </a:r>
            <a:r>
              <a:rPr lang="ru-RU" sz="2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Яскраві</a:t>
            </a:r>
            <a:r>
              <a:rPr lang="ru-RU" sz="2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спалахи</a:t>
            </a:r>
            <a:r>
              <a:rPr lang="ru-RU" sz="2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відбуваються</a:t>
            </a:r>
            <a:r>
              <a:rPr lang="ru-RU" sz="2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активних</a:t>
            </a:r>
            <a:r>
              <a:rPr lang="ru-RU" sz="2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областях на </a:t>
            </a:r>
            <a:r>
              <a:rPr lang="ru-RU" sz="20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рівні</a:t>
            </a:r>
            <a:r>
              <a:rPr lang="ru-RU" sz="2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де </a:t>
            </a:r>
            <a:r>
              <a:rPr lang="ru-RU" sz="20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пролягають</a:t>
            </a:r>
            <a:r>
              <a:rPr lang="ru-RU" sz="2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водяні</a:t>
            </a:r>
            <a:r>
              <a:rPr lang="ru-RU" sz="2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хмари, і </a:t>
            </a:r>
            <a:r>
              <a:rPr lang="ru-RU" sz="20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висвітлюють</a:t>
            </a:r>
            <a:r>
              <a:rPr lang="ru-RU" sz="2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2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низькі</a:t>
            </a:r>
            <a:r>
              <a:rPr lang="ru-RU" sz="2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хмари, </a:t>
            </a:r>
            <a:r>
              <a:rPr lang="ru-RU" sz="20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містять</a:t>
            </a:r>
            <a:r>
              <a:rPr lang="ru-RU" sz="2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аміак</a:t>
            </a:r>
            <a:r>
              <a:rPr lang="ru-RU" sz="2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Блискавки</a:t>
            </a:r>
            <a:r>
              <a:rPr lang="ru-RU" sz="2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Юпітері</a:t>
            </a:r>
            <a:r>
              <a:rPr lang="ru-RU" sz="2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набагато</a:t>
            </a:r>
            <a:r>
              <a:rPr lang="ru-RU" sz="2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яскравіші</a:t>
            </a:r>
            <a:r>
              <a:rPr lang="ru-RU" sz="2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блискавок</a:t>
            </a:r>
            <a:r>
              <a:rPr lang="ru-RU" sz="2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Землі</a:t>
            </a:r>
            <a:r>
              <a:rPr lang="ru-RU" sz="2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2" name="Picture 4" descr="8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772" y="4840236"/>
            <a:ext cx="9173772" cy="2033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-28780" y="4840235"/>
            <a:ext cx="917278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Бурі</a:t>
            </a:r>
            <a:r>
              <a:rPr lang="ru-RU" alt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alt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Юпітері</a:t>
            </a:r>
            <a:r>
              <a:rPr lang="ru-RU" alt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alt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Землі</a:t>
            </a:r>
            <a:r>
              <a:rPr lang="ru-RU" alt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чимось</a:t>
            </a:r>
            <a:r>
              <a:rPr lang="ru-RU" alt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схожі</a:t>
            </a:r>
            <a:r>
              <a:rPr lang="ru-RU" alt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 </a:t>
            </a:r>
            <a:r>
              <a:rPr lang="ru-RU" alt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Юпітері</a:t>
            </a:r>
            <a:r>
              <a:rPr lang="ru-RU" alt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бурі</a:t>
            </a:r>
            <a:r>
              <a:rPr lang="ru-RU" alt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зазвичай</a:t>
            </a:r>
            <a:r>
              <a:rPr lang="ru-RU" alt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довго</a:t>
            </a:r>
            <a:r>
              <a:rPr lang="ru-RU" alt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alt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тривають</a:t>
            </a:r>
            <a:r>
              <a:rPr lang="ru-RU" alt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приблизно</a:t>
            </a:r>
            <a:r>
              <a:rPr lang="ru-RU" alt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3-4 </a:t>
            </a:r>
            <a:r>
              <a:rPr lang="ru-RU" alt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дні</a:t>
            </a:r>
            <a:r>
              <a:rPr lang="ru-RU" alt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Однак</a:t>
            </a:r>
            <a:r>
              <a:rPr lang="ru-RU" alt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й </a:t>
            </a:r>
            <a:r>
              <a:rPr lang="ru-RU" alt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винятки</a:t>
            </a:r>
            <a:r>
              <a:rPr lang="ru-RU" alt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alt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місяці</a:t>
            </a:r>
            <a:r>
              <a:rPr lang="ru-RU" alt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Урагани</a:t>
            </a:r>
            <a:r>
              <a:rPr lang="ru-RU" alt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alt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Юпітері</a:t>
            </a:r>
            <a:r>
              <a:rPr lang="ru-RU" alt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завжди</a:t>
            </a:r>
            <a:r>
              <a:rPr lang="ru-RU" alt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супроводжуються</a:t>
            </a:r>
            <a:r>
              <a:rPr lang="ru-RU" alt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блискавками</a:t>
            </a:r>
            <a:r>
              <a:rPr lang="ru-RU" alt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alt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набагато</a:t>
            </a:r>
            <a:r>
              <a:rPr lang="ru-RU" alt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сильніше</a:t>
            </a:r>
            <a:r>
              <a:rPr lang="ru-RU" alt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alt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шторми на </a:t>
            </a:r>
            <a:r>
              <a:rPr lang="ru-RU" alt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Землі</a:t>
            </a:r>
            <a:r>
              <a:rPr lang="ru-RU" alt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Сильні</a:t>
            </a:r>
            <a:r>
              <a:rPr lang="ru-RU" alt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урагани</a:t>
            </a:r>
            <a:r>
              <a:rPr lang="ru-RU" alt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трапляються</a:t>
            </a:r>
            <a:r>
              <a:rPr lang="ru-RU" alt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кожні</a:t>
            </a:r>
            <a:r>
              <a:rPr lang="ru-RU" alt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15-17 </a:t>
            </a:r>
            <a:r>
              <a:rPr lang="ru-RU" alt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alt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alt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швидкість</a:t>
            </a:r>
            <a:r>
              <a:rPr lang="ru-RU" alt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складає</a:t>
            </a:r>
            <a:r>
              <a:rPr lang="ru-RU" alt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150 м / с. </a:t>
            </a:r>
          </a:p>
          <a:p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641" y="2531911"/>
            <a:ext cx="9234641" cy="267765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-90641" y="2531911"/>
            <a:ext cx="914499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Подібно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полярних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сяйв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Землі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полярні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сяйва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Юпітері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обумовлені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стіканням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заряджених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частинок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вздовж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ліній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магнітного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поля в атмосферу в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районі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північного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південного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полюсів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планети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Однак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магнітне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поле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Юпітера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велике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Тому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викинута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вулканічного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супутника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Іо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іонізованна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речовина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зловлена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магнітним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полем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Юпітера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створює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сяйва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тисячу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разів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інтенсивніше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полярні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сяйва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Землі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574805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7" grpId="0"/>
      <p:bldP spid="9" grpId="0"/>
      <p:bldP spid="9" grpId="1"/>
      <p:bldP spid="11" grpId="0"/>
      <p:bldP spid="11" grpId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8600" y="-23340"/>
            <a:ext cx="9972600" cy="688133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300192" y="-23341"/>
            <a:ext cx="2786339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Велика</a:t>
            </a:r>
          </a:p>
          <a:p>
            <a:pPr algn="ctr"/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червона</a:t>
            </a:r>
          </a:p>
          <a:p>
            <a:pPr algn="ctr"/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пляма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380265"/>
            <a:ext cx="3834172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1665 р. астроном </a:t>
            </a:r>
            <a:r>
              <a:rPr lang="ru-RU" altLang="ru-RU" sz="2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Джованні</a:t>
            </a:r>
            <a:r>
              <a:rPr lang="ru-RU" altLang="ru-RU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Кассіні</a:t>
            </a:r>
            <a:r>
              <a:rPr lang="ru-RU" altLang="ru-RU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перший </a:t>
            </a:r>
            <a:r>
              <a:rPr lang="ru-RU" altLang="ru-RU" sz="2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виявив</a:t>
            </a:r>
            <a:r>
              <a:rPr lang="ru-RU" altLang="ru-RU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Велику</a:t>
            </a:r>
            <a:r>
              <a:rPr lang="ru-RU" altLang="ru-RU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червону</a:t>
            </a:r>
            <a:r>
              <a:rPr lang="ru-RU" altLang="ru-RU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пляму</a:t>
            </a:r>
            <a:r>
              <a:rPr lang="ru-RU" altLang="ru-RU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altLang="ru-RU" sz="2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Юпітері</a:t>
            </a:r>
            <a:r>
              <a:rPr lang="ru-RU" altLang="ru-RU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2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Пляма</a:t>
            </a:r>
            <a:r>
              <a:rPr lang="ru-RU" altLang="ru-RU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виглядає</a:t>
            </a:r>
            <a:r>
              <a:rPr lang="ru-RU" altLang="ru-RU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altLang="ru-RU" sz="2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гігантський</a:t>
            </a:r>
            <a:r>
              <a:rPr lang="ru-RU" altLang="ru-RU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ураган-антициклон і </a:t>
            </a:r>
            <a:r>
              <a:rPr lang="ru-RU" altLang="ru-RU" sz="2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століття</a:t>
            </a:r>
            <a:r>
              <a:rPr lang="ru-RU" altLang="ru-RU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тому </a:t>
            </a:r>
            <a:r>
              <a:rPr lang="ru-RU" altLang="ru-RU" sz="2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altLang="ru-RU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довжиною</a:t>
            </a:r>
            <a:r>
              <a:rPr lang="ru-RU" altLang="ru-RU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40 000 км. </a:t>
            </a:r>
            <a:r>
              <a:rPr lang="ru-RU" altLang="ru-RU" sz="2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Проте</a:t>
            </a:r>
            <a:r>
              <a:rPr lang="ru-RU" altLang="ru-RU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altLang="ru-RU" sz="2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даний</a:t>
            </a:r>
            <a:r>
              <a:rPr lang="ru-RU" altLang="ru-RU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altLang="ru-RU" sz="2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altLang="ru-RU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розміри</a:t>
            </a:r>
            <a:r>
              <a:rPr lang="ru-RU" altLang="ru-RU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зменшилися</a:t>
            </a:r>
            <a:r>
              <a:rPr lang="ru-RU" altLang="ru-RU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наполовину. Велика </a:t>
            </a:r>
            <a:r>
              <a:rPr lang="ru-RU" altLang="ru-RU" sz="2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Червона</a:t>
            </a:r>
            <a:r>
              <a:rPr lang="ru-RU" altLang="ru-RU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Пляма</a:t>
            </a:r>
            <a:r>
              <a:rPr lang="ru-RU" altLang="ru-RU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altLang="ru-RU" sz="2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планеті</a:t>
            </a:r>
            <a:r>
              <a:rPr lang="ru-RU" altLang="ru-RU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Юпітер</a:t>
            </a:r>
            <a:r>
              <a:rPr lang="ru-RU" altLang="ru-RU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altLang="ru-RU" sz="2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altLang="ru-RU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найбільший</a:t>
            </a:r>
            <a:r>
              <a:rPr lang="ru-RU" altLang="ru-RU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атмосферний</a:t>
            </a:r>
            <a:r>
              <a:rPr lang="ru-RU" altLang="ru-RU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вихор в </a:t>
            </a:r>
            <a:r>
              <a:rPr lang="ru-RU" altLang="ru-RU" sz="2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Сонячній</a:t>
            </a:r>
            <a:r>
              <a:rPr lang="ru-RU" altLang="ru-RU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системі</a:t>
            </a:r>
            <a:r>
              <a:rPr lang="ru-RU" altLang="ru-RU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За </a:t>
            </a:r>
            <a:r>
              <a:rPr lang="ru-RU" altLang="ru-RU" sz="2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altLang="ru-RU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довжині</a:t>
            </a:r>
            <a:r>
              <a:rPr lang="ru-RU" altLang="ru-RU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могли б </a:t>
            </a:r>
            <a:r>
              <a:rPr lang="ru-RU" altLang="ru-RU" sz="2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розміститися</a:t>
            </a:r>
            <a:r>
              <a:rPr lang="ru-RU" altLang="ru-RU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ru-RU" altLang="ru-RU" sz="2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планети</a:t>
            </a:r>
            <a:r>
              <a:rPr lang="ru-RU" altLang="ru-RU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розміром</a:t>
            </a:r>
            <a:r>
              <a:rPr lang="ru-RU" altLang="ru-RU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altLang="ru-RU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Землю. </a:t>
            </a:r>
            <a:r>
              <a:rPr lang="ru-RU" altLang="ru-RU" sz="2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altLang="ru-RU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обертається</a:t>
            </a:r>
            <a:r>
              <a:rPr lang="ru-RU" altLang="ru-RU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</a:t>
            </a:r>
            <a:r>
              <a:rPr lang="ru-RU" altLang="ru-RU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годинникової</a:t>
            </a:r>
            <a:r>
              <a:rPr lang="ru-RU" altLang="ru-RU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стрілки</a:t>
            </a:r>
            <a:r>
              <a:rPr lang="ru-RU" altLang="ru-RU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altLang="ru-RU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швидкістю</a:t>
            </a:r>
            <a:r>
              <a:rPr lang="ru-RU" altLang="ru-RU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близько</a:t>
            </a:r>
            <a:r>
              <a:rPr lang="ru-RU" altLang="ru-RU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435 км / ч</a:t>
            </a:r>
            <a:r>
              <a:rPr lang="ru-RU" altLang="ru-RU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96796" y="3473678"/>
            <a:ext cx="4087109" cy="2448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3699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6672" y="0"/>
            <a:ext cx="10620672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2462"/>
            <a:ext cx="4605103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Велика </a:t>
            </a:r>
            <a:r>
              <a:rPr lang="ru-RU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рентгенівська</a:t>
            </a:r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пляма</a:t>
            </a:r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31840" y="2780928"/>
            <a:ext cx="601037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Юпітер</a:t>
            </a:r>
            <a:r>
              <a:rPr lang="ru-RU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знаменит </a:t>
            </a:r>
          </a:p>
          <a:p>
            <a:pPr algn="r"/>
            <a:r>
              <a:rPr lang="ru-RU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своєю</a:t>
            </a:r>
            <a:r>
              <a:rPr lang="ru-RU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Великою </a:t>
            </a:r>
          </a:p>
          <a:p>
            <a:pPr algn="r"/>
            <a:r>
              <a:rPr lang="ru-RU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червоною</a:t>
            </a:r>
            <a:r>
              <a:rPr lang="ru-RU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плямою</a:t>
            </a:r>
            <a:r>
              <a:rPr lang="ru-RU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 </a:t>
            </a:r>
            <a:r>
              <a:rPr lang="ru-R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зображенні</a:t>
            </a:r>
            <a:r>
              <a:rPr lang="ru-R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отриманому</a:t>
            </a:r>
            <a:r>
              <a:rPr lang="ru-R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Чандрою</a:t>
            </a:r>
            <a:r>
              <a:rPr lang="ru-R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ліворуч</a:t>
            </a:r>
            <a:r>
              <a:rPr lang="ru-R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, </a:t>
            </a:r>
            <a:r>
              <a:rPr lang="ru-RU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вперше</a:t>
            </a:r>
            <a:r>
              <a:rPr lang="ru-R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виявлені</a:t>
            </a:r>
            <a:r>
              <a:rPr lang="ru-R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рент-</a:t>
            </a:r>
          </a:p>
          <a:p>
            <a:pPr algn="r"/>
            <a:r>
              <a:rPr lang="ru-RU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генівські</a:t>
            </a:r>
            <a:r>
              <a:rPr lang="ru-RU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плями</a:t>
            </a:r>
            <a:r>
              <a:rPr lang="ru-R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авроральной </a:t>
            </a:r>
            <a:r>
              <a:rPr lang="ru-RU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рентгенівське</a:t>
            </a:r>
            <a:r>
              <a:rPr lang="ru-R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випромінювання</a:t>
            </a:r>
            <a:r>
              <a:rPr lang="ru-R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полюсів</a:t>
            </a:r>
            <a:r>
              <a:rPr lang="ru-R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ru-RU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Рентгенівська</a:t>
            </a:r>
            <a:r>
              <a:rPr lang="ru-RU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пляма</a:t>
            </a:r>
            <a:r>
              <a:rPr lang="ru-RU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домінуюча</a:t>
            </a:r>
            <a:r>
              <a:rPr lang="ru-RU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випромінюванні</a:t>
            </a:r>
            <a:r>
              <a:rPr lang="ru-R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північного</a:t>
            </a:r>
            <a:r>
              <a:rPr lang="ru-R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полюса </a:t>
            </a:r>
            <a:r>
              <a:rPr lang="ru-RU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Юпітера</a:t>
            </a:r>
            <a:r>
              <a:rPr lang="ru-R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ru-RU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вгорі</a:t>
            </a:r>
            <a:r>
              <a:rPr lang="ru-R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</a:t>
            </a:r>
            <a:r>
              <a:rPr lang="ru-R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так само </a:t>
            </a:r>
            <a:r>
              <a:rPr lang="ru-RU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дивна </a:t>
            </a:r>
            <a:r>
              <a:rPr lang="ru-R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сучасних</a:t>
            </a:r>
            <a:r>
              <a:rPr lang="ru-R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астрономів</a:t>
            </a:r>
            <a:r>
              <a:rPr lang="ru-RU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колись </a:t>
            </a:r>
            <a:r>
              <a:rPr lang="ru-RU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Велика </a:t>
            </a:r>
            <a:r>
              <a:rPr lang="ru-RU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Червона</a:t>
            </a:r>
            <a:r>
              <a:rPr lang="ru-R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Пляма</a:t>
            </a:r>
            <a:r>
              <a:rPr lang="ru-R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ru-RU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Суперечачи</a:t>
            </a:r>
            <a:r>
              <a:rPr lang="ru-R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раніше</a:t>
            </a:r>
            <a:r>
              <a:rPr lang="ru-R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запропонованим</a:t>
            </a:r>
            <a:r>
              <a:rPr lang="ru-R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теоріям</a:t>
            </a:r>
            <a:r>
              <a:rPr lang="ru-R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ru-RU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рентгенівська</a:t>
            </a:r>
            <a:r>
              <a:rPr lang="ru-RU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пляма</a:t>
            </a:r>
            <a:r>
              <a:rPr lang="ru-R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знаходиться</a:t>
            </a:r>
            <a:r>
              <a:rPr lang="ru-R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далеко на </a:t>
            </a:r>
            <a:r>
              <a:rPr lang="ru-RU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півночі</a:t>
            </a:r>
            <a:r>
              <a:rPr lang="ru-R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ru-RU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пов'язаним</a:t>
            </a:r>
            <a:r>
              <a:rPr lang="ru-R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важкими</a:t>
            </a:r>
            <a:r>
              <a:rPr lang="ru-R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зарядженими</a:t>
            </a:r>
            <a:r>
              <a:rPr lang="ru-R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частинками</a:t>
            </a:r>
            <a:r>
              <a:rPr lang="ru-R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околиць</a:t>
            </a:r>
            <a:r>
              <a:rPr lang="ru-R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вулканічного</a:t>
            </a:r>
            <a:r>
              <a:rPr lang="ru-R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супутника</a:t>
            </a:r>
            <a:r>
              <a:rPr lang="ru-R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Іо</a:t>
            </a:r>
            <a:r>
              <a:rPr lang="ru-R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Рисунок 6" descr="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4615" y="304539"/>
            <a:ext cx="4211637" cy="226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2048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6592" y="0"/>
            <a:ext cx="10009112" cy="7101408"/>
          </a:xfrm>
          <a:prstGeom prst="rect">
            <a:avLst/>
          </a:prstGeom>
        </p:spPr>
      </p:pic>
      <p:pic>
        <p:nvPicPr>
          <p:cNvPr id="3" name="Рисунок 6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36310" y="4199059"/>
            <a:ext cx="5047424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260648"/>
            <a:ext cx="48965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овали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атмосфері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Юпітера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являють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собою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довгоживучі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штормові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 лютому 1998 два з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трьох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овалів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зіткнулися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злилися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утворивши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другу в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Сонячній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системі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найбільшу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штормову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систему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відомої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Великої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Червоної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Плями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Наслідки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злиття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показані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верхній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картинці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зробленої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космічним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телескопом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Хаббла в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липні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центрі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цієї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картинки Ви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бачите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кружляють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хмари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новоствореної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штормової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розміром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планету Земля.</a:t>
            </a:r>
          </a:p>
        </p:txBody>
      </p:sp>
      <p:sp>
        <p:nvSpPr>
          <p:cNvPr id="5" name="Прямоугольник 4"/>
          <p:cNvSpPr/>
          <p:nvPr/>
        </p:nvSpPr>
        <p:spPr>
          <a:xfrm rot="19138572">
            <a:off x="4854569" y="2158667"/>
            <a:ext cx="444705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anose="03010101010201010101" pitchFamily="66" charset="0"/>
              </a:rPr>
              <a:t>Зіткнення</a:t>
            </a:r>
            <a:r>
              <a:rPr lang="ru-RU" sz="4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4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anose="03010101010201010101" pitchFamily="66" charset="0"/>
              </a:rPr>
              <a:t>штормів</a:t>
            </a:r>
            <a:endParaRPr lang="ru-RU" sz="4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7777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рбита">
  <a:themeElements>
    <a:clrScheme name="Орбита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Орбита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рбита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рбита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237</TotalTime>
  <Words>954</Words>
  <Application>Microsoft Office PowerPoint</Application>
  <PresentationFormat>Экран (4:3)</PresentationFormat>
  <Paragraphs>74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Метро</vt:lpstr>
      <vt:lpstr>Орбита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22</cp:revision>
  <dcterms:created xsi:type="dcterms:W3CDTF">2014-04-22T19:14:13Z</dcterms:created>
  <dcterms:modified xsi:type="dcterms:W3CDTF">2014-04-22T23:22:18Z</dcterms:modified>
</cp:coreProperties>
</file>