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FF"/>
    <a:srgbClr val="FFFF66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F4547C-9832-4BC1-9F56-64DB2A8D8DDE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D92972-7490-4695-B899-16D030745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643182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uk-UA" sz="6000" b="0" dirty="0" smtClean="0">
                <a:solidFill>
                  <a:srgbClr val="00FFFF"/>
                </a:solidFill>
              </a:rPr>
              <a:t>Чорна діра</a:t>
            </a:r>
            <a:br>
              <a:rPr lang="uk-UA" sz="6000" b="0" dirty="0" smtClean="0">
                <a:solidFill>
                  <a:srgbClr val="00FFFF"/>
                </a:solidFill>
              </a:rPr>
            </a:br>
            <a:endParaRPr lang="ru-RU" sz="6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641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FFFF"/>
                </a:solidFill>
              </a:rPr>
              <a:t>4. </a:t>
            </a:r>
            <a:r>
              <a:rPr lang="ru-RU" sz="3200" b="1" dirty="0" err="1" smtClean="0">
                <a:solidFill>
                  <a:srgbClr val="00FFFF"/>
                </a:solidFill>
              </a:rPr>
              <a:t>Вважається</a:t>
            </a:r>
            <a:r>
              <a:rPr lang="ru-RU" sz="3200" b="1" dirty="0" smtClean="0">
                <a:solidFill>
                  <a:srgbClr val="00FFFF"/>
                </a:solidFill>
              </a:rPr>
              <a:t>, </a:t>
            </a:r>
            <a:r>
              <a:rPr lang="ru-RU" sz="3200" b="1" dirty="0" err="1" smtClean="0">
                <a:solidFill>
                  <a:srgbClr val="00FFFF"/>
                </a:solidFill>
              </a:rPr>
              <a:t>що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чорні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діри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постійно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випускають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антиматерію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3657600" cy="504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1974-му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Стівен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Хокінг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описав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гіпотетичний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випускання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елементарних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фотонів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дірою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«випромінювання Хокінга».</a:t>
            </a:r>
            <a:endParaRPr lang="ru-RU" sz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породжує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пари виду «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частинка-античастинка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Вони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отримують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відразу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анігілюють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в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вибуху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гамма-випромінювання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повертає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назад. Весь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принцип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невизначеності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Гейзенберга не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враховувати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пари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частинка-античастинка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краю горизонту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одна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поглинається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дірою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інша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продовжувати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існувати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Хокінга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увазі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суміші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50/50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матерії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антиматерії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погодьтеся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додає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деякою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вибуховою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звучала б як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марення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створена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найрозумніших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на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Стівен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Хокінг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виявленням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підтвердженням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гіпотези</a:t>
            </a:r>
            <a:r>
              <a:rPr lang="ru-RU" sz="1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4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199" y="1714488"/>
            <a:ext cx="4448205" cy="4143403"/>
          </a:xfrm>
        </p:spPr>
      </p:pic>
    </p:spTree>
    <p:custDataLst>
      <p:tags r:id="rId1"/>
    </p:custDataLst>
  </p:cSld>
  <p:clrMapOvr>
    <a:masterClrMapping/>
  </p:clrMapOvr>
  <p:transition advTm="9065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FFFF"/>
                </a:solidFill>
              </a:rPr>
              <a:t>5. Ми </a:t>
            </a:r>
            <a:r>
              <a:rPr lang="ru-RU" sz="3200" b="1" dirty="0" err="1" smtClean="0">
                <a:solidFill>
                  <a:srgbClr val="00FFFF"/>
                </a:solidFill>
              </a:rPr>
              <a:t>припускаємо</a:t>
            </a:r>
            <a:r>
              <a:rPr lang="ru-RU" sz="3200" b="1" dirty="0" smtClean="0">
                <a:solidFill>
                  <a:srgbClr val="00FFFF"/>
                </a:solidFill>
              </a:rPr>
              <a:t>, </a:t>
            </a:r>
            <a:r>
              <a:rPr lang="ru-RU" sz="3200" b="1" dirty="0" err="1" smtClean="0">
                <a:solidFill>
                  <a:srgbClr val="00FFFF"/>
                </a:solidFill>
              </a:rPr>
              <a:t>що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чорні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діри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можуть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вибухати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7" name="Содержимое 6" descr="51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14488"/>
            <a:ext cx="3657600" cy="40005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7577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законом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все рано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доводиться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платити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боржником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повинна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компенсувати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одержувану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ззовні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енергію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великих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проблема: випромінювання Хокінга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занадто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в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поглинається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ними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космічного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от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цілком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випромінювати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споживають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споживає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випускає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кінцевому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рахунку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означати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підсумку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просто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вибухне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не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хвилюйтеся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занадто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мала,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завдати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галактиці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серйозної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7032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FFFF"/>
                </a:solidFill>
              </a:rPr>
              <a:t>6. </a:t>
            </a:r>
            <a:r>
              <a:rPr lang="ru-RU" sz="3200" b="1" dirty="0" err="1" smtClean="0">
                <a:solidFill>
                  <a:srgbClr val="00FFFF"/>
                </a:solidFill>
              </a:rPr>
              <a:t>Чорні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діри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викидають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міжгалактичні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промені</a:t>
            </a:r>
            <a:r>
              <a:rPr lang="ru-RU" sz="3200" b="1" dirty="0" smtClean="0">
                <a:solidFill>
                  <a:srgbClr val="00FFFF"/>
                </a:solidFill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</a:rPr>
              <a:t>смерті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657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потрапляють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поле.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кому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випускати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гігантські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постріл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космічної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гармати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струмінь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розміром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порівнянна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галактикою </a:t>
            </a: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87 -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найближчих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 до нас.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промінь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струмінь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довжиною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5 000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світлових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Чорну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діру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Зіркою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тому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вчений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звиклий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відноситися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зоряним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вибухів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до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рядових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реальності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не в фантастичному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вражає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уяву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набагато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6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714488"/>
            <a:ext cx="4162452" cy="3643338"/>
          </a:xfrm>
        </p:spPr>
      </p:pic>
    </p:spTree>
    <p:custDataLst>
      <p:tags r:id="rId1"/>
    </p:custDataLst>
  </p:cSld>
  <p:clrMapOvr>
    <a:masterClrMapping/>
  </p:clrMapOvr>
  <p:transition advTm="6004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214554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rgbClr val="00FFFF"/>
                </a:solidFill>
              </a:rPr>
              <a:t>Дякую за увагу!</a:t>
            </a:r>
            <a:endParaRPr lang="ru-RU" b="0" dirty="0">
              <a:solidFill>
                <a:srgbClr val="00FF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5984" y="5000636"/>
            <a:ext cx="6629400" cy="106668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pPr algn="r"/>
            <a:r>
              <a:rPr lang="uk-UA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 А класу</a:t>
            </a:r>
          </a:p>
          <a:p>
            <a:pPr algn="r"/>
            <a:r>
              <a:rPr lang="uk-UA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ЛССЗШ № 81 ім. П. Сагайдачного</a:t>
            </a:r>
          </a:p>
          <a:p>
            <a:pPr algn="r"/>
            <a:r>
              <a:rPr lang="uk-UA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Манькина</a:t>
            </a:r>
            <a:r>
              <a:rPr lang="uk-UA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Марта</a:t>
            </a:r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36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1142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астрофізичний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силу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тяжіння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жодні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завгодно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покинути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поверхню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тому </a:t>
            </a:r>
            <a:r>
              <a:rPr lang="ru-RU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світло.</a:t>
            </a:r>
            <a:endParaRPr lang="ru-RU" sz="28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ir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3071810"/>
            <a:ext cx="5071844" cy="3557409"/>
          </a:xfrm>
        </p:spPr>
      </p:pic>
    </p:spTree>
    <p:custDataLst>
      <p:tags r:id="rId1"/>
    </p:custDataLst>
  </p:cSld>
  <p:clrMapOvr>
    <a:masterClrMapping/>
  </p:clrMapOvr>
  <p:transition advTm="202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900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діра може мати три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масу, електричний заряд і момент імпульсу. Навколо чорної діри можна побудувати уявну поверхню, з-під якої не може виходити випромінювання, така поверхня називається горизонтом подій.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простору-часу поблизу чорної діри, розташована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горизонтом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межею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статичності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ергосферою.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межах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ергосфери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неминуче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обертаються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чорною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дірою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ефекту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Ленза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Тіррінга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Ергосфера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сфероїда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піввісь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радіусу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горизонту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подвоєному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радіусу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надрах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кривина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гравітації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сягає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нескінченності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сингулярністю. Для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обертаються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сингулярність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 точки.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Сингулярність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обертається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 </a:t>
            </a:r>
            <a:r>
              <a:rPr lang="ru-RU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кільця</a:t>
            </a:r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advTm="92235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Спостереження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657600" cy="5429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спостерігаються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систем.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зорі-супутника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перетікає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чорну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діру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акреційний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диск,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випромінює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рентгенівському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гамма-діапазонах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Перша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1967 в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сузір'ї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Лебедя. До 2004 р.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рентгенівський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космічний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телескоп </a:t>
            </a:r>
            <a:r>
              <a:rPr lang="en-US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RXTE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достовірно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виявив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системах в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галактиці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гігантських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швидкостях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ядрах галактик. На 2004 р. таким чином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30 галактиках, в тому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явищу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гравітаційного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лінзування (при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проходженні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звичайною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зорею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спостерігачем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візуальне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яскравості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гравітаційне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викривляє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кільцями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Наймасивніша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масу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6.6 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сонячних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центральною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чорною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діркою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галактиці</a:t>
            </a:r>
            <a:r>
              <a:rPr lang="ru-RU" sz="2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Мессьє 87.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Содержимое 5" descr="rekord-po-masse-sredi-chernykh-dy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285860"/>
            <a:ext cx="4591080" cy="4143404"/>
          </a:xfrm>
        </p:spPr>
      </p:pic>
    </p:spTree>
    <p:custDataLst>
      <p:tags r:id="rId1"/>
    </p:custDataLst>
  </p:cSld>
  <p:clrMapOvr>
    <a:masterClrMapping/>
  </p:clrMapOvr>
  <p:transition advTm="9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Чорні</a:t>
            </a:r>
            <a:r>
              <a:rPr lang="ru-RU" dirty="0" smtClean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діри</a:t>
            </a:r>
            <a:r>
              <a:rPr lang="ru-RU" dirty="0" smtClean="0">
                <a:solidFill>
                  <a:srgbClr val="00FFFF"/>
                </a:solidFill>
              </a:rPr>
              <a:t> у Всесвіті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840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часу теоретичного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передбачення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залишалося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відкритим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 «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гарантує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подібних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об'єктів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Всесвіті. З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математичної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точки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колапс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гравітаційних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відносності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пасткових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поверхонь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доведено 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Деметріосом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Крістодулу в 2000-х роках.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точки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того,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область простору-часу буде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(ту ж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геометрію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область у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реальності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акреції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боку,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випромінювання Хокінга,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простір-час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колапсара 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відхиляється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наведених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точних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розв'язків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рівнянь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будь-якій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околиць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сингулярності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метрика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спотворена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надто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сильно, глобальна причинна структура простору-часу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відрізнятися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кардинально.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простір-час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деякими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теоріями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горизонту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горизонту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подіями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відбуваються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нескінченно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віддаленому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майбутньому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спостерігача</a:t>
            </a:r>
            <a:r>
              <a:rPr lang="ru-RU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516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FFFF"/>
                </a:solidFill>
              </a:rPr>
              <a:t>6 </a:t>
            </a:r>
            <a:r>
              <a:rPr lang="ru-RU" sz="3600" b="1" dirty="0" err="1" smtClean="0">
                <a:solidFill>
                  <a:srgbClr val="00FFFF"/>
                </a:solidFill>
              </a:rPr>
              <a:t>дивовижних</a:t>
            </a:r>
            <a:r>
              <a:rPr lang="ru-RU" sz="3600" b="1" dirty="0" smtClean="0">
                <a:solidFill>
                  <a:srgbClr val="00FFFF"/>
                </a:solidFill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</a:rPr>
              <a:t>фактів</a:t>
            </a:r>
            <a:r>
              <a:rPr lang="ru-RU" sz="3600" b="1" dirty="0" smtClean="0">
                <a:solidFill>
                  <a:srgbClr val="00FFFF"/>
                </a:solidFill>
              </a:rPr>
              <a:t> про </a:t>
            </a:r>
            <a:r>
              <a:rPr lang="ru-RU" sz="3600" b="1" dirty="0" err="1" smtClean="0">
                <a:solidFill>
                  <a:srgbClr val="00FFFF"/>
                </a:solidFill>
              </a:rPr>
              <a:t>чорні</a:t>
            </a:r>
            <a:r>
              <a:rPr lang="ru-RU" sz="3600" b="1" dirty="0" smtClean="0">
                <a:solidFill>
                  <a:srgbClr val="00FFFF"/>
                </a:solidFill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</a:rPr>
              <a:t>діри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мабуть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одна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найдивовижніших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страхаючих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нашому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Всесвіті. Вони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термоядерне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зірках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величезної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вигорає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припиняється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остигати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тиску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стиснення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гравітації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притягувати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дрібніші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чорними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дірами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самих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вражаючих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ефектів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можемо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уявити</a:t>
            </a:r>
            <a:r>
              <a:rPr lang="ru-RU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521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найяскравіші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небі</a:t>
            </a:r>
            <a:r>
              <a:rPr lang="ru-RU" b="1" dirty="0" smtClean="0">
                <a:solidFill>
                  <a:srgbClr val="00FFFF"/>
                </a:solidFill>
              </a:rPr>
              <a:t/>
            </a:r>
            <a:br>
              <a:rPr lang="ru-RU" b="1" dirty="0" smtClean="0">
                <a:solidFill>
                  <a:srgbClr val="00FFFF"/>
                </a:solidFill>
              </a:rPr>
            </a:br>
            <a:endParaRPr lang="ru-RU" dirty="0">
              <a:solidFill>
                <a:srgbClr val="00FFFF"/>
              </a:solidFill>
            </a:endParaRPr>
          </a:p>
        </p:txBody>
      </p:sp>
      <p:pic>
        <p:nvPicPr>
          <p:cNvPr id="6" name="Содержимое 5" descr="1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3929090" cy="442915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3657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світитися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перемагають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власну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гравітацію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Надмасивна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досягати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Еддінгтона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сила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безперервного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випромінювання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перемагає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непереборне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тяжіння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інтенсивним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справжній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зоряний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притяг</a:t>
            </a:r>
            <a:r>
              <a:rPr lang="uk-UA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ує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відштовхується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Так-так: світло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інтенсивним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виштовхне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чорної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599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породили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галактичні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вибухи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галактиці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3657600" cy="5500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створюють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прискорення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вони -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найважчі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Всесвіті.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З'єднайте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отримаєте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потужний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траплялося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де-небудь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галактиці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вибухів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кинулось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колосальна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бульбашок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зарядом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величина такого «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міхура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- 25 000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світлових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поперечнику.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Пройшовши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середину галактики, вони стали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«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лусочку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придбали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плоску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форму. Зараз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бульбашки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видно в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більшій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відомого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космосу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ймовірно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розширюються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космічне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светопреставление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зіткненням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карликової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нашим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Чумацьким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Шляхом. У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момент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зіткнулася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нашим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Стрільцем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поглинена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усією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галактикою. Правда, перш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остаточно «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з'їденої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надгігантом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діра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могла по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промчати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нашу галактику. Зараз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шукають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зіткнення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виштовхнуті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нормальних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сліди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сталося</a:t>
            </a:r>
            <a:r>
              <a:rPr lang="ru-RU" sz="1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428736"/>
            <a:ext cx="4407972" cy="4429156"/>
          </a:xfrm>
        </p:spPr>
      </p:pic>
    </p:spTree>
    <p:custDataLst>
      <p:tags r:id="rId1"/>
    </p:custDataLst>
  </p:cSld>
  <p:clrMapOvr>
    <a:masterClrMapping/>
  </p:clrMapOvr>
  <p:transition advTm="90594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 Всесвіті </a:t>
            </a:r>
            <a:r>
              <a:rPr lang="ru-RU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</a:t>
            </a:r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31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43050"/>
            <a:ext cx="3657600" cy="4214842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267200" y="1285860"/>
            <a:ext cx="4091014" cy="52864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Вищезазначені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галактик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квазарів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не просто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вони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в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яскравіше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 разом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узяті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них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потенційної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їжею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Вони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помилково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приймали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масою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сусідня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зірка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спіймана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гравітаційним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полем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розібрана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найдрібніші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поглиненою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дірою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остаточно.</a:t>
            </a:r>
          </a:p>
          <a:p>
            <a:pPr marL="0" indent="0">
              <a:buNone/>
            </a:pP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Світящі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невеликих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ділянках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концентрується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величезна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енергія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дозволяють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просторові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маркери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Зрозуміло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зрозуміти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межами видимого в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телескопи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космосу, ми не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недавнього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передбачалося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діри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рідкісне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нещодавно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з'ясувалося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галактика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надмасивну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діру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Виходить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сьогоднішній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нам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</a:t>
            </a:r>
            <a:r>
              <a:rPr lang="ru-RU" sz="3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9007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</TotalTime>
  <Words>1096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Чорна діра </vt:lpstr>
      <vt:lpstr>Чорна діра — астрофізичний об'єкт, який створює настільки велику силу тяжіння, що жодні, як завгодно швидкі частинки, не можуть покинути його поверхню, в тому числі світло.</vt:lpstr>
      <vt:lpstr>Будова </vt:lpstr>
      <vt:lpstr>Спостереження </vt:lpstr>
      <vt:lpstr>Чорні діри у Всесвіті </vt:lpstr>
      <vt:lpstr>6 дивовижних фактів про чорні діри </vt:lpstr>
      <vt:lpstr>1. Чорні діри - найяскравіші об'єкти на небі </vt:lpstr>
      <vt:lpstr>2. Чорні діри породили галактичні вибухи в нашій галактиці </vt:lpstr>
      <vt:lpstr>3. У Всесвіті є мільйони чорних дір </vt:lpstr>
      <vt:lpstr>4. Вважається, що чорні діри постійно випускають антиматерію </vt:lpstr>
      <vt:lpstr>5. Ми припускаємо, що чорні діри можуть вибухати </vt:lpstr>
      <vt:lpstr>6. Чорні діри викидають міжгалактичні промені смерті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Чорна діра </dc:title>
  <dc:creator>Admin</dc:creator>
  <cp:lastModifiedBy>Admin</cp:lastModifiedBy>
  <cp:revision>10</cp:revision>
  <dcterms:created xsi:type="dcterms:W3CDTF">2014-01-11T15:04:57Z</dcterms:created>
  <dcterms:modified xsi:type="dcterms:W3CDTF">2014-01-11T16:43:39Z</dcterms:modified>
</cp:coreProperties>
</file>