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FF087-1F7B-48C6-9647-B45767E1A1F2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CD519-C2AE-4533-BA1E-32C24C78A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311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4BE8595-1FDB-4D85-8E11-5460F1E11313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93276AD-DAF9-45B2-8CBD-6BB667215ACD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8595-1FDB-4D85-8E11-5460F1E11313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76AD-DAF9-45B2-8CBD-6BB667215A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8595-1FDB-4D85-8E11-5460F1E11313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76AD-DAF9-45B2-8CBD-6BB667215ACD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8595-1FDB-4D85-8E11-5460F1E11313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76AD-DAF9-45B2-8CBD-6BB667215AC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4BE8595-1FDB-4D85-8E11-5460F1E11313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93276AD-DAF9-45B2-8CBD-6BB667215ACD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8595-1FDB-4D85-8E11-5460F1E11313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76AD-DAF9-45B2-8CBD-6BB667215AC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8595-1FDB-4D85-8E11-5460F1E11313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76AD-DAF9-45B2-8CBD-6BB667215ACD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8595-1FDB-4D85-8E11-5460F1E11313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76AD-DAF9-45B2-8CBD-6BB667215ACD}" type="slidenum">
              <a:rPr lang="uk-UA" smtClean="0"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8595-1FDB-4D85-8E11-5460F1E11313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76AD-DAF9-45B2-8CBD-6BB667215ACD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8595-1FDB-4D85-8E11-5460F1E11313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76AD-DAF9-45B2-8CBD-6BB667215AC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8595-1FDB-4D85-8E11-5460F1E11313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76AD-DAF9-45B2-8CBD-6BB667215AC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BE8595-1FDB-4D85-8E11-5460F1E11313}" type="datetimeFigureOut">
              <a:rPr lang="uk-UA" smtClean="0"/>
              <a:t>08.12.2014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3276AD-DAF9-45B2-8CBD-6BB667215ACD}" type="slidenum">
              <a:rPr lang="uk-UA" smtClean="0"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ша\Desktop\1280px-Eaglefairy_hst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86"/>
            <a:ext cx="9158986" cy="6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5286"/>
            <a:ext cx="9144000" cy="1647428"/>
          </a:xfrm>
        </p:spPr>
        <p:txBody>
          <a:bodyPr>
            <a:noAutofit/>
          </a:bodyPr>
          <a:lstStyle/>
          <a:p>
            <a:pPr algn="ctr"/>
            <a:r>
              <a:rPr lang="uk-UA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Туманності</a:t>
            </a:r>
            <a:br>
              <a:rPr lang="uk-UA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uk-UA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30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3861048"/>
          </a:xfrm>
        </p:spPr>
        <p:txBody>
          <a:bodyPr>
            <a:noAutofit/>
          </a:bodyPr>
          <a:lstStyle/>
          <a:p>
            <a:pPr algn="ctr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спостереженнях неозброєним оком або у невеликий телескоп (лише темної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безмісячної ночі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 на окремих ділянках нічного неба тьмяні світлові плямки. Ці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 одержали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назву туманностей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Одначе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створення великих телескопів з’ясувалося,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насправді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 туманностей мають об’єкти різної фізичної природи. Це і галактики, 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зоряні скупчення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власне туманності як особливі космічні об’єкти. Зокрема, такі об’єкти як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Туманність Андромеди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ж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Магелланові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хмари – це насправді галактики. А власне туманності є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областями підвищеної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 міжзоряної речовини – газу й пилу. Вони проявляються або як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світлі об’єкти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як темні на тлі ділянок неба з високою концентрацією зірок.</a:t>
            </a:r>
          </a:p>
        </p:txBody>
      </p:sp>
      <p:pic>
        <p:nvPicPr>
          <p:cNvPr id="2050" name="Picture 2" descr="C:\Users\Саша\Desktop\1280px-Andromeda_Galaxy_(with_h-alpha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0246"/>
            <a:ext cx="4464496" cy="293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3884" y="3851089"/>
            <a:ext cx="2541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Туманність </a:t>
            </a:r>
            <a:r>
              <a:rPr lang="uk-UA" b="1" dirty="0" smtClean="0">
                <a:solidFill>
                  <a:schemeClr val="bg1"/>
                </a:solidFill>
              </a:rPr>
              <a:t>Андромеди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Саша\Desktop\Magellanic_Clouds_―_Irregular_Dwarf_Galax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0421"/>
            <a:ext cx="3741917" cy="23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24903" y="4293096"/>
            <a:ext cx="257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Туманність Андромеди 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7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16631"/>
            <a:ext cx="5080000" cy="6764459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На світлому фоні Молочного Шляху можна побачити темні області з незначною </a:t>
            </a:r>
            <a:r>
              <a:rPr lang="uk-UA" dirty="0" smtClean="0"/>
              <a:t>кількістю світил</a:t>
            </a:r>
            <a:r>
              <a:rPr lang="uk-UA" dirty="0"/>
              <a:t>. А від сузір'я Лебедя в напрямі на сузір'я Скорпіона Молочний Шлях складається із </a:t>
            </a:r>
            <a:r>
              <a:rPr lang="uk-UA" dirty="0" smtClean="0"/>
              <a:t>двох гілок</a:t>
            </a:r>
            <a:r>
              <a:rPr lang="uk-UA" dirty="0"/>
              <a:t>, розділених так званим Великим Провалом. </a:t>
            </a:r>
            <a:endParaRPr lang="uk-UA" dirty="0" smtClean="0"/>
          </a:p>
          <a:p>
            <a:pPr algn="ctr"/>
            <a:r>
              <a:rPr lang="uk-UA" dirty="0" smtClean="0"/>
              <a:t>Ця </a:t>
            </a:r>
            <a:r>
              <a:rPr lang="uk-UA" dirty="0"/>
              <a:t>темна смуга - велетенське скупчення </a:t>
            </a:r>
            <a:r>
              <a:rPr lang="uk-UA" dirty="0" smtClean="0"/>
              <a:t>пилу, сконцентрованого </a:t>
            </a:r>
            <a:r>
              <a:rPr lang="uk-UA" dirty="0"/>
              <a:t>поблизу галактичної площини. Газопилові хмари екранують світло зір, </a:t>
            </a:r>
            <a:r>
              <a:rPr lang="uk-UA" dirty="0" smtClean="0"/>
              <a:t>розташованих </a:t>
            </a:r>
            <a:r>
              <a:rPr lang="uk-UA" dirty="0"/>
              <a:t>у них та за ними. Іноді з пилу і газу формуються туманності. </a:t>
            </a:r>
          </a:p>
        </p:txBody>
      </p:sp>
      <p:pic>
        <p:nvPicPr>
          <p:cNvPr id="3074" name="Picture 2" descr="C:\Users\Саша\Desktop\1280px-Milky_Way_IR_Spitz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79465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11699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Центр Чумацького Шляху на знімку телескопа </a:t>
            </a:r>
            <a:r>
              <a:rPr lang="uk-UA" dirty="0" err="1" smtClean="0"/>
              <a:t>Спітцера</a:t>
            </a:r>
            <a:r>
              <a:rPr lang="uk-UA" dirty="0" smtClean="0"/>
              <a:t> (</a:t>
            </a:r>
            <a:r>
              <a:rPr lang="en-US" dirty="0" smtClean="0"/>
              <a:t>SIRTF </a:t>
            </a:r>
            <a:r>
              <a:rPr lang="uk-UA" dirty="0" smtClean="0"/>
              <a:t>або </a:t>
            </a:r>
            <a:r>
              <a:rPr lang="en-US" dirty="0" smtClean="0"/>
              <a:t>SST, NASA). </a:t>
            </a:r>
            <a:r>
              <a:rPr lang="uk-UA" dirty="0" smtClean="0"/>
              <a:t>Кольори змінено.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249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аша\Desktop\1024px-Cygnus_constellation_map_ru_l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аша\Desktop\1024px-Scorpius_constellation_map_ru_l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54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Міжзоряний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заповнений</a:t>
            </a:r>
            <a:r>
              <a:rPr lang="ru-RU" dirty="0"/>
              <a:t> газом і </a:t>
            </a:r>
            <a:r>
              <a:rPr lang="ru-RU" dirty="0" err="1"/>
              <a:t>пилом</a:t>
            </a:r>
            <a:r>
              <a:rPr lang="ru-RU" dirty="0"/>
              <a:t>. </a:t>
            </a:r>
            <a:r>
              <a:rPr lang="ru-RU" dirty="0" err="1"/>
              <a:t>Основним</a:t>
            </a:r>
            <a:r>
              <a:rPr lang="ru-RU" dirty="0"/>
              <a:t> компонентом є газ,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атомів</a:t>
            </a:r>
            <a:r>
              <a:rPr lang="ru-RU" dirty="0"/>
              <a:t> та </a:t>
            </a:r>
            <a:r>
              <a:rPr lang="ru-RU" dirty="0" smtClean="0"/>
              <a:t>молекул.</a:t>
            </a:r>
          </a:p>
          <a:p>
            <a:r>
              <a:rPr lang="ru-RU" dirty="0" smtClean="0"/>
              <a:t>Пил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1%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міжзоряного</a:t>
            </a:r>
            <a:r>
              <a:rPr lang="ru-RU" dirty="0"/>
              <a:t> простору.</a:t>
            </a:r>
          </a:p>
          <a:p>
            <a:r>
              <a:rPr lang="ru-RU" dirty="0" err="1"/>
              <a:t>Розрізняють</a:t>
            </a:r>
            <a:r>
              <a:rPr lang="ru-RU" dirty="0"/>
              <a:t> хмари атомарного нейтрального </a:t>
            </a:r>
            <a:r>
              <a:rPr lang="ru-RU" dirty="0" err="1"/>
              <a:t>водню</a:t>
            </a:r>
            <a:r>
              <a:rPr lang="ru-RU" dirty="0"/>
              <a:t> та хмари молекулярного </a:t>
            </a:r>
            <a:r>
              <a:rPr lang="ru-RU" dirty="0" err="1"/>
              <a:t>водню</a:t>
            </a:r>
            <a:r>
              <a:rPr lang="ru-RU" dirty="0"/>
              <a:t>. </a:t>
            </a:r>
            <a:r>
              <a:rPr lang="ru-RU" dirty="0" smtClean="0"/>
              <a:t>Хмари атомарного </a:t>
            </a:r>
            <a:r>
              <a:rPr lang="ru-RU" dirty="0"/>
              <a:t>нейтрального </a:t>
            </a:r>
            <a:r>
              <a:rPr lang="ru-RU" dirty="0" err="1"/>
              <a:t>водню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температуру </a:t>
            </a:r>
            <a:r>
              <a:rPr lang="ru-RU" dirty="0" err="1"/>
              <a:t>близько</a:t>
            </a:r>
            <a:r>
              <a:rPr lang="ru-RU" dirty="0"/>
              <a:t> 70 К (-200°С) і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 smtClean="0"/>
              <a:t>густину</a:t>
            </a:r>
            <a:r>
              <a:rPr lang="ru-RU" dirty="0" smtClean="0"/>
              <a:t> (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err="1"/>
              <a:t>атомів</a:t>
            </a:r>
            <a:r>
              <a:rPr lang="ru-RU" dirty="0"/>
              <a:t> в 1см3 простору).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холодні</a:t>
            </a:r>
            <a:r>
              <a:rPr lang="ru-RU" dirty="0"/>
              <a:t> і </a:t>
            </a:r>
            <a:r>
              <a:rPr lang="ru-RU" dirty="0" err="1"/>
              <a:t>густі</a:t>
            </a:r>
            <a:r>
              <a:rPr lang="ru-RU" dirty="0"/>
              <a:t> хмари молекулярного </a:t>
            </a:r>
            <a:r>
              <a:rPr lang="ru-RU" dirty="0" err="1" smtClean="0"/>
              <a:t>водню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/>
              <a:t>непрозорі</a:t>
            </a:r>
            <a:r>
              <a:rPr lang="ru-RU" dirty="0"/>
              <a:t> для видимого </a:t>
            </a:r>
            <a:r>
              <a:rPr lang="ru-RU" dirty="0" err="1"/>
              <a:t>світла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них і </a:t>
            </a:r>
            <a:r>
              <a:rPr lang="ru-RU" dirty="0" err="1"/>
              <a:t>зосереджена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smtClean="0"/>
              <a:t>холодного </a:t>
            </a:r>
            <a:r>
              <a:rPr lang="ru-RU" dirty="0" err="1" smtClean="0"/>
              <a:t>міжзоряного</a:t>
            </a:r>
            <a:r>
              <a:rPr lang="ru-RU" dirty="0" smtClean="0"/>
              <a:t> </a:t>
            </a:r>
            <a:r>
              <a:rPr lang="ru-RU" dirty="0"/>
              <a:t>газу та пилу. </a:t>
            </a:r>
            <a:endParaRPr lang="uk-UA" dirty="0"/>
          </a:p>
        </p:txBody>
      </p:sp>
      <p:pic>
        <p:nvPicPr>
          <p:cNvPr id="5122" name="Picture 2" descr="C:\Users\Саша\Desktop\300px-NGC6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8" y="1340768"/>
            <a:ext cx="348930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7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2492896"/>
            <a:ext cx="9144000" cy="4630688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Величезні згущення пилу та газу, які мають неправильну форму, називаються </a:t>
            </a:r>
            <a:r>
              <a:rPr lang="uk-UA" dirty="0" smtClean="0"/>
              <a:t>дифузними туманностями</a:t>
            </a:r>
            <a:r>
              <a:rPr lang="uk-UA" dirty="0"/>
              <a:t>, їхня маса може досягати 10 000 мас Сонця, густина дуже мала (</a:t>
            </a:r>
            <a:r>
              <a:rPr lang="uk-UA" dirty="0" smtClean="0"/>
              <a:t>10-100 частинок </a:t>
            </a:r>
            <a:r>
              <a:rPr lang="uk-UA" dirty="0"/>
              <a:t>в 1 </a:t>
            </a:r>
            <a:r>
              <a:rPr lang="uk-UA" dirty="0" smtClean="0"/>
              <a:t>см3), </a:t>
            </a:r>
            <a:r>
              <a:rPr lang="uk-UA" dirty="0"/>
              <a:t>а розміри величезні (10 -100 </a:t>
            </a:r>
            <a:r>
              <a:rPr lang="uk-UA" dirty="0" err="1"/>
              <a:t>пк</a:t>
            </a:r>
            <a:r>
              <a:rPr lang="uk-UA" dirty="0"/>
              <a:t>). Вони непрозорі для світла далеких зір.</a:t>
            </a:r>
          </a:p>
          <a:p>
            <a:r>
              <a:rPr lang="uk-UA" dirty="0"/>
              <a:t>У дифузних газопилових туманностях виникають і формуються молоді зорі</a:t>
            </a:r>
            <a:r>
              <a:rPr lang="uk-UA" dirty="0" smtClean="0"/>
              <a:t>.</a:t>
            </a:r>
          </a:p>
          <a:p>
            <a:r>
              <a:rPr lang="uk-UA" dirty="0" err="1" smtClean="0"/>
              <a:t>Дифузнітуманності</a:t>
            </a:r>
            <a:r>
              <a:rPr lang="uk-UA" dirty="0" smtClean="0"/>
              <a:t> </a:t>
            </a:r>
            <a:r>
              <a:rPr lang="uk-UA" dirty="0"/>
              <a:t>поділяються на світлі і темні.</a:t>
            </a:r>
          </a:p>
          <a:p>
            <a:r>
              <a:rPr lang="uk-UA" dirty="0"/>
              <a:t>Значна кількість темних туманностей знаходиться у площині Молочного Шляху, </a:t>
            </a:r>
            <a:r>
              <a:rPr lang="uk-UA" dirty="0" smtClean="0"/>
              <a:t>що створює </a:t>
            </a:r>
            <a:r>
              <a:rPr lang="uk-UA" dirty="0"/>
              <a:t>ефект Великого Провалу. Найвідоміші темні дифузні туманності - Вугільний Мішок </a:t>
            </a:r>
            <a:r>
              <a:rPr lang="uk-UA" dirty="0" smtClean="0"/>
              <a:t>у сузір'ї </a:t>
            </a:r>
            <a:r>
              <a:rPr lang="uk-UA" dirty="0"/>
              <a:t>Стрільця, Кінська Голова у сузір'ї Оріона</a:t>
            </a:r>
          </a:p>
        </p:txBody>
      </p:sp>
      <p:pic>
        <p:nvPicPr>
          <p:cNvPr id="6146" name="Picture 2" descr="C:\Users\Саша\Desktop\Emu_pub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800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31894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0" i="0" dirty="0" smtClean="0">
                <a:solidFill>
                  <a:srgbClr val="000000"/>
                </a:solidFill>
                <a:effectLst/>
                <a:latin typeface="Linux Libertine"/>
              </a:rPr>
              <a:t>Туманність Вугільний Мішок</a:t>
            </a:r>
            <a:endParaRPr lang="uk-UA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6147" name="Picture 3" descr="C:\Users\Саша\Desktop\307px-Reproduction_of_a_composite_colour_image_of_the_Horsehead_Neb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167"/>
            <a:ext cx="3310756" cy="22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66120" y="158489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0" i="0" dirty="0" smtClean="0">
                <a:solidFill>
                  <a:srgbClr val="000000"/>
                </a:solidFill>
                <a:effectLst/>
                <a:latin typeface="Linux Libertine"/>
              </a:rPr>
              <a:t>Туманність Кінська Голова</a:t>
            </a:r>
            <a:endParaRPr lang="uk-UA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241003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26462" y="0"/>
            <a:ext cx="9170462" cy="4365104"/>
          </a:xfrm>
        </p:spPr>
        <p:txBody>
          <a:bodyPr>
            <a:normAutofit fontScale="92500"/>
          </a:bodyPr>
          <a:lstStyle/>
          <a:p>
            <a:pPr algn="ctr"/>
            <a:r>
              <a:rPr lang="uk-UA" dirty="0"/>
              <a:t>Якщо в туманності або біля неї є </a:t>
            </a:r>
            <a:r>
              <a:rPr lang="uk-UA" dirty="0" smtClean="0"/>
              <a:t>яскрава зоря</a:t>
            </a:r>
            <a:r>
              <a:rPr lang="uk-UA" dirty="0"/>
              <a:t>, то газ і пил відбивають та розсіюють </a:t>
            </a:r>
            <a:r>
              <a:rPr lang="uk-UA" dirty="0" smtClean="0"/>
              <a:t>її світло</a:t>
            </a:r>
            <a:r>
              <a:rPr lang="uk-UA" dirty="0"/>
              <a:t>. Туманність при цьому </a:t>
            </a:r>
            <a:r>
              <a:rPr lang="uk-UA" dirty="0" smtClean="0"/>
              <a:t>виглядає світлою. </a:t>
            </a:r>
          </a:p>
          <a:p>
            <a:pPr algn="ctr"/>
            <a:r>
              <a:rPr lang="uk-UA" dirty="0" smtClean="0"/>
              <a:t>Якщо </a:t>
            </a:r>
            <a:r>
              <a:rPr lang="uk-UA" dirty="0"/>
              <a:t>поблизу газової </a:t>
            </a:r>
            <a:r>
              <a:rPr lang="uk-UA" dirty="0" smtClean="0"/>
              <a:t>туманності знаходиться </a:t>
            </a:r>
            <a:r>
              <a:rPr lang="uk-UA" dirty="0"/>
              <a:t>гаряча голуба зоря, </a:t>
            </a:r>
            <a:r>
              <a:rPr lang="uk-UA" dirty="0" smtClean="0"/>
              <a:t>то відбувається </a:t>
            </a:r>
            <a:r>
              <a:rPr lang="uk-UA" dirty="0"/>
              <a:t>іонізація </a:t>
            </a:r>
            <a:r>
              <a:rPr lang="uk-UA" dirty="0" smtClean="0"/>
              <a:t>газу ультрафіолетовим </a:t>
            </a:r>
            <a:r>
              <a:rPr lang="uk-UA" dirty="0"/>
              <a:t>випромінюванням, </a:t>
            </a:r>
            <a:r>
              <a:rPr lang="uk-UA" dirty="0" smtClean="0"/>
              <a:t>що змушує </a:t>
            </a:r>
            <a:r>
              <a:rPr lang="uk-UA" dirty="0"/>
              <a:t>газ світитися так само, як </a:t>
            </a:r>
            <a:r>
              <a:rPr lang="uk-UA" dirty="0" smtClean="0"/>
              <a:t>це відбувається </a:t>
            </a:r>
            <a:r>
              <a:rPr lang="uk-UA" dirty="0"/>
              <a:t>в полярних сяйвах на </a:t>
            </a:r>
            <a:r>
              <a:rPr lang="uk-UA" dirty="0" smtClean="0"/>
              <a:t>Землі. Тоді </a:t>
            </a:r>
            <a:r>
              <a:rPr lang="uk-UA" dirty="0"/>
              <a:t>до відбитого пилом світла </a:t>
            </a:r>
            <a:r>
              <a:rPr lang="uk-UA" dirty="0" smtClean="0"/>
              <a:t>додається власне </a:t>
            </a:r>
            <a:r>
              <a:rPr lang="uk-UA" dirty="0"/>
              <a:t>випромінювання газів туманності.</a:t>
            </a:r>
          </a:p>
          <a:p>
            <a:pPr algn="ctr"/>
            <a:r>
              <a:rPr lang="uk-UA" dirty="0"/>
              <a:t>Колір газових туманностей буває </a:t>
            </a:r>
            <a:r>
              <a:rPr lang="uk-UA" dirty="0" smtClean="0"/>
              <a:t>різним (зеленуватий</a:t>
            </a:r>
            <a:r>
              <a:rPr lang="uk-UA" dirty="0"/>
              <a:t>, рожевий та ін.) у </a:t>
            </a:r>
            <a:r>
              <a:rPr lang="uk-UA" dirty="0" smtClean="0"/>
              <a:t>залежності від температури  </a:t>
            </a:r>
            <a:r>
              <a:rPr lang="uk-UA" dirty="0"/>
              <a:t>, </a:t>
            </a:r>
            <a:r>
              <a:rPr lang="uk-UA" dirty="0" smtClean="0"/>
              <a:t>густини </a:t>
            </a:r>
            <a:r>
              <a:rPr lang="uk-UA" dirty="0"/>
              <a:t>та хімічного </a:t>
            </a:r>
            <a:r>
              <a:rPr lang="uk-UA" dirty="0" smtClean="0"/>
              <a:t>складу газу.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t="7242" r="9770" b="10987"/>
          <a:stretch/>
        </p:blipFill>
        <p:spPr bwMode="auto">
          <a:xfrm>
            <a:off x="395536" y="3953162"/>
            <a:ext cx="3509818" cy="282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5354" y="4472206"/>
            <a:ext cx="52386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 знімку, зробленому космічним телескопом </a:t>
            </a:r>
            <a:r>
              <a:rPr lang="en-US" dirty="0" smtClean="0"/>
              <a:t>Hubble, </a:t>
            </a:r>
            <a:r>
              <a:rPr lang="uk-UA" dirty="0" smtClean="0"/>
              <a:t>зображено невелику область надзвичайно</a:t>
            </a:r>
          </a:p>
          <a:p>
            <a:r>
              <a:rPr lang="uk-UA" dirty="0" smtClean="0"/>
              <a:t>масивної і яскравої молекулярної туманності </a:t>
            </a:r>
            <a:r>
              <a:rPr lang="en-US" dirty="0" smtClean="0"/>
              <a:t>M17, </a:t>
            </a:r>
            <a:r>
              <a:rPr lang="uk-UA" dirty="0" smtClean="0"/>
              <a:t>відомої як Туманність Омега або Лебідь, яка</a:t>
            </a:r>
          </a:p>
          <a:p>
            <a:r>
              <a:rPr lang="uk-UA" dirty="0" smtClean="0"/>
              <a:t>розташована у сузір’ї Стрільця на відстані приблизно 5500 світлових </a:t>
            </a:r>
            <a:r>
              <a:rPr lang="en-US" dirty="0" smtClean="0"/>
              <a:t>p</a:t>
            </a:r>
            <a:r>
              <a:rPr lang="uk-UA" dirty="0" err="1" smtClean="0"/>
              <a:t>оків</a:t>
            </a:r>
            <a:r>
              <a:rPr lang="uk-UA" dirty="0" smtClean="0"/>
              <a:t>. Кольори на знімку</a:t>
            </a:r>
          </a:p>
          <a:p>
            <a:r>
              <a:rPr lang="uk-UA" dirty="0" smtClean="0"/>
              <a:t>відображають різні гази: червоний – сірку, зелений – водень, а синій – кисень.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383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-13212"/>
            <a:ext cx="8229600" cy="127369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Найвідомішою серед світлих туманностей є велика Туманність Оріона розміром близько </a:t>
            </a:r>
            <a:r>
              <a:rPr lang="uk-UA" dirty="0" smtClean="0"/>
              <a:t>20 світлових </a:t>
            </a:r>
            <a:r>
              <a:rPr lang="en-US" dirty="0"/>
              <a:t>p</a:t>
            </a:r>
            <a:r>
              <a:rPr lang="uk-UA" dirty="0" err="1"/>
              <a:t>оків</a:t>
            </a:r>
            <a:r>
              <a:rPr lang="uk-UA" dirty="0"/>
              <a:t>, відстань до неї становить 1000 світлових </a:t>
            </a:r>
            <a:r>
              <a:rPr lang="en-US" dirty="0"/>
              <a:t>p</a:t>
            </a:r>
            <a:r>
              <a:rPr lang="uk-UA" dirty="0" err="1"/>
              <a:t>оків</a:t>
            </a:r>
            <a:r>
              <a:rPr lang="uk-UA" dirty="0"/>
              <a:t>. </a:t>
            </a:r>
          </a:p>
        </p:txBody>
      </p:sp>
      <p:pic>
        <p:nvPicPr>
          <p:cNvPr id="4" name="Picture 2" descr="C:\Users\Саша\Desktop\Orion_Nebula_-_Hubble_2006_mosaic_18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6288"/>
            <a:ext cx="813690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8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3356992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Газові туманності бувають правильної форми: волокнисті та планетарні. Вважають, </a:t>
            </a:r>
            <a:r>
              <a:rPr lang="uk-UA" dirty="0" smtClean="0"/>
              <a:t>що вони </a:t>
            </a:r>
            <a:r>
              <a:rPr lang="uk-UA" dirty="0"/>
              <a:t>формуються із скинутих зорями оболонок на заключних етапах розвитку.</a:t>
            </a:r>
          </a:p>
          <a:p>
            <a:r>
              <a:rPr lang="uk-UA" dirty="0"/>
              <a:t>Волокнисті туманності є залишками спалаху наднових зір (напр., </a:t>
            </a:r>
            <a:r>
              <a:rPr lang="uk-UA" dirty="0" err="1" smtClean="0"/>
              <a:t>Крабоподібна</a:t>
            </a:r>
            <a:r>
              <a:rPr lang="uk-UA" dirty="0" smtClean="0"/>
              <a:t> туманність </a:t>
            </a:r>
            <a:r>
              <a:rPr lang="uk-UA" dirty="0"/>
              <a:t>у сузір'ї </a:t>
            </a:r>
            <a:r>
              <a:rPr lang="uk-UA" dirty="0" smtClean="0"/>
              <a:t>Тельця). </a:t>
            </a:r>
          </a:p>
          <a:p>
            <a:r>
              <a:rPr lang="uk-UA" dirty="0" smtClean="0"/>
              <a:t>Планетарні </a:t>
            </a:r>
            <a:r>
              <a:rPr lang="uk-UA" dirty="0"/>
              <a:t>туманності мають </a:t>
            </a:r>
            <a:r>
              <a:rPr lang="uk-UA" dirty="0" smtClean="0"/>
              <a:t>форму кільця</a:t>
            </a:r>
            <a:r>
              <a:rPr lang="uk-UA" dirty="0"/>
              <a:t>, в центрі якого розташована зоря - білий карлик. Вони утворюються з </a:t>
            </a:r>
            <a:r>
              <a:rPr lang="uk-UA" dirty="0" smtClean="0"/>
              <a:t>оболонок, скинутих </a:t>
            </a:r>
            <a:r>
              <a:rPr lang="uk-UA" dirty="0"/>
              <a:t>червоними гігантами. Такі туманності поширюються зі швидкостями 20 - 40 </a:t>
            </a:r>
            <a:r>
              <a:rPr lang="uk-UA" dirty="0" smtClean="0"/>
              <a:t>км/с, через </a:t>
            </a:r>
            <a:r>
              <a:rPr lang="uk-UA" dirty="0"/>
              <a:t>10-20 тисяч років після виникнення вони розсіюються у просторі і стають невидимими.</a:t>
            </a:r>
          </a:p>
          <a:p>
            <a:r>
              <a:rPr lang="uk-UA" dirty="0"/>
              <a:t>Планетарні туманності світяться за рахунок ультрафіолетового випромінювання тих зір, </a:t>
            </a:r>
            <a:r>
              <a:rPr lang="uk-UA" dirty="0" smtClean="0"/>
              <a:t>чиїми оболонками </a:t>
            </a:r>
            <a:r>
              <a:rPr lang="uk-UA" dirty="0"/>
              <a:t>вони колись були (напр., Туманність </a:t>
            </a:r>
            <a:r>
              <a:rPr lang="uk-UA" dirty="0" smtClean="0"/>
              <a:t>Кільце). </a:t>
            </a:r>
            <a:endParaRPr lang="uk-UA" dirty="0"/>
          </a:p>
        </p:txBody>
      </p:sp>
      <p:pic>
        <p:nvPicPr>
          <p:cNvPr id="8195" name="Picture 3" descr="C:\Users\Саша\Desktop\1024px-Crab_Nebu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01008"/>
            <a:ext cx="381642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690" y="3501008"/>
            <a:ext cx="266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Крабоподібна</a:t>
            </a:r>
            <a:r>
              <a:rPr lang="uk-UA" dirty="0" smtClean="0">
                <a:solidFill>
                  <a:schemeClr val="bg1"/>
                </a:solidFill>
              </a:rPr>
              <a:t> туманність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8196" name="Picture 4" descr="C:\Users\Саша\Desktop\1024px-M57_The_Ring_Nebu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75392"/>
            <a:ext cx="3600400" cy="314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3521729"/>
            <a:ext cx="194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Туманність Кільце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0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55</TotalTime>
  <Words>685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Туманності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Туманності</dc:title>
  <dc:creator>Саша</dc:creator>
  <cp:lastModifiedBy>Саша</cp:lastModifiedBy>
  <cp:revision>6</cp:revision>
  <dcterms:created xsi:type="dcterms:W3CDTF">2014-12-08T15:02:01Z</dcterms:created>
  <dcterms:modified xsi:type="dcterms:W3CDTF">2014-12-08T15:57:05Z</dcterms:modified>
</cp:coreProperties>
</file>