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2" r:id="rId25"/>
    <p:sldId id="280" r:id="rId26"/>
    <p:sldId id="281" r:id="rId27"/>
    <p:sldId id="274" r:id="rId28"/>
    <p:sldId id="283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57C9-488A-4855-AE24-B0808284DCF4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AA4D-8BB7-4B4E-ABE7-D20F888437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8887A-73DD-4EB2-90E2-E50C88676834}" type="datetimeFigureOut">
              <a:rPr lang="ru-RU" smtClean="0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E4D1A-5DFF-4F0C-8DB1-E2779BD047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C5386D-A00E-4BF7-868C-E20D8C57989C}" type="datetimeFigureOut">
              <a:rPr lang="ru-RU" smtClean="0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8146ED-DC20-4A2D-AEF3-25BC15F05F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B485-0BAD-4EB8-A484-9206A92AF059}" type="datetimeFigureOut">
              <a:rPr lang="ru-RU" smtClean="0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250DE-C66D-40C1-8024-A1F22A4729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871837-DE3F-4345-A45F-D666E566BD0F}" type="datetimeFigureOut">
              <a:rPr lang="ru-RU" smtClean="0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FDC8B8D7-01C5-4319-8555-7A50ECB85E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D33E-7A8C-4C5F-B3AB-44A4C0824B4B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17C3-5AED-4674-ABB9-4335F907A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27E56F-3CF4-474A-BA59-0213FC8DF358}" type="datetimeFigureOut">
              <a:rPr lang="ru-RU" smtClean="0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0415F-6F8D-46FC-96F8-EAC80E8E38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1F68CD-CF22-4570-8BF3-2ED45DC59DAD}" type="datetimeFigureOut">
              <a:rPr lang="ru-RU" smtClean="0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9FFF5-931D-4263-94AF-AA7C0E4F7D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D5EA4F-F223-4708-A2CF-131FBE5A0423}" type="datetimeFigureOut">
              <a:rPr lang="ru-RU" smtClean="0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3883E-8207-4632-AF8C-CD296F0E08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D54-82F5-420D-BAD7-95D21EE1C434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2644-1CE0-4C0D-A0C5-7A595EDFE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93B71C-F2E3-41C5-9D0D-F8B62DCB97A0}" type="datetimeFigureOut">
              <a:rPr lang="ru-RU" smtClean="0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C1BA5-4C3D-4B38-B65A-10E96090D5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4376562-C94F-4C17-86A1-F370095447F9}" type="datetimeFigureOut">
              <a:rPr lang="ru-RU" smtClean="0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727EEC0-97DB-454F-B5D1-B041F0DC7A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3834790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6368154" cy="45720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85786" y="1071546"/>
            <a:ext cx="7772400" cy="1731962"/>
          </a:xfrm>
          <a:noFill/>
          <a:ln/>
        </p:spPr>
        <p:txBody>
          <a:bodyPr anchor="b">
            <a:normAutofit fontScale="90000"/>
            <a:scene3d>
              <a:camera prst="perspectiveAbove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96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Сміття космосу</a:t>
            </a:r>
            <a:endParaRPr lang="ru-RU" sz="96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357563" y="4637088"/>
            <a:ext cx="5786437" cy="2214562"/>
          </a:xfrm>
          <a:noFill/>
          <a:ln/>
        </p:spPr>
        <p:txBody>
          <a:bodyPr lIns="45720" rIns="4572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64008" indent="0" algn="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uk-UA" sz="800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.</a:t>
            </a:r>
            <a:endParaRPr lang="ru-RU" sz="800" b="1" kern="1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5508625" y="5373688"/>
            <a:ext cx="33829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dirty="0">
                <a:solidFill>
                  <a:schemeClr val="accent2">
                    <a:lumMod val="20000"/>
                    <a:lumOff val="8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Підготувала</a:t>
            </a:r>
          </a:p>
          <a:p>
            <a:pPr algn="ctr"/>
            <a:r>
              <a:rPr lang="uk-UA" sz="2000" dirty="0">
                <a:solidFill>
                  <a:schemeClr val="accent2">
                    <a:lumMod val="20000"/>
                    <a:lumOff val="8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Учениця 11-Б класу</a:t>
            </a:r>
          </a:p>
          <a:p>
            <a:pPr algn="ctr"/>
            <a:r>
              <a:rPr lang="uk-UA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Пічугіна Анастасія</a:t>
            </a:r>
            <a:endParaRPr lang="ru-RU" sz="2000" dirty="0">
              <a:solidFill>
                <a:schemeClr val="accent2">
                  <a:lumMod val="20000"/>
                  <a:lumOff val="80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5219700" y="5129213"/>
            <a:ext cx="3924300" cy="1728787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Содержимое 6" descr="d185d18ad0b1d18ad0bb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252663"/>
            <a:ext cx="4643438" cy="4605337"/>
          </a:xfrm>
          <a:ln>
            <a:prstDash val="solid"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Об'єкти </a:t>
            </a:r>
            <a:r>
              <a:rPr lang="uk-UA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“космічного</a:t>
            </a:r>
            <a:r>
              <a:rPr lang="uk-U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сміття”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142984"/>
            <a:ext cx="4643438" cy="114300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uk-UA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Ремонт штучного супутника у відкритому космосі, який вийшов з ладу</a:t>
            </a:r>
            <a:endParaRPr lang="ru-RU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142984"/>
            <a:ext cx="4498975" cy="114300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uk-UA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“Космічне</a:t>
            </a:r>
            <a:r>
              <a:rPr lang="uk-UA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сміття”</a:t>
            </a:r>
            <a:r>
              <a:rPr lang="uk-UA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метеорит, що рухається в бік Землі на населені пункти</a:t>
            </a:r>
            <a:endParaRPr lang="ru-RU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532" name="Содержимое 7" descr="images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19362" y="2786058"/>
            <a:ext cx="4324638" cy="3239304"/>
          </a:xfrm>
          <a:ln>
            <a:prstDash val="solid"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114000"/>
              </a:lnSpc>
              <a:spcAft>
                <a:spcPts val="0"/>
              </a:spcAft>
              <a:defRPr/>
            </a:pPr>
            <a:endParaRPr lang="ru-RU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554" name="Рисунок 2" descr="PIA0297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428875"/>
            <a:ext cx="3571875" cy="2143125"/>
          </a:xfrm>
          <a:noFill/>
          <a:ln/>
        </p:spPr>
        <p:txBody>
          <a:bodyPr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Як знищити космічний  мотлох на висоті понад 600 км від поверхні планети?</a:t>
            </a:r>
            <a:endParaRPr lang="ru-RU" sz="2800" kern="1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8858250" y="4329113"/>
            <a:ext cx="285750" cy="122237"/>
          </a:xfrm>
        </p:spPr>
        <p:txBody>
          <a:bodyPr>
            <a:normAutofit fontScale="62500" lnSpcReduction="20000"/>
          </a:bodyPr>
          <a:lstStyle/>
          <a:p>
            <a:pPr marL="0" indent="0" algn="r">
              <a:lnSpc>
                <a:spcPct val="80000"/>
              </a:lnSpc>
              <a:buFont typeface="Wingdings" pitchFamily="2" charset="2"/>
              <a:buNone/>
            </a:pPr>
            <a:r>
              <a:rPr lang="en-US" sz="500"/>
              <a:t>.</a:t>
            </a:r>
            <a:endParaRPr lang="ru-RU" sz="500"/>
          </a:p>
        </p:txBody>
      </p:sp>
      <p:pic>
        <p:nvPicPr>
          <p:cNvPr id="24579" name="Содержимое 4" descr="W640_H640_Ocenter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643313" y="0"/>
            <a:ext cx="5500687" cy="68580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071563"/>
            <a:ext cx="142875" cy="142875"/>
          </a:xfrm>
          <a:noFill/>
          <a:ln/>
        </p:spPr>
        <p:txBody>
          <a:bodyPr anchor="t">
            <a:normAutofit fontScale="90000"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uk-UA" sz="25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</a:t>
            </a:r>
            <a:endParaRPr lang="ru-RU" sz="25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4857750" y="3286125"/>
            <a:ext cx="4286250" cy="3571875"/>
          </a:xfrm>
          <a:noFill/>
          <a:ln/>
        </p:spPr>
        <p:txBody>
          <a:bodyPr>
            <a:normAutofit/>
          </a:bodyPr>
          <a:lstStyle/>
          <a:p>
            <a:pPr marL="0" indent="0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uk-UA" sz="2800" kern="1200" dirty="0">
              <a:latin typeface="+mn-lt"/>
              <a:ea typeface="+mn-ea"/>
              <a:cs typeface="+mn-cs"/>
            </a:endParaRPr>
          </a:p>
          <a:p>
            <a:pPr marL="0" indent="0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uk-UA" sz="2800" b="1" kern="12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Атмосфера </a:t>
            </a:r>
          </a:p>
          <a:p>
            <a:pPr marL="0" indent="0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uk-UA" sz="2800" b="1" kern="12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Землі на низьких навколоземних орбітах  ліквідує основну частину сміття</a:t>
            </a:r>
            <a:endParaRPr lang="ru-RU" sz="2800" b="1" kern="12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5603" name="Содержимое 4" descr="0_46d77_b926e4ec_XL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286125"/>
            <a:ext cx="4857750" cy="3571875"/>
          </a:xfrm>
        </p:spPr>
      </p:pic>
      <p:pic>
        <p:nvPicPr>
          <p:cNvPr id="25604" name="Рисунок 5" descr="asteroid_bel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577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6" descr="sts_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0"/>
            <a:ext cx="42862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4786314" cy="328612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114000"/>
              </a:lnSpc>
              <a:spcAft>
                <a:spcPts val="0"/>
              </a:spcAft>
              <a:defRPr/>
            </a:pPr>
            <a:r>
              <a:rPr lang="ru-RU" sz="2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Сьогодні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пропонується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вже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</a:t>
            </a:r>
            <a:r>
              <a:rPr lang="ru-RU" sz="2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етапі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проектування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супутників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передбачати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засоби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їх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виходу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орбіти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</a:t>
            </a:r>
            <a:r>
              <a:rPr lang="ru-RU" sz="2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гальмування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 </a:t>
            </a:r>
            <a:r>
              <a:rPr lang="ru-RU" sz="2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швидкості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входу в </a:t>
            </a:r>
            <a:r>
              <a:rPr lang="ru-RU" sz="2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щільні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шари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атмосфери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endParaRPr lang="ru-RU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626" name="Рисунок 2" descr="824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68663"/>
            <a:ext cx="4786313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3" descr="1297495585_adamast_ru_pic126410026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8850" y="0"/>
            <a:ext cx="43751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57752" y="3643314"/>
            <a:ext cx="4286248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де вони </a:t>
            </a:r>
            <a:r>
              <a:rPr lang="ru-RU" sz="31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згорять</a:t>
            </a:r>
            <a:r>
              <a:rPr lang="ru-RU" sz="31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, не </a:t>
            </a:r>
            <a:r>
              <a:rPr lang="ru-RU" sz="31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залишаючи</a:t>
            </a:r>
            <a:r>
              <a:rPr lang="ru-RU" sz="31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31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небезпечних</a:t>
            </a:r>
            <a:r>
              <a:rPr lang="ru-RU" sz="31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великих </a:t>
            </a:r>
            <a:r>
              <a:rPr lang="ru-RU" sz="31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частин</a:t>
            </a:r>
            <a:r>
              <a:rPr lang="ru-RU" sz="31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, </a:t>
            </a:r>
            <a:r>
              <a:rPr lang="ru-RU" sz="31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або</a:t>
            </a:r>
            <a:r>
              <a:rPr lang="ru-RU" sz="31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31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перехід</a:t>
            </a:r>
            <a:r>
              <a:rPr lang="ru-RU" sz="31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на «</a:t>
            </a:r>
            <a:r>
              <a:rPr lang="ru-RU" sz="31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орбіти</a:t>
            </a:r>
            <a:r>
              <a:rPr lang="ru-RU" sz="31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31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поховання</a:t>
            </a:r>
            <a:r>
              <a:rPr lang="ru-RU" sz="31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27649" name="Содержимое 3" descr="x_398e76b9_jpg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886825" y="2000250"/>
            <a:ext cx="257175" cy="292100"/>
          </a:xfrm>
          <a:noFill/>
          <a:ln/>
        </p:spPr>
        <p:txBody>
          <a:bodyPr anchor="t">
            <a:normAutofit fontScale="90000"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uk-UA" sz="25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</a:t>
            </a:r>
            <a:endParaRPr lang="ru-RU" sz="25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642938"/>
            <a:ext cx="3643313" cy="5072062"/>
          </a:xfrm>
          <a:noFill/>
          <a:ln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pPr marL="0" indent="0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ru-RU" sz="2600" b="1" kern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  <a:p>
            <a:pPr marL="0" indent="0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ru-RU" sz="2600" b="1" kern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  <a:p>
            <a:pPr marL="0" indent="0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ru-RU" sz="32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У 201</a:t>
            </a:r>
            <a:r>
              <a:rPr lang="en-US" sz="32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4</a:t>
            </a:r>
            <a:r>
              <a:rPr lang="ru-RU" sz="32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1" kern="1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році</a:t>
            </a:r>
            <a:r>
              <a:rPr lang="ru-RU" sz="32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1" kern="1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очікується</a:t>
            </a:r>
            <a:r>
              <a:rPr lang="ru-RU" sz="32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1" kern="1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пік</a:t>
            </a:r>
            <a:r>
              <a:rPr lang="ru-RU" sz="32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1" kern="1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сонячних</a:t>
            </a:r>
            <a:r>
              <a:rPr lang="ru-RU" sz="32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1" kern="1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спалахів</a:t>
            </a:r>
            <a:r>
              <a:rPr lang="ru-RU" sz="32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1" kern="1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32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1" kern="1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корональних</a:t>
            </a:r>
            <a:r>
              <a:rPr lang="ru-RU" sz="32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1" kern="1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викидів</a:t>
            </a:r>
            <a:r>
              <a:rPr lang="ru-RU" sz="32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1" kern="1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маси</a:t>
            </a:r>
            <a:r>
              <a:rPr lang="ru-RU" sz="32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3200" b="1" kern="1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32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3200" b="1" kern="1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діючих</a:t>
            </a:r>
            <a:r>
              <a:rPr lang="ru-RU" sz="32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1" kern="1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літальних</a:t>
            </a:r>
            <a:r>
              <a:rPr lang="ru-RU" sz="32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1" kern="1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апаратів</a:t>
            </a:r>
            <a:r>
              <a:rPr lang="ru-RU" sz="32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1" kern="1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досить</a:t>
            </a:r>
            <a:r>
              <a:rPr lang="ru-RU" sz="32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1" kern="1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небезпечний</a:t>
            </a:r>
            <a:r>
              <a:rPr lang="ru-RU" sz="32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 момент</a:t>
            </a:r>
            <a:endParaRPr lang="ru-RU" sz="3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8675" name="Содержимое 4" descr="soln_ataka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714750" y="0"/>
            <a:ext cx="5429250" cy="3619500"/>
          </a:xfrm>
        </p:spPr>
      </p:pic>
      <p:pic>
        <p:nvPicPr>
          <p:cNvPr id="28676" name="Рисунок 5" descr="solar-system-gif-2_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5063" y="3643313"/>
            <a:ext cx="5468937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8" y="1285860"/>
            <a:ext cx="785786" cy="42862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125000"/>
              </a:lnSpc>
              <a:spcAft>
                <a:spcPts val="0"/>
              </a:spcAft>
              <a:defRPr/>
            </a:pPr>
            <a:r>
              <a:rPr lang="uk-UA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9698" name="Рисунок 2" descr="239005-800x6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0"/>
            <a:ext cx="4643437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3" descr="x_e25ad5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3"/>
            <a:ext cx="48577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4143372" cy="203132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На </a:t>
            </a:r>
            <a:r>
              <a:rPr lang="ru-RU" sz="21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орбіті</a:t>
            </a:r>
            <a:r>
              <a:rPr lang="ru-RU" sz="21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1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Землі</a:t>
            </a:r>
            <a:r>
              <a:rPr lang="ru-RU" sz="21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ru-RU" sz="21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знаходиться</a:t>
            </a:r>
            <a:r>
              <a:rPr lang="ru-RU" sz="21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1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понад</a:t>
            </a:r>
            <a:r>
              <a:rPr lang="ru-RU" sz="21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22 </a:t>
            </a:r>
            <a:r>
              <a:rPr lang="ru-RU" sz="21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тисячі</a:t>
            </a:r>
            <a:r>
              <a:rPr lang="ru-RU" sz="21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великих </a:t>
            </a:r>
            <a:r>
              <a:rPr lang="ru-RU" sz="21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і</a:t>
            </a:r>
            <a:r>
              <a:rPr lang="ru-RU" sz="21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1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близько</a:t>
            </a:r>
            <a:r>
              <a:rPr lang="ru-RU" sz="21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370 </a:t>
            </a:r>
            <a:r>
              <a:rPr lang="ru-RU" sz="21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тисяч</a:t>
            </a:r>
            <a:r>
              <a:rPr lang="ru-RU" sz="21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1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малих</a:t>
            </a:r>
            <a:r>
              <a:rPr lang="ru-RU" sz="21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1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об'єктів</a:t>
            </a:r>
            <a:r>
              <a:rPr lang="ru-RU" sz="21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pic>
        <p:nvPicPr>
          <p:cNvPr id="29701" name="Рисунок 5" descr="display_imag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357563"/>
            <a:ext cx="464343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Дослідження космосу </a:t>
            </a:r>
            <a:br>
              <a:rPr lang="uk-UA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фахівцями НАСА</a:t>
            </a:r>
            <a:endParaRPr lang="ru-RU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21" name="Содержимое 3" descr="1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9172" y="1600200"/>
            <a:ext cx="5885656" cy="4708525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Содержимое 4" descr="SpWeatherPoster1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643438" cy="6858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0"/>
            <a:ext cx="4495800" cy="6858000"/>
          </a:xfrm>
          <a:ln w="55000" cmpd="thickThin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 fontAlgn="auto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>
                <a:tab pos="0" algn="l"/>
              </a:tabLst>
              <a:defRPr/>
            </a:pPr>
            <a:endParaRPr lang="ru-RU" sz="2800" b="1" kern="1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algn="ctr" fontAlgn="auto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>
                <a:tab pos="0" algn="l"/>
              </a:tabLst>
              <a:defRPr/>
            </a:pPr>
            <a:endParaRPr lang="ru-RU" sz="2800" b="1" kern="1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algn="ctr" fontAlgn="auto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>
                <a:tab pos="0" algn="l"/>
              </a:tabLst>
              <a:defRPr/>
            </a:pPr>
            <a:endParaRPr lang="ru-RU" sz="2800" b="1" kern="1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algn="ctr" fontAlgn="auto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>
                <a:tab pos="0" algn="l"/>
              </a:tabLst>
              <a:defRPr/>
            </a:pPr>
            <a:r>
              <a:rPr lang="ru-RU" sz="28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 </a:t>
            </a:r>
            <a:r>
              <a:rPr lang="ru-RU" sz="28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неконтрольованому</a:t>
            </a:r>
            <a:r>
              <a:rPr lang="ru-RU" sz="28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входженні</a:t>
            </a:r>
            <a:r>
              <a:rPr lang="ru-RU" sz="28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космічних</a:t>
            </a:r>
            <a:r>
              <a:rPr lang="ru-RU" sz="28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об'єктів</a:t>
            </a:r>
            <a:r>
              <a:rPr lang="ru-RU" sz="28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sz="28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щільні</a:t>
            </a:r>
            <a:r>
              <a:rPr lang="ru-RU" sz="28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шари</a:t>
            </a:r>
            <a:r>
              <a:rPr lang="ru-RU" sz="28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атмосфери</a:t>
            </a:r>
            <a:r>
              <a:rPr lang="ru-RU" sz="28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їх</a:t>
            </a:r>
            <a:r>
              <a:rPr lang="ru-RU" sz="28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падіння</a:t>
            </a:r>
            <a:r>
              <a:rPr lang="ru-RU" sz="28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 Землю </a:t>
            </a:r>
            <a:r>
              <a:rPr lang="ru-RU" sz="28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стрімко</a:t>
            </a:r>
            <a:r>
              <a:rPr lang="ru-RU" sz="28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зростає</a:t>
            </a:r>
            <a:endParaRPr lang="ru-RU" sz="2800" b="1" kern="1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071813"/>
            <a:ext cx="542925" cy="725487"/>
          </a:xfrm>
          <a:noFill/>
          <a:ln/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100" b="1" kern="1200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ru-RU" sz="4100" b="1" kern="1200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Космічне сміття – це уламки супутників, некеровані об'єкти антропогенного походження, що літають навколо землі та в меншій мірі планет і Сонця </a:t>
            </a:r>
            <a:endParaRPr lang="ru-RU" sz="28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7" name="Содержимое 3" descr="Clipboard01_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53362"/>
            <a:ext cx="8715404" cy="460463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57297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ln/>
                <a:solidFill>
                  <a:schemeClr val="accent3"/>
                </a:solidFill>
                <a:effectLst/>
              </a:rPr>
              <a:t>Тому в </a:t>
            </a:r>
            <a:r>
              <a:rPr lang="ru-RU" sz="2400" dirty="0" err="1" smtClean="0">
                <a:ln/>
                <a:solidFill>
                  <a:schemeClr val="accent3"/>
                </a:solidFill>
                <a:effectLst/>
              </a:rPr>
              <a:t>забезпечення</a:t>
            </a:r>
            <a:r>
              <a:rPr lang="ru-RU" sz="240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400" dirty="0" err="1" smtClean="0">
                <a:ln/>
                <a:solidFill>
                  <a:schemeClr val="accent3"/>
                </a:solidFill>
                <a:effectLst/>
              </a:rPr>
              <a:t>вирішення</a:t>
            </a:r>
            <a:r>
              <a:rPr lang="ru-RU" sz="240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400" dirty="0" err="1" smtClean="0">
                <a:ln/>
                <a:solidFill>
                  <a:schemeClr val="accent3"/>
                </a:solidFill>
                <a:effectLst/>
              </a:rPr>
              <a:t>цієї</a:t>
            </a:r>
            <a:r>
              <a:rPr lang="ru-RU" sz="240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400" dirty="0" err="1" smtClean="0">
                <a:ln/>
                <a:solidFill>
                  <a:schemeClr val="accent3"/>
                </a:solidFill>
                <a:effectLst/>
              </a:rPr>
              <a:t>проблеми</a:t>
            </a:r>
            <a:r>
              <a:rPr lang="ru-RU" sz="240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400" dirty="0" err="1" smtClean="0">
                <a:ln/>
                <a:solidFill>
                  <a:schemeClr val="accent3"/>
                </a:solidFill>
                <a:effectLst/>
              </a:rPr>
              <a:t>міжнародне</a:t>
            </a:r>
            <a:r>
              <a:rPr lang="ru-RU" sz="240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400" dirty="0" err="1" smtClean="0">
                <a:ln/>
                <a:solidFill>
                  <a:schemeClr val="accent3"/>
                </a:solidFill>
                <a:effectLst/>
              </a:rPr>
              <a:t>співробітництво</a:t>
            </a:r>
            <a:r>
              <a:rPr lang="ru-RU" sz="240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400" dirty="0" err="1" smtClean="0">
                <a:ln/>
                <a:solidFill>
                  <a:schemeClr val="accent3"/>
                </a:solidFill>
                <a:effectLst/>
              </a:rPr>
              <a:t>з</a:t>
            </a:r>
            <a:r>
              <a:rPr lang="ru-RU" sz="2400" dirty="0" smtClean="0">
                <a:ln/>
                <a:solidFill>
                  <a:schemeClr val="accent3"/>
                </a:solidFill>
                <a:effectLst/>
              </a:rPr>
              <a:t> проблематики «</a:t>
            </a:r>
            <a:r>
              <a:rPr lang="ru-RU" sz="2400" dirty="0" err="1" smtClean="0">
                <a:ln/>
                <a:solidFill>
                  <a:schemeClr val="accent3"/>
                </a:solidFill>
                <a:effectLst/>
              </a:rPr>
              <a:t>космічного</a:t>
            </a:r>
            <a:r>
              <a:rPr lang="ru-RU" sz="240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400" dirty="0" err="1" smtClean="0">
                <a:ln/>
                <a:solidFill>
                  <a:schemeClr val="accent3"/>
                </a:solidFill>
                <a:effectLst/>
              </a:rPr>
              <a:t>сміття</a:t>
            </a:r>
            <a:r>
              <a:rPr lang="ru-RU" sz="2400" dirty="0" smtClean="0">
                <a:ln/>
                <a:solidFill>
                  <a:schemeClr val="accent3"/>
                </a:solidFill>
                <a:effectLst/>
              </a:rPr>
              <a:t>» </a:t>
            </a:r>
            <a:r>
              <a:rPr lang="ru-RU" sz="2400" dirty="0" err="1" smtClean="0">
                <a:ln/>
                <a:solidFill>
                  <a:schemeClr val="accent3"/>
                </a:solidFill>
                <a:effectLst/>
              </a:rPr>
              <a:t>розвивається</a:t>
            </a:r>
            <a:r>
              <a:rPr lang="ru-RU" sz="2400" dirty="0" smtClean="0">
                <a:ln/>
                <a:solidFill>
                  <a:schemeClr val="accent3"/>
                </a:solidFill>
                <a:effectLst/>
              </a:rPr>
              <a:t> за такими </a:t>
            </a:r>
            <a:r>
              <a:rPr lang="ru-RU" sz="2400" dirty="0" err="1" smtClean="0">
                <a:ln/>
                <a:solidFill>
                  <a:schemeClr val="accent3"/>
                </a:solidFill>
                <a:effectLst/>
              </a:rPr>
              <a:t>пріоритетними</a:t>
            </a:r>
            <a:r>
              <a:rPr lang="ru-RU" sz="240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400" dirty="0" err="1" smtClean="0">
                <a:ln/>
                <a:solidFill>
                  <a:schemeClr val="accent3"/>
                </a:solidFill>
                <a:effectLst/>
              </a:rPr>
              <a:t>напрямами</a:t>
            </a:r>
            <a:endParaRPr lang="ru-RU" sz="240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2769" name="Текст 2"/>
          <p:cNvSpPr>
            <a:spLocks noGrp="1"/>
          </p:cNvSpPr>
          <p:nvPr>
            <p:ph type="body" idx="1"/>
          </p:nvPr>
        </p:nvSpPr>
        <p:spPr>
          <a:xfrm>
            <a:off x="0" y="1428750"/>
            <a:ext cx="9144000" cy="5429250"/>
          </a:xfrm>
        </p:spPr>
        <p:txBody>
          <a:bodyPr/>
          <a:lstStyle/>
          <a:p>
            <a:r>
              <a:rPr lang="uk-UA" sz="200" smtClean="0"/>
              <a:t>.</a:t>
            </a:r>
            <a:endParaRPr lang="ru-RU" sz="200" smtClean="0"/>
          </a:p>
        </p:txBody>
      </p:sp>
      <p:sp>
        <p:nvSpPr>
          <p:cNvPr id="11" name="Облако 10"/>
          <p:cNvSpPr/>
          <p:nvPr/>
        </p:nvSpPr>
        <p:spPr>
          <a:xfrm>
            <a:off x="5286348" y="1285860"/>
            <a:ext cx="3857652" cy="2786058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Розробка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способів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космічних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апаратів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0" y="1357298"/>
            <a:ext cx="4000496" cy="2786082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Екологічний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моніторинг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5357786" y="4214794"/>
            <a:ext cx="3786214" cy="2643206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Розробка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заходів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0" y="4214818"/>
            <a:ext cx="4429124" cy="2643182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Математичне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моделювання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космічного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сміття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22" name="Прямая со стрелкой 21"/>
          <p:cNvCxnSpPr>
            <a:stCxn id="2" idx="2"/>
            <a:endCxn id="0" idx="0"/>
          </p:cNvCxnSpPr>
          <p:nvPr/>
        </p:nvCxnSpPr>
        <p:spPr>
          <a:xfrm rot="5400000">
            <a:off x="3588544" y="1766094"/>
            <a:ext cx="1392237" cy="5746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" idx="2"/>
            <a:endCxn id="0" idx="2"/>
          </p:cNvCxnSpPr>
          <p:nvPr/>
        </p:nvCxnSpPr>
        <p:spPr>
          <a:xfrm rot="16200000" flipH="1">
            <a:off x="2881313" y="3048000"/>
            <a:ext cx="4178300" cy="796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" idx="2"/>
            <a:endCxn id="0" idx="2"/>
          </p:cNvCxnSpPr>
          <p:nvPr/>
        </p:nvCxnSpPr>
        <p:spPr>
          <a:xfrm rot="16200000" flipH="1">
            <a:off x="4275138" y="1654175"/>
            <a:ext cx="1320800" cy="7270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" idx="2"/>
            <a:endCxn id="0" idx="0"/>
          </p:cNvCxnSpPr>
          <p:nvPr/>
        </p:nvCxnSpPr>
        <p:spPr>
          <a:xfrm rot="5400000">
            <a:off x="2409031" y="3374232"/>
            <a:ext cx="4179887" cy="146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2" grpId="0" build="allAtOnce" animBg="1"/>
      <p:bldP spid="13" grpId="0" build="allAtOnce" animBg="1"/>
      <p:bldP spid="14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59850" y="1157288"/>
            <a:ext cx="184150" cy="350837"/>
          </a:xfrm>
          <a:noFill/>
          <a:ln/>
        </p:spPr>
        <p:txBody>
          <a:bodyPr anchor="t">
            <a:normAutofit fontScale="90000"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uk-UA" sz="25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</a:t>
            </a:r>
            <a:endParaRPr lang="ru-RU" sz="25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214313"/>
            <a:ext cx="5143500" cy="6643687"/>
          </a:xfrm>
          <a:noFill/>
          <a:ln/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 fontAlgn="auto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ru-RU" sz="36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Найбільше</a:t>
            </a:r>
            <a:r>
              <a:rPr lang="ru-RU" sz="36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6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мотлоху</a:t>
            </a:r>
            <a:r>
              <a:rPr lang="ru-RU" sz="36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 в </a:t>
            </a:r>
            <a:r>
              <a:rPr lang="ru-RU" sz="36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навколоземний</a:t>
            </a:r>
            <a:r>
              <a:rPr lang="ru-RU" sz="36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6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простір</a:t>
            </a:r>
            <a:r>
              <a:rPr lang="ru-RU" sz="36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6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сьогодні</a:t>
            </a:r>
            <a:r>
              <a:rPr lang="ru-RU" sz="36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6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відправляє</a:t>
            </a:r>
            <a:r>
              <a:rPr lang="ru-RU" sz="36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 Китай (40%), США (27,5%) </a:t>
            </a:r>
            <a:r>
              <a:rPr lang="ru-RU" sz="36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і</a:t>
            </a:r>
            <a:r>
              <a:rPr lang="ru-RU" sz="36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6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Росія</a:t>
            </a:r>
            <a:r>
              <a:rPr lang="ru-RU" sz="36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 - (25,5%), тому </a:t>
            </a:r>
            <a:r>
              <a:rPr lang="ru-RU" sz="36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саме</a:t>
            </a:r>
            <a:r>
              <a:rPr lang="ru-RU" sz="36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6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їм</a:t>
            </a:r>
            <a:r>
              <a:rPr lang="ru-RU" sz="36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6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необхідно</a:t>
            </a:r>
            <a:r>
              <a:rPr lang="ru-RU" sz="36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 в першу </a:t>
            </a:r>
            <a:r>
              <a:rPr lang="ru-RU" sz="36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чергу</a:t>
            </a:r>
            <a:r>
              <a:rPr lang="ru-RU" sz="36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6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зібратись</a:t>
            </a:r>
            <a:r>
              <a:rPr lang="ru-RU" sz="36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 за столом </a:t>
            </a:r>
            <a:r>
              <a:rPr lang="ru-RU" sz="36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переговорів</a:t>
            </a:r>
            <a:r>
              <a:rPr lang="ru-RU" sz="36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33795" name="Содержимое 4" descr="china-flag-map.pn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214938" y="0"/>
            <a:ext cx="3929062" cy="2500313"/>
          </a:xfrm>
        </p:spPr>
      </p:pic>
      <p:pic>
        <p:nvPicPr>
          <p:cNvPr id="33796" name="Рисунок 5" descr="usama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2357438"/>
            <a:ext cx="371633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6" descr="45048105_fla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4643438"/>
            <a:ext cx="38576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Содержимое 4" descr="france_la.pn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227263" cy="2282825"/>
          </a:xfrm>
        </p:spPr>
      </p:pic>
      <p:pic>
        <p:nvPicPr>
          <p:cNvPr id="34818" name="Содержимое 7" descr="japan_flag_map3.pn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998663"/>
            <a:ext cx="2209800" cy="1927225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928688"/>
            <a:ext cx="400050" cy="439737"/>
          </a:xfrm>
          <a:noFill/>
          <a:ln/>
        </p:spPr>
        <p:txBody>
          <a:bodyPr rtlCol="0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100" b="1" kern="1200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ru-RU" sz="4100" b="1" kern="1200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4820" name="Рисунок 8" descr="i (4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049713"/>
            <a:ext cx="258286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214813" y="1785938"/>
            <a:ext cx="4929187" cy="3460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Франції належало 464 об'єкти, Японії - 198 об'єктів, Індії - 172 об'єкта. Найменше сміття припадало на Європейське космічне агентство - 90 космічних об'єктів, половина з яких - супутники.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201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року </a:t>
            </a:r>
            <a:r>
              <a:rPr lang="ru-RU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сміття</a:t>
            </a: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космосі</a:t>
            </a: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стало у </a:t>
            </a:r>
            <a:r>
              <a:rPr lang="ru-RU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вісім</a:t>
            </a: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разів</a:t>
            </a: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більше</a:t>
            </a: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ніж</a:t>
            </a: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1970-му </a:t>
            </a:r>
            <a:r>
              <a:rPr lang="ru-RU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році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5841" name="Содержимое 3" descr="Bee-Hive-LEO_H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Кількість </a:t>
            </a:r>
            <a:r>
              <a:rPr lang="uk-UA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“космічного</a:t>
            </a:r>
            <a:r>
              <a:rPr lang="uk-U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сміття”</a:t>
            </a:r>
            <a:r>
              <a:rPr lang="uk-U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uk-UA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млн</a:t>
            </a:r>
            <a:r>
              <a:rPr lang="uk-U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6865" name="Содержимое 3"/>
          <p:cNvGraphicFramePr>
            <a:graphicFrameLocks noGrp="1"/>
          </p:cNvGraphicFramePr>
          <p:nvPr>
            <p:ph idx="1"/>
          </p:nvPr>
        </p:nvGraphicFramePr>
        <p:xfrm>
          <a:off x="512763" y="1600200"/>
          <a:ext cx="8118475" cy="4706938"/>
        </p:xfrm>
        <a:graphic>
          <a:graphicData uri="http://schemas.openxmlformats.org/presentationml/2006/ole">
            <p:oleObj spid="_x0000_s36865" r:id="rId3" imgW="9242337" imgH="5358848" progId="Excel.Chart.8">
              <p:embed/>
            </p:oleObj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256"/>
            <a:ext cx="9144000" cy="200024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600" b="1" dirty="0" smtClean="0">
                <a:ln/>
                <a:solidFill>
                  <a:schemeClr val="accent3"/>
                </a:solidFill>
                <a:effectLst/>
              </a:rPr>
              <a:t>В основному </a:t>
            </a:r>
            <a:r>
              <a:rPr lang="ru-RU" sz="2600" b="1" dirty="0" err="1" smtClean="0">
                <a:ln/>
                <a:solidFill>
                  <a:schemeClr val="accent3"/>
                </a:solidFill>
                <a:effectLst/>
              </a:rPr>
              <a:t>космічне</a:t>
            </a:r>
            <a:r>
              <a:rPr lang="ru-RU" sz="2600" b="1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600" b="1" dirty="0" err="1" smtClean="0">
                <a:ln/>
                <a:solidFill>
                  <a:schemeClr val="accent3"/>
                </a:solidFill>
                <a:effectLst/>
              </a:rPr>
              <a:t>сміття</a:t>
            </a:r>
            <a:r>
              <a:rPr lang="ru-RU" sz="2600" b="1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600" b="1" dirty="0" err="1" smtClean="0">
                <a:ln/>
                <a:solidFill>
                  <a:schemeClr val="accent3"/>
                </a:solidFill>
                <a:effectLst/>
              </a:rPr>
              <a:t>сконцентроване</a:t>
            </a:r>
            <a:r>
              <a:rPr lang="ru-RU" sz="2600" b="1" dirty="0" smtClean="0">
                <a:ln/>
                <a:solidFill>
                  <a:schemeClr val="accent3"/>
                </a:solidFill>
                <a:effectLst/>
              </a:rPr>
              <a:t> на </a:t>
            </a:r>
            <a:r>
              <a:rPr lang="ru-RU" sz="2600" b="1" dirty="0" err="1" smtClean="0">
                <a:ln/>
                <a:solidFill>
                  <a:schemeClr val="accent3"/>
                </a:solidFill>
                <a:effectLst/>
              </a:rPr>
              <a:t>висоті</a:t>
            </a:r>
            <a:r>
              <a:rPr lang="ru-RU" sz="2600" b="1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600" b="1" dirty="0" err="1" smtClean="0">
                <a:ln/>
                <a:solidFill>
                  <a:schemeClr val="accent3"/>
                </a:solidFill>
                <a:effectLst/>
              </a:rPr>
              <a:t>від</a:t>
            </a:r>
            <a:r>
              <a:rPr lang="ru-RU" sz="2600" b="1" dirty="0" smtClean="0">
                <a:ln/>
                <a:solidFill>
                  <a:schemeClr val="accent3"/>
                </a:solidFill>
                <a:effectLst/>
              </a:rPr>
              <a:t> 850 до 1500 км над </a:t>
            </a:r>
            <a:r>
              <a:rPr lang="ru-RU" sz="2600" b="1" dirty="0" err="1" smtClean="0">
                <a:ln/>
                <a:solidFill>
                  <a:schemeClr val="accent3"/>
                </a:solidFill>
                <a:effectLst/>
              </a:rPr>
              <a:t>поверхнею</a:t>
            </a:r>
            <a:r>
              <a:rPr lang="ru-RU" sz="2600" b="1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600" b="1" dirty="0" err="1" smtClean="0">
                <a:ln/>
                <a:solidFill>
                  <a:schemeClr val="accent3"/>
                </a:solidFill>
                <a:effectLst/>
              </a:rPr>
              <a:t>Землі</a:t>
            </a:r>
            <a:r>
              <a:rPr lang="ru-RU" sz="2600" b="1" dirty="0" smtClean="0">
                <a:ln/>
                <a:solidFill>
                  <a:schemeClr val="accent3"/>
                </a:solidFill>
                <a:effectLst/>
              </a:rPr>
              <a:t>, </a:t>
            </a:r>
            <a:r>
              <a:rPr lang="ru-RU" sz="2600" b="1" dirty="0" err="1" smtClean="0">
                <a:ln/>
                <a:solidFill>
                  <a:schemeClr val="accent3"/>
                </a:solidFill>
                <a:effectLst/>
              </a:rPr>
              <a:t>але</a:t>
            </a:r>
            <a:r>
              <a:rPr lang="ru-RU" sz="2600" b="1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600" b="1" dirty="0" err="1" smtClean="0">
                <a:ln/>
                <a:solidFill>
                  <a:schemeClr val="accent3"/>
                </a:solidFill>
                <a:effectLst/>
              </a:rPr>
              <a:t>багато</a:t>
            </a:r>
            <a:r>
              <a:rPr lang="ru-RU" sz="2600" b="1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600" b="1" dirty="0" err="1" smtClean="0">
                <a:ln/>
                <a:solidFill>
                  <a:schemeClr val="accent3"/>
                </a:solidFill>
                <a:effectLst/>
              </a:rPr>
              <a:t>його</a:t>
            </a:r>
            <a:r>
              <a:rPr lang="ru-RU" sz="2600" b="1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600" b="1" dirty="0" err="1" smtClean="0">
                <a:ln/>
                <a:solidFill>
                  <a:schemeClr val="accent3"/>
                </a:solidFill>
                <a:effectLst/>
              </a:rPr>
              <a:t>й</a:t>
            </a:r>
            <a:r>
              <a:rPr lang="ru-RU" sz="2600" b="1" dirty="0" smtClean="0">
                <a:ln/>
                <a:solidFill>
                  <a:schemeClr val="accent3"/>
                </a:solidFill>
                <a:effectLst/>
              </a:rPr>
              <a:t> на </a:t>
            </a:r>
            <a:r>
              <a:rPr lang="ru-RU" sz="2600" b="1" dirty="0" err="1" smtClean="0">
                <a:ln/>
                <a:solidFill>
                  <a:schemeClr val="accent3"/>
                </a:solidFill>
                <a:effectLst/>
              </a:rPr>
              <a:t>висоті</a:t>
            </a:r>
            <a:r>
              <a:rPr lang="ru-RU" sz="2600" b="1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600" b="1" dirty="0" err="1" smtClean="0">
                <a:ln/>
                <a:solidFill>
                  <a:schemeClr val="accent3"/>
                </a:solidFill>
                <a:effectLst/>
              </a:rPr>
              <a:t>польоту</a:t>
            </a:r>
            <a:r>
              <a:rPr lang="ru-RU" sz="2600" b="1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600" b="1" dirty="0" err="1" smtClean="0">
                <a:ln/>
                <a:solidFill>
                  <a:schemeClr val="accent3"/>
                </a:solidFill>
                <a:effectLst/>
              </a:rPr>
              <a:t>космічних</a:t>
            </a:r>
            <a:r>
              <a:rPr lang="ru-RU" sz="2600" b="1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600" b="1" dirty="0" err="1" smtClean="0">
                <a:ln/>
                <a:solidFill>
                  <a:schemeClr val="accent3"/>
                </a:solidFill>
                <a:effectLst/>
              </a:rPr>
              <a:t>кораблів</a:t>
            </a:r>
            <a:r>
              <a:rPr lang="ru-RU" sz="2600" b="1" dirty="0" smtClean="0">
                <a:ln/>
                <a:solidFill>
                  <a:schemeClr val="accent3"/>
                </a:solidFill>
                <a:effectLst/>
              </a:rPr>
              <a:t> та </a:t>
            </a:r>
            <a:r>
              <a:rPr lang="ru-RU" sz="2600" b="1" dirty="0" err="1" smtClean="0">
                <a:ln/>
                <a:solidFill>
                  <a:schemeClr val="accent3"/>
                </a:solidFill>
                <a:effectLst/>
              </a:rPr>
              <a:t>Міжнародної</a:t>
            </a:r>
            <a:r>
              <a:rPr lang="ru-RU" sz="2600" b="1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600" b="1" dirty="0" err="1" smtClean="0">
                <a:ln/>
                <a:solidFill>
                  <a:schemeClr val="accent3"/>
                </a:solidFill>
                <a:effectLst/>
              </a:rPr>
              <a:t>космічної</a:t>
            </a:r>
            <a:r>
              <a:rPr lang="ru-RU" sz="2600" b="1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600" b="1" dirty="0" err="1" smtClean="0">
                <a:ln/>
                <a:solidFill>
                  <a:schemeClr val="accent3"/>
                </a:solidFill>
                <a:effectLst/>
              </a:rPr>
              <a:t>станції</a:t>
            </a:r>
            <a:r>
              <a:rPr lang="ru-RU" sz="2600" b="1" dirty="0" smtClean="0">
                <a:ln/>
                <a:solidFill>
                  <a:schemeClr val="accent3"/>
                </a:solidFill>
                <a:effectLst/>
              </a:rPr>
              <a:t> (МКС).</a:t>
            </a:r>
            <a:endParaRPr lang="ru-RU" sz="2600" b="1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Рисунок 4" descr="1323532409_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058" r="11058"/>
          <a:stretch>
            <a:fillRect/>
          </a:stretch>
        </p:blipFill>
        <p:spPr>
          <a:xfrm>
            <a:off x="1857356" y="571480"/>
            <a:ext cx="5486400" cy="3962400"/>
          </a:xfrm>
        </p:spPr>
      </p:pic>
      <p:sp>
        <p:nvSpPr>
          <p:cNvPr id="37889" name="Текст 3"/>
          <p:cNvSpPr>
            <a:spLocks noGrp="1"/>
          </p:cNvSpPr>
          <p:nvPr>
            <p:ph type="body" sz="half" idx="2"/>
          </p:nvPr>
        </p:nvSpPr>
        <p:spPr>
          <a:xfrm>
            <a:off x="6858000" y="2571750"/>
            <a:ext cx="279400" cy="347663"/>
          </a:xfrm>
        </p:spPr>
        <p:txBody>
          <a:bodyPr/>
          <a:lstStyle/>
          <a:p>
            <a:pPr marR="0"/>
            <a:r>
              <a:rPr lang="uk-UA" smtClean="0"/>
              <a:t>.</a:t>
            </a:r>
            <a:endParaRPr lang="ru-RU" smtClean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8715404" cy="292893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Якщо космічне сміття, розташоване на висоті нижче 600 км, протягом декількох років входить в атмосферу й згоряє в ній, то сміттю, яке знаходиться на висоті 800 км, на це потрібно десятиліття, а штучним об'єктам на висоті від тисячі кілометрів і вище - сотні років</a:t>
            </a:r>
            <a:endParaRPr lang="ru-RU" sz="2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8913" name="Содержимое 3" descr="kagaya2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2149475"/>
            <a:ext cx="7327553" cy="4708525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71625"/>
            <a:ext cx="4429125" cy="1435100"/>
          </a:xfrm>
          <a:noFill/>
          <a:ln/>
        </p:spPr>
        <p:txBody>
          <a:bodyPr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200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Магнітна </a:t>
            </a:r>
            <a:r>
              <a:rPr lang="uk-UA" sz="3200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“тарілка”</a:t>
            </a:r>
            <a:r>
              <a:rPr lang="uk-UA" sz="3200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в космосі для збору сміття</a:t>
            </a:r>
            <a:endParaRPr lang="ru-RU" sz="3200" kern="1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9938" name="Текст 3"/>
          <p:cNvSpPr>
            <a:spLocks noGrp="1"/>
          </p:cNvSpPr>
          <p:nvPr>
            <p:ph type="body" idx="4294967295"/>
          </p:nvPr>
        </p:nvSpPr>
        <p:spPr>
          <a:xfrm>
            <a:off x="0" y="3071813"/>
            <a:ext cx="4429125" cy="378618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2700"/>
              <a:t>Згідно з останніми дослідженнями НАСА, "сміття" навколо Землі досягло критичної позначки</a:t>
            </a:r>
          </a:p>
        </p:txBody>
      </p:sp>
      <p:pic>
        <p:nvPicPr>
          <p:cNvPr id="39939" name="Содержимое 4" descr="ufo_russo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-17463"/>
            <a:ext cx="4643437" cy="6875463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857496"/>
            <a:ext cx="285752" cy="29052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9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9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962" name="Текст 2"/>
          <p:cNvSpPr>
            <a:spLocks noGrp="1"/>
          </p:cNvSpPr>
          <p:nvPr>
            <p:ph type="body" idx="1"/>
          </p:nvPr>
        </p:nvSpPr>
        <p:spPr>
          <a:xfrm>
            <a:off x="0" y="1357313"/>
            <a:ext cx="9144000" cy="5500687"/>
          </a:xfrm>
        </p:spPr>
        <p:txBody>
          <a:bodyPr/>
          <a:lstStyle/>
          <a:p>
            <a:pPr algn="ctr"/>
            <a:endParaRPr lang="ru-RU" sz="3600" smtClean="0"/>
          </a:p>
          <a:p>
            <a:pPr algn="ctr"/>
            <a:endParaRPr lang="ru-RU" sz="1800" smtClean="0"/>
          </a:p>
        </p:txBody>
      </p:sp>
      <p:pic>
        <p:nvPicPr>
          <p:cNvPr id="40963" name="Рисунок 3" descr="6c675d808c606b7b3adf0f3222396a8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0"/>
            <a:ext cx="47148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4429124" cy="66230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Отже, з кожним роком космічне сміття збільшується в декілька разів. В даний час ця екологічна проблема має великий вплив на екологію планети, життя людей на Землі та існування Сонячної системи. Якщо ж людство не почне вживати заходів щодо його знищення, то на нас чекають глобальні </a:t>
            </a:r>
            <a:r>
              <a:rPr lang="uk-UA" sz="2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катастрофи, наслідком яких може стати вимирання людини</a:t>
            </a:r>
            <a:endParaRPr lang="ru-RU" sz="2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5" name="Рисунок 5" descr="8673464_1195287225_space_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781425"/>
            <a:ext cx="47148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643174" y="1857364"/>
            <a:ext cx="3571900" cy="285752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Джерела утворення космічного сміття: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0" y="0"/>
            <a:ext cx="3643313" cy="292893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Мертві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супут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5500688" y="0"/>
            <a:ext cx="3643312" cy="2928938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ступені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ракет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4857750" y="4071938"/>
            <a:ext cx="4286250" cy="278606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Фрагменти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знищених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супутників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0" y="4357688"/>
            <a:ext cx="4000500" cy="250031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Незначні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об'єкти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>
            <a:off x="2714625" y="2143125"/>
            <a:ext cx="571500" cy="357188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5572125" y="2071688"/>
            <a:ext cx="428625" cy="3571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2857500" y="4214813"/>
            <a:ext cx="571500" cy="500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429250" y="4071938"/>
            <a:ext cx="500063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5" grpId="0" build="allAtOnce" animBg="1"/>
      <p:bldP spid="6" grpId="0" build="allAtOnce" animBg="1"/>
      <p:bldP spid="7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16"/>
            <a:ext cx="9144000" cy="114298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Питання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засмічення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навколоземного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космічного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простору «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космічним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сміттям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виникло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понад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півстоліття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тому,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початком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запусків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штучних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супутників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кінці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50-х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років</a:t>
            </a:r>
            <a:endParaRPr lang="ru-RU" sz="2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Рисунок 2" descr="kosmos-planety-2560-1600-517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86454"/>
            <a:ext cx="9144000" cy="107154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5400" b="1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Штучний супутник Землі</a:t>
            </a:r>
            <a:endParaRPr lang="ru-RU" sz="5400" b="1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www.desktopp.ru_1186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71938" y="3214688"/>
            <a:ext cx="65087" cy="142875"/>
          </a:xfrm>
        </p:spPr>
        <p:txBody>
          <a:bodyPr>
            <a:normAutofit fontScale="77500" lnSpcReduction="20000"/>
          </a:bodyPr>
          <a:lstStyle/>
          <a:p>
            <a:pPr marR="0">
              <a:lnSpc>
                <a:spcPct val="80000"/>
              </a:lnSpc>
            </a:pPr>
            <a:r>
              <a:rPr lang="uk-UA" sz="700" smtClean="0"/>
              <a:t>.</a:t>
            </a:r>
            <a:endParaRPr lang="ru-RU" sz="7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0"/>
            <a:ext cx="3403600" cy="1084263"/>
          </a:xfrm>
          <a:noFill/>
          <a:ln/>
        </p:spPr>
        <p:txBody>
          <a:bodyPr anchor="t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kern="12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>Суть ефекту </a:t>
            </a:r>
            <a:r>
              <a:rPr lang="uk-UA" kern="12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>Кесслера</a:t>
            </a:r>
            <a:endParaRPr lang="ru-RU" kern="12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785794"/>
            <a:ext cx="4000500" cy="5143512"/>
          </a:xfrm>
        </p:spPr>
        <p:txBody>
          <a:bodyPr>
            <a:noAutofit/>
          </a:bodyPr>
          <a:lstStyle/>
          <a:p>
            <a:pPr marL="0" indent="0" algn="ctr">
              <a:buFont typeface="Wingdings" pitchFamily="2" charset="2"/>
              <a:buNone/>
            </a:pPr>
            <a:endParaRPr lang="ru-RU" sz="27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Космічне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сміття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довільним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орбітам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обертається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планети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величезною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швидкістю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об'єкти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величезний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запас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кінетичної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Час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часу вони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стикаються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утворюючи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більшу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дрібних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об'єктів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вони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дрібніші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небезпечнішими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вони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стають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діючих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супутників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літальних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апаратів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Содержимое 9" descr="image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071938" y="0"/>
            <a:ext cx="5072062" cy="3571875"/>
          </a:xfrm>
        </p:spPr>
      </p:pic>
      <p:pic>
        <p:nvPicPr>
          <p:cNvPr id="18436" name="Рисунок 5" descr="Accretion_128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3571875"/>
            <a:ext cx="507206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300" spc="3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300" spc="300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достатньо</a:t>
            </a:r>
            <a:r>
              <a:rPr lang="ru-RU" sz="2300" spc="3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spc="300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великій</a:t>
            </a:r>
            <a:r>
              <a:rPr lang="ru-RU" sz="2300" spc="3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spc="300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300" spc="3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spc="300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зіткнень</a:t>
            </a:r>
            <a:r>
              <a:rPr lang="ru-RU" sz="2300" spc="3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spc="300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300" spc="3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spc="300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2300" spc="3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spc="300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уламків</a:t>
            </a:r>
            <a:r>
              <a:rPr lang="ru-RU" sz="2300" spc="3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spc="300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300" spc="3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spc="300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виникають</a:t>
            </a:r>
            <a:r>
              <a:rPr lang="ru-RU" sz="2300" spc="3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spc="300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лавиноподібно</a:t>
            </a:r>
            <a:r>
              <a:rPr lang="ru-RU" sz="2300" spc="3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spc="300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300" spc="3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spc="300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2300" spc="3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spc="300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навколоземний</a:t>
            </a:r>
            <a:r>
              <a:rPr lang="ru-RU" sz="2300" spc="3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spc="300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космічний</a:t>
            </a:r>
            <a:r>
              <a:rPr lang="ru-RU" sz="2300" spc="3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spc="300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простір</a:t>
            </a:r>
            <a:r>
              <a:rPr lang="ru-RU" sz="2300" spc="3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(НКП) абсолютно </a:t>
            </a:r>
            <a:r>
              <a:rPr lang="ru-RU" sz="2300" spc="300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непридатним</a:t>
            </a:r>
            <a:r>
              <a:rPr lang="ru-RU" sz="2300" spc="3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300" spc="300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польотів</a:t>
            </a:r>
            <a:endParaRPr lang="ru-RU" sz="2300" spc="300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7" name="Содержимое 3" descr="smietni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5180" y="1600200"/>
            <a:ext cx="7533640" cy="4708525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886825" y="1214438"/>
            <a:ext cx="257175" cy="220662"/>
          </a:xfrm>
          <a:noFill/>
          <a:ln/>
        </p:spPr>
        <p:txBody>
          <a:bodyPr anchor="t">
            <a:normAutofit fontScale="90000"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uk-UA" sz="25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</a:t>
            </a:r>
            <a:endParaRPr lang="ru-RU" sz="25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4714875" y="1928813"/>
            <a:ext cx="4429125" cy="30003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90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Схожа картина спостерігається в кільцях Сатурна, де крижані брили постійно кришаться </a:t>
            </a:r>
          </a:p>
          <a:p>
            <a:pPr marL="0" indent="0" algn="r">
              <a:lnSpc>
                <a:spcPct val="90000"/>
              </a:lnSpc>
              <a:buFont typeface="Wingdings" pitchFamily="2" charset="2"/>
              <a:buNone/>
            </a:pPr>
            <a:endParaRPr lang="ru-RU" sz="1800"/>
          </a:p>
        </p:txBody>
      </p:sp>
      <p:pic>
        <p:nvPicPr>
          <p:cNvPr id="20483" name="Содержимое 4" descr="005rke5p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57188"/>
            <a:ext cx="4572000" cy="3071812"/>
          </a:xfrm>
        </p:spPr>
      </p:pic>
      <p:pic>
        <p:nvPicPr>
          <p:cNvPr id="20484" name="Рисунок 5" descr="0_87d72_e7706587_X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75"/>
            <a:ext cx="45847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Штучний супутник Сатурну</a:t>
            </a:r>
            <a:endParaRPr lang="ru-RU" sz="48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1505" name="Содержимое 3" descr="1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498</TotalTime>
  <Words>616</Words>
  <Application>Microsoft Office PowerPoint</Application>
  <PresentationFormat>Экран (4:3)</PresentationFormat>
  <Paragraphs>76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Апекс</vt:lpstr>
      <vt:lpstr>Диаграмма Microsoft Office Excel</vt:lpstr>
      <vt:lpstr>Сміття космосу</vt:lpstr>
      <vt:lpstr>Космічне сміття – це уламки супутників, некеровані об'єкти антропогенного походження, що літають навколо землі та в меншій мірі планет і Сонця </vt:lpstr>
      <vt:lpstr>Слайд 3</vt:lpstr>
      <vt:lpstr>Питання про засмічення навколоземного космічного простору «космічним сміттям» виникло понад півстоліття тому, з початком запусків штучних супутників в кінці 50-х років</vt:lpstr>
      <vt:lpstr>Штучний супутник Землі</vt:lpstr>
      <vt:lpstr>Суть ефекту Кесслера</vt:lpstr>
      <vt:lpstr>При достатньо великій кількості зіткнень, кількість нових уламків, які виникають лавиноподібно, може зробити навколоземний космічний простір (НКП) абсолютно непридатним для польотів</vt:lpstr>
      <vt:lpstr>.</vt:lpstr>
      <vt:lpstr>Штучний супутник Сатурну</vt:lpstr>
      <vt:lpstr>Об'єкти “космічного сміття”</vt:lpstr>
      <vt:lpstr>Слайд 11</vt:lpstr>
      <vt:lpstr>Як знищити космічний  мотлох на висоті понад 600 км від поверхні планети?</vt:lpstr>
      <vt:lpstr>.</vt:lpstr>
      <vt:lpstr>Сьогодні пропонується вже на етапі проектування супутників передбачати засоби їх виходу з орбіти - гальмування до швидкості входу в щільні шари атмосфери,</vt:lpstr>
      <vt:lpstr>.</vt:lpstr>
      <vt:lpstr>.</vt:lpstr>
      <vt:lpstr>.</vt:lpstr>
      <vt:lpstr>Дослідження космосу  фахівцями НАСА</vt:lpstr>
      <vt:lpstr>.</vt:lpstr>
      <vt:lpstr>Тому в забезпечення вирішення цієї проблеми міжнародне співробітництво з проблематики «космічного сміття» розвивається за такими пріоритетними напрямами</vt:lpstr>
      <vt:lpstr>.</vt:lpstr>
      <vt:lpstr>.</vt:lpstr>
      <vt:lpstr>До 2013 року сміття в космосі стало у вісім разів більше, ніж у 1970-му році</vt:lpstr>
      <vt:lpstr>Кількість “космічного сміття”, млн т</vt:lpstr>
      <vt:lpstr>В основному космічне сміття сконцентроване на висоті від 850 до 1500 км над поверхнею Землі, але багато його й на висоті польоту космічних кораблів та Міжнародної космічної станції (МКС).</vt:lpstr>
      <vt:lpstr>Якщо космічне сміття, розташоване на висоті нижче 600 км, протягом декількох років входить в атмосферу й згоряє в ній, то сміттю, яке знаходиться на висоті 800 км, на це потрібно десятиліття, а штучним об'єктам на висоті від тисячі кілометрів і вище - сотні років</vt:lpstr>
      <vt:lpstr>Магнітна “тарілка” в космосі для збору сміття</vt:lpstr>
      <vt:lpstr>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Сміття космосу</dc:title>
  <dc:creator>Марина</dc:creator>
  <cp:lastModifiedBy>Ната</cp:lastModifiedBy>
  <cp:revision>60</cp:revision>
  <dcterms:modified xsi:type="dcterms:W3CDTF">2014-12-14T18:29:02Z</dcterms:modified>
</cp:coreProperties>
</file>