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85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484784"/>
            <a:ext cx="5904656" cy="158417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Застосування стереометрії в астрономії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1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" r="1098"/>
          <a:stretch>
            <a:fillRect/>
          </a:stretch>
        </p:blipFill>
        <p:spPr>
          <a:xfrm>
            <a:off x="4787900" y="260350"/>
            <a:ext cx="4114800" cy="4248150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188640"/>
            <a:ext cx="4824536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400" dirty="0" smtClean="0"/>
              <a:t>Метод паралаксу </a:t>
            </a:r>
            <a:r>
              <a:rPr lang="uk-UA" sz="2400" dirty="0"/>
              <a:t>є</a:t>
            </a:r>
            <a:r>
              <a:rPr lang="uk-UA" sz="2400" dirty="0" smtClean="0"/>
              <a:t> найбільш застосовуваний в </a:t>
            </a:r>
            <a:r>
              <a:rPr lang="uk-UA" sz="2400" dirty="0"/>
              <a:t>астрономії . Метод паралаксу є єдиним безпосереднім методом вимірювання відстаней поза межами Сонячної системи. Астрономи для визначення відстаней </a:t>
            </a:r>
            <a:r>
              <a:rPr lang="uk-UA" sz="2400" dirty="0" smtClean="0"/>
              <a:t>використовують</a:t>
            </a:r>
            <a:r>
              <a:rPr lang="uk-UA" sz="2400" dirty="0"/>
              <a:t> </a:t>
            </a:r>
            <a:r>
              <a:rPr lang="uk-UA" sz="2400" dirty="0" smtClean="0"/>
              <a:t>протилежні</a:t>
            </a:r>
            <a:r>
              <a:rPr lang="en-US" sz="2400" dirty="0" smtClean="0"/>
              <a:t> </a:t>
            </a:r>
            <a:r>
              <a:rPr lang="uk-UA" sz="2400" dirty="0" smtClean="0"/>
              <a:t>точки </a:t>
            </a:r>
            <a:r>
              <a:rPr lang="uk-UA" sz="2400" dirty="0"/>
              <a:t>земної поверхні або земної орбіти, вимірюючи кутове зміщення об'єкта на фоні далеких зір. Відповідно виокремлюють два методи геоцентричний паралакс та геліоцентричний паралакс. За об'єктами спостережень виділяють Місячний паралакс, </a:t>
            </a:r>
            <a:r>
              <a:rPr lang="uk-UA" sz="2400" dirty="0" err="1"/>
              <a:t>паралакс</a:t>
            </a:r>
            <a:r>
              <a:rPr lang="uk-UA" sz="2400" dirty="0"/>
              <a:t> Сонця і тіл Сонячної системи та Зоряний паралакс.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656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3" r="12413"/>
          <a:stretch>
            <a:fillRect/>
          </a:stretch>
        </p:blipFill>
        <p:spPr>
          <a:xfrm>
            <a:off x="4859338" y="692150"/>
            <a:ext cx="4114800" cy="5473700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476672"/>
            <a:ext cx="4522828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err="1"/>
              <a:t>Геоцентричний</a:t>
            </a:r>
            <a:r>
              <a:rPr lang="ru-RU" sz="1800" dirty="0"/>
              <a:t> </a:t>
            </a:r>
            <a:r>
              <a:rPr lang="ru-RU" sz="1800" dirty="0" err="1"/>
              <a:t>паралакс</a:t>
            </a:r>
            <a:r>
              <a:rPr lang="ru-RU" sz="1800" dirty="0"/>
              <a:t> (</a:t>
            </a:r>
            <a:r>
              <a:rPr lang="ru-RU" sz="1800" dirty="0" err="1"/>
              <a:t>або</a:t>
            </a:r>
            <a:r>
              <a:rPr lang="ru-RU" sz="1800" dirty="0"/>
              <a:t> як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ще</a:t>
            </a:r>
            <a:r>
              <a:rPr lang="ru-RU" sz="1800" dirty="0"/>
              <a:t> </a:t>
            </a:r>
            <a:r>
              <a:rPr lang="ru-RU" sz="1800" dirty="0" err="1"/>
              <a:t>раніше</a:t>
            </a:r>
            <a:r>
              <a:rPr lang="ru-RU" sz="1800" dirty="0"/>
              <a:t> </a:t>
            </a:r>
            <a:r>
              <a:rPr lang="ru-RU" sz="1800" dirty="0" err="1"/>
              <a:t>називали</a:t>
            </a:r>
            <a:r>
              <a:rPr lang="ru-RU" sz="1800" dirty="0"/>
              <a:t> — </a:t>
            </a:r>
            <a:r>
              <a:rPr lang="ru-RU" sz="1800" dirty="0" err="1"/>
              <a:t>добовий</a:t>
            </a:r>
            <a:r>
              <a:rPr lang="ru-RU" sz="1800" dirty="0"/>
              <a:t> </a:t>
            </a:r>
            <a:r>
              <a:rPr lang="ru-RU" sz="1800" dirty="0" err="1"/>
              <a:t>паралакс</a:t>
            </a:r>
            <a:r>
              <a:rPr lang="ru-RU" sz="1800" dirty="0"/>
              <a:t>) </a:t>
            </a:r>
            <a:r>
              <a:rPr lang="ru-RU" sz="1800" dirty="0" err="1"/>
              <a:t>використовується</a:t>
            </a:r>
            <a:r>
              <a:rPr lang="ru-RU" sz="1800" dirty="0"/>
              <a:t> для </a:t>
            </a:r>
            <a:r>
              <a:rPr lang="ru-RU" sz="1800" dirty="0" err="1"/>
              <a:t>вимірювання</a:t>
            </a:r>
            <a:r>
              <a:rPr lang="ru-RU" sz="1800" dirty="0"/>
              <a:t> </a:t>
            </a:r>
            <a:r>
              <a:rPr lang="ru-RU" sz="1800" dirty="0" err="1"/>
              <a:t>відстаней</a:t>
            </a:r>
            <a:r>
              <a:rPr lang="ru-RU" sz="1800" dirty="0"/>
              <a:t> в межах </a:t>
            </a:r>
            <a:r>
              <a:rPr lang="ru-RU" sz="1800" dirty="0" err="1"/>
              <a:t>Сонячної</a:t>
            </a:r>
            <a:r>
              <a:rPr lang="ru-RU" sz="1800" dirty="0"/>
              <a:t> </a:t>
            </a:r>
            <a:r>
              <a:rPr lang="ru-RU" sz="1800" dirty="0" err="1"/>
              <a:t>системи</a:t>
            </a:r>
            <a:r>
              <a:rPr lang="ru-RU" sz="1800" dirty="0"/>
              <a:t>. </a:t>
            </a:r>
            <a:r>
              <a:rPr lang="ru-RU" sz="1800" dirty="0" err="1"/>
              <a:t>Раніше</a:t>
            </a:r>
            <a:r>
              <a:rPr lang="ru-RU" sz="1800" dirty="0"/>
              <a:t> проводили </a:t>
            </a:r>
            <a:r>
              <a:rPr lang="ru-RU" sz="1800" dirty="0" err="1"/>
              <a:t>вимір</a:t>
            </a:r>
            <a:r>
              <a:rPr lang="ru-RU" sz="1800" dirty="0"/>
              <a:t> </a:t>
            </a:r>
            <a:r>
              <a:rPr lang="ru-RU" sz="1800" dirty="0" err="1"/>
              <a:t>кутів</a:t>
            </a:r>
            <a:r>
              <a:rPr lang="ru-RU" sz="1800" dirty="0"/>
              <a:t> </a:t>
            </a:r>
            <a:r>
              <a:rPr lang="ru-RU" sz="1800" dirty="0" err="1"/>
              <a:t>двічі</a:t>
            </a:r>
            <a:r>
              <a:rPr lang="ru-RU" sz="1800" dirty="0"/>
              <a:t> </a:t>
            </a:r>
            <a:r>
              <a:rPr lang="ru-RU" sz="1800" dirty="0" err="1"/>
              <a:t>протягом</a:t>
            </a:r>
            <a:r>
              <a:rPr lang="ru-RU" sz="1800" dirty="0"/>
              <a:t> </a:t>
            </a:r>
            <a:r>
              <a:rPr lang="ru-RU" sz="1800" dirty="0" err="1"/>
              <a:t>доби</a:t>
            </a:r>
            <a:r>
              <a:rPr lang="ru-RU" sz="1800" dirty="0"/>
              <a:t>, </a:t>
            </a:r>
            <a:r>
              <a:rPr lang="ru-RU" sz="1800" dirty="0" err="1"/>
              <a:t>завдяки</a:t>
            </a:r>
            <a:r>
              <a:rPr lang="ru-RU" sz="1800" dirty="0"/>
              <a:t> </a:t>
            </a:r>
            <a:r>
              <a:rPr lang="ru-RU" sz="1800" dirty="0" err="1"/>
              <a:t>чому</a:t>
            </a:r>
            <a:r>
              <a:rPr lang="ru-RU" sz="1800" dirty="0"/>
              <a:t> </a:t>
            </a:r>
            <a:r>
              <a:rPr lang="ru-RU" sz="1800" dirty="0" err="1"/>
              <a:t>можна</a:t>
            </a:r>
            <a:r>
              <a:rPr lang="ru-RU" sz="1800" dirty="0"/>
              <a:t> </a:t>
            </a:r>
            <a:r>
              <a:rPr lang="ru-RU" sz="1800" dirty="0" err="1"/>
              <a:t>було</a:t>
            </a:r>
            <a:r>
              <a:rPr lang="ru-RU" sz="1800" dirty="0"/>
              <a:t> </a:t>
            </a:r>
            <a:r>
              <a:rPr lang="ru-RU" sz="1800" dirty="0" err="1"/>
              <a:t>визначити</a:t>
            </a:r>
            <a:r>
              <a:rPr lang="ru-RU" sz="1800" dirty="0"/>
              <a:t> </a:t>
            </a:r>
            <a:r>
              <a:rPr lang="ru-RU" sz="1800" dirty="0" err="1"/>
              <a:t>паралакс</a:t>
            </a:r>
            <a:r>
              <a:rPr lang="ru-RU" sz="1800" dirty="0"/>
              <a:t> до таких </a:t>
            </a:r>
            <a:r>
              <a:rPr lang="ru-RU" sz="1800" dirty="0" err="1"/>
              <a:t>об'єктів</a:t>
            </a:r>
            <a:r>
              <a:rPr lang="ru-RU" sz="1800" dirty="0"/>
              <a:t> як </a:t>
            </a:r>
            <a:r>
              <a:rPr lang="ru-RU" sz="1800" dirty="0" err="1"/>
              <a:t>Місяць</a:t>
            </a:r>
            <a:r>
              <a:rPr lang="ru-RU" sz="1800" dirty="0"/>
              <a:t>, </a:t>
            </a:r>
            <a:r>
              <a:rPr lang="ru-RU" sz="1800" dirty="0" err="1"/>
              <a:t>Сонце</a:t>
            </a:r>
            <a:r>
              <a:rPr lang="ru-RU" sz="1800" dirty="0"/>
              <a:t> </a:t>
            </a:r>
            <a:r>
              <a:rPr lang="ru-RU" sz="1800" dirty="0" err="1"/>
              <a:t>тощо</a:t>
            </a:r>
            <a:r>
              <a:rPr lang="ru-RU" sz="1800" dirty="0"/>
              <a:t>. </a:t>
            </a:r>
            <a:r>
              <a:rPr lang="ru-RU" sz="1800" dirty="0" err="1"/>
              <a:t>Наразі</a:t>
            </a:r>
            <a:r>
              <a:rPr lang="ru-RU" sz="1800" dirty="0"/>
              <a:t> для </a:t>
            </a:r>
            <a:r>
              <a:rPr lang="ru-RU" sz="1800" dirty="0" err="1"/>
              <a:t>цього</a:t>
            </a:r>
            <a:r>
              <a:rPr lang="ru-RU" sz="1800" dirty="0"/>
              <a:t> </a:t>
            </a:r>
            <a:r>
              <a:rPr lang="ru-RU" sz="1800" dirty="0" err="1"/>
              <a:t>використовують</a:t>
            </a:r>
            <a:r>
              <a:rPr lang="ru-RU" sz="1800" dirty="0"/>
              <a:t> два </a:t>
            </a:r>
            <a:r>
              <a:rPr lang="ru-RU" sz="1800" dirty="0" err="1"/>
              <a:t>одночасних</a:t>
            </a:r>
            <a:r>
              <a:rPr lang="ru-RU" sz="1800" dirty="0"/>
              <a:t> </a:t>
            </a:r>
            <a:r>
              <a:rPr lang="ru-RU" sz="1800" dirty="0" err="1"/>
              <a:t>спостереження</a:t>
            </a:r>
            <a:r>
              <a:rPr lang="ru-RU" sz="1800" dirty="0"/>
              <a:t> в </a:t>
            </a:r>
            <a:r>
              <a:rPr lang="ru-RU" sz="1800" dirty="0" err="1"/>
              <a:t>різних</a:t>
            </a:r>
            <a:r>
              <a:rPr lang="ru-RU" sz="1800" dirty="0"/>
              <a:t> точках </a:t>
            </a:r>
            <a:r>
              <a:rPr lang="ru-RU" sz="1800" dirty="0" err="1"/>
              <a:t>земної</a:t>
            </a:r>
            <a:r>
              <a:rPr lang="ru-RU" sz="1800" dirty="0"/>
              <a:t> </a:t>
            </a:r>
            <a:r>
              <a:rPr lang="ru-RU" sz="1800" dirty="0" err="1"/>
              <a:t>кулі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ж </a:t>
            </a:r>
            <a:r>
              <a:rPr lang="ru-RU" sz="1800" dirty="0" err="1"/>
              <a:t>синхронізовані</a:t>
            </a:r>
            <a:r>
              <a:rPr lang="ru-RU" sz="1800" dirty="0"/>
              <a:t> </a:t>
            </a:r>
            <a:r>
              <a:rPr lang="ru-RU" sz="1800" dirty="0" err="1"/>
              <a:t>телескопи</a:t>
            </a:r>
            <a:r>
              <a:rPr lang="ru-RU" sz="1800" dirty="0"/>
              <a:t>. </a:t>
            </a:r>
            <a:r>
              <a:rPr lang="ru-RU" sz="1800" dirty="0" err="1"/>
              <a:t>Горизонтальним</a:t>
            </a:r>
            <a:r>
              <a:rPr lang="ru-RU" sz="1800" dirty="0"/>
              <a:t> </a:t>
            </a:r>
            <a:r>
              <a:rPr lang="ru-RU" sz="1800" dirty="0" err="1"/>
              <a:t>паралаксом</a:t>
            </a:r>
            <a:r>
              <a:rPr lang="ru-RU" sz="1800" dirty="0"/>
              <a:t> </a:t>
            </a:r>
            <a:r>
              <a:rPr lang="ru-RU" sz="1800" dirty="0" err="1"/>
              <a:t>називають</a:t>
            </a:r>
            <a:r>
              <a:rPr lang="ru-RU" sz="1800" dirty="0"/>
              <a:t> кут </a:t>
            </a:r>
            <a:r>
              <a:rPr lang="ru-RU" sz="1800" dirty="0" err="1"/>
              <a:t>між</a:t>
            </a:r>
            <a:r>
              <a:rPr lang="ru-RU" sz="1800" dirty="0"/>
              <a:t> </a:t>
            </a:r>
            <a:r>
              <a:rPr lang="ru-RU" sz="1800" dirty="0" err="1"/>
              <a:t>напрямом</a:t>
            </a:r>
            <a:r>
              <a:rPr lang="ru-RU" sz="1800" dirty="0"/>
              <a:t> на </a:t>
            </a:r>
            <a:r>
              <a:rPr lang="ru-RU" sz="1800" dirty="0" err="1" smtClean="0"/>
              <a:t>сонце</a:t>
            </a:r>
            <a:r>
              <a:rPr lang="ru-RU" sz="1800" dirty="0" smtClean="0"/>
              <a:t> </a:t>
            </a:r>
            <a:r>
              <a:rPr lang="ru-RU" sz="1800" dirty="0"/>
              <a:t>з </a:t>
            </a:r>
            <a:r>
              <a:rPr lang="ru-RU" sz="1800" dirty="0" err="1"/>
              <a:t>якої-небудь</a:t>
            </a:r>
            <a:r>
              <a:rPr lang="ru-RU" sz="1800" dirty="0"/>
              <a:t> точки </a:t>
            </a:r>
            <a:r>
              <a:rPr lang="ru-RU" sz="1800" dirty="0" err="1"/>
              <a:t>земної</a:t>
            </a:r>
            <a:r>
              <a:rPr lang="ru-RU" sz="1800" dirty="0"/>
              <a:t> </a:t>
            </a:r>
            <a:r>
              <a:rPr lang="ru-RU" sz="1800" dirty="0" err="1"/>
              <a:t>поверхні</a:t>
            </a:r>
            <a:r>
              <a:rPr lang="ru-RU" sz="1800" dirty="0"/>
              <a:t> і </a:t>
            </a:r>
            <a:r>
              <a:rPr lang="ru-RU" sz="1800" dirty="0" err="1"/>
              <a:t>напрямом</a:t>
            </a:r>
            <a:r>
              <a:rPr lang="ru-RU" sz="1800" dirty="0"/>
              <a:t> на </a:t>
            </a:r>
            <a:r>
              <a:rPr lang="ru-RU" sz="1800" dirty="0" err="1" smtClean="0"/>
              <a:t>сонце</a:t>
            </a:r>
            <a:r>
              <a:rPr lang="ru-RU" sz="1800" dirty="0" smtClean="0"/>
              <a:t> з </a:t>
            </a:r>
            <a:r>
              <a:rPr lang="ru-RU" sz="1800" dirty="0"/>
              <a:t>центра </a:t>
            </a:r>
            <a:r>
              <a:rPr lang="ru-RU" sz="1800" dirty="0" err="1"/>
              <a:t>Землі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218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7" b="8007"/>
          <a:stretch>
            <a:fillRect/>
          </a:stretch>
        </p:blipFill>
        <p:spPr>
          <a:xfrm>
            <a:off x="4859338" y="404664"/>
            <a:ext cx="4114800" cy="6264424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476672"/>
            <a:ext cx="4104457" cy="58748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800" dirty="0"/>
              <a:t>Для </a:t>
            </a:r>
            <a:r>
              <a:rPr lang="ru-RU" sz="1800" dirty="0" err="1"/>
              <a:t>вимірювання</a:t>
            </a:r>
            <a:r>
              <a:rPr lang="ru-RU" sz="1800" dirty="0"/>
              <a:t> </a:t>
            </a:r>
            <a:r>
              <a:rPr lang="ru-RU" sz="1800" dirty="0" err="1"/>
              <a:t>міжзоряних</a:t>
            </a:r>
            <a:r>
              <a:rPr lang="ru-RU" sz="1800" dirty="0"/>
              <a:t> </a:t>
            </a:r>
            <a:r>
              <a:rPr lang="ru-RU" sz="1800" dirty="0" err="1"/>
              <a:t>відстаней</a:t>
            </a:r>
            <a:r>
              <a:rPr lang="ru-RU" sz="1800" dirty="0"/>
              <a:t> </a:t>
            </a:r>
            <a:r>
              <a:rPr lang="ru-RU" sz="1800" dirty="0" err="1"/>
              <a:t>використовують</a:t>
            </a:r>
            <a:r>
              <a:rPr lang="ru-RU" sz="1800" dirty="0"/>
              <a:t> </a:t>
            </a:r>
            <a:r>
              <a:rPr lang="ru-RU" sz="1800" dirty="0" err="1" smtClean="0"/>
              <a:t>геліоцентричний</a:t>
            </a:r>
            <a:r>
              <a:rPr lang="ru-RU" sz="1800" dirty="0" smtClean="0"/>
              <a:t> </a:t>
            </a:r>
            <a:r>
              <a:rPr lang="ru-RU" sz="1800" dirty="0" err="1"/>
              <a:t>паралакс</a:t>
            </a:r>
            <a:r>
              <a:rPr lang="ru-RU" sz="1800" dirty="0"/>
              <a:t>. </a:t>
            </a:r>
            <a:r>
              <a:rPr lang="ru-RU" sz="1800" dirty="0" err="1"/>
              <a:t>Спостереження</a:t>
            </a:r>
            <a:r>
              <a:rPr lang="ru-RU" sz="1800" dirty="0"/>
              <a:t> </a:t>
            </a:r>
            <a:r>
              <a:rPr lang="ru-RU" sz="1800" dirty="0" err="1"/>
              <a:t>здійснюють</a:t>
            </a:r>
            <a:r>
              <a:rPr lang="ru-RU" sz="1800" dirty="0"/>
              <a:t>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проміжком</a:t>
            </a:r>
            <a:r>
              <a:rPr lang="ru-RU" sz="1800" dirty="0"/>
              <a:t> </a:t>
            </a:r>
            <a:r>
              <a:rPr lang="ru-RU" sz="1800" dirty="0" err="1"/>
              <a:t>півроку</a:t>
            </a:r>
            <a:r>
              <a:rPr lang="ru-RU" sz="1800" dirty="0"/>
              <a:t>, за </a:t>
            </a:r>
            <a:r>
              <a:rPr lang="ru-RU" sz="1800" dirty="0" err="1"/>
              <a:t>цей</a:t>
            </a:r>
            <a:r>
              <a:rPr lang="ru-RU" sz="1800" dirty="0"/>
              <a:t> час Земля </a:t>
            </a:r>
            <a:r>
              <a:rPr lang="ru-RU" sz="1800" dirty="0" err="1"/>
              <a:t>пересувається</a:t>
            </a:r>
            <a:r>
              <a:rPr lang="ru-RU" sz="1800" dirty="0"/>
              <a:t> у </a:t>
            </a:r>
            <a:r>
              <a:rPr lang="ru-RU" sz="1800" dirty="0" err="1"/>
              <a:t>протилежну</a:t>
            </a:r>
            <a:r>
              <a:rPr lang="ru-RU" sz="1800" dirty="0"/>
              <a:t> точку </a:t>
            </a:r>
            <a:r>
              <a:rPr lang="ru-RU" sz="1800" dirty="0" err="1"/>
              <a:t>своєї</a:t>
            </a:r>
            <a:r>
              <a:rPr lang="ru-RU" sz="1800" dirty="0"/>
              <a:t> </a:t>
            </a:r>
            <a:r>
              <a:rPr lang="ru-RU" sz="1800" dirty="0" err="1"/>
              <a:t>орбіти</a:t>
            </a:r>
            <a:r>
              <a:rPr lang="ru-RU" sz="1800" dirty="0"/>
              <a:t>. </a:t>
            </a:r>
            <a:r>
              <a:rPr lang="ru-RU" sz="1800" dirty="0" err="1"/>
              <a:t>Основна</a:t>
            </a:r>
            <a:r>
              <a:rPr lang="ru-RU" sz="1800" dirty="0"/>
              <a:t> </a:t>
            </a:r>
            <a:r>
              <a:rPr lang="ru-RU" sz="1800" dirty="0" err="1"/>
              <a:t>одиниця</a:t>
            </a:r>
            <a:r>
              <a:rPr lang="ru-RU" sz="1800" dirty="0"/>
              <a:t> </a:t>
            </a:r>
            <a:r>
              <a:rPr lang="ru-RU" sz="1800" dirty="0" err="1"/>
              <a:t>відстаней</a:t>
            </a:r>
            <a:r>
              <a:rPr lang="ru-RU" sz="1800" dirty="0"/>
              <a:t> на </a:t>
            </a:r>
            <a:r>
              <a:rPr lang="ru-RU" sz="1800" dirty="0" err="1"/>
              <a:t>основі</a:t>
            </a:r>
            <a:r>
              <a:rPr lang="ru-RU" sz="1800" dirty="0"/>
              <a:t> </a:t>
            </a:r>
            <a:r>
              <a:rPr lang="ru-RU" sz="1800" dirty="0" err="1"/>
              <a:t>паралаксу</a:t>
            </a:r>
            <a:r>
              <a:rPr lang="ru-RU" sz="1800" dirty="0"/>
              <a:t> — парсек. 1 Парсек </a:t>
            </a:r>
            <a:r>
              <a:rPr lang="ru-RU" sz="1800" dirty="0" smtClean="0"/>
              <a:t>—  </a:t>
            </a:r>
            <a:r>
              <a:rPr lang="ru-RU" sz="1800" dirty="0" err="1"/>
              <a:t>це</a:t>
            </a:r>
            <a:r>
              <a:rPr lang="ru-RU" sz="1800" dirty="0"/>
              <a:t> </a:t>
            </a:r>
            <a:r>
              <a:rPr lang="ru-RU" sz="1800" dirty="0" err="1"/>
              <a:t>відстань</a:t>
            </a:r>
            <a:r>
              <a:rPr lang="ru-RU" sz="1800" dirty="0"/>
              <a:t> з </a:t>
            </a:r>
            <a:r>
              <a:rPr lang="ru-RU" sz="1800" dirty="0" err="1"/>
              <a:t>якої</a:t>
            </a:r>
            <a:r>
              <a:rPr lang="ru-RU" sz="1800" dirty="0"/>
              <a:t> </a:t>
            </a:r>
            <a:r>
              <a:rPr lang="ru-RU" sz="1800" dirty="0" err="1"/>
              <a:t>середній</a:t>
            </a:r>
            <a:r>
              <a:rPr lang="ru-RU" sz="1800" dirty="0"/>
              <a:t> </a:t>
            </a:r>
            <a:r>
              <a:rPr lang="ru-RU" sz="1800" dirty="0" err="1"/>
              <a:t>діаметр</a:t>
            </a:r>
            <a:r>
              <a:rPr lang="ru-RU" sz="1800" dirty="0"/>
              <a:t> </a:t>
            </a:r>
            <a:r>
              <a:rPr lang="ru-RU" sz="1800" dirty="0" err="1"/>
              <a:t>земної</a:t>
            </a:r>
            <a:r>
              <a:rPr lang="ru-RU" sz="1800" dirty="0"/>
              <a:t> </a:t>
            </a:r>
            <a:r>
              <a:rPr lang="ru-RU" sz="1800" dirty="0" err="1"/>
              <a:t>орбіти</a:t>
            </a:r>
            <a:r>
              <a:rPr lang="ru-RU" sz="1800" dirty="0"/>
              <a:t> становить 1" (одну </a:t>
            </a:r>
            <a:r>
              <a:rPr lang="ru-RU" sz="1800" dirty="0" err="1"/>
              <a:t>кутову</a:t>
            </a:r>
            <a:r>
              <a:rPr lang="ru-RU" sz="1800" dirty="0"/>
              <a:t> секунду). Вся шкала </a:t>
            </a:r>
            <a:r>
              <a:rPr lang="ru-RU" sz="1800" dirty="0" err="1"/>
              <a:t>відстаней</a:t>
            </a:r>
            <a:r>
              <a:rPr lang="ru-RU" sz="1800" dirty="0"/>
              <a:t> в </a:t>
            </a:r>
            <a:r>
              <a:rPr lang="ru-RU" sz="1800" dirty="0" err="1"/>
              <a:t>астрономії</a:t>
            </a:r>
            <a:r>
              <a:rPr lang="ru-RU" sz="1800" dirty="0"/>
              <a:t> </a:t>
            </a:r>
            <a:r>
              <a:rPr lang="ru-RU" sz="1800" dirty="0" err="1"/>
              <a:t>базується</a:t>
            </a:r>
            <a:r>
              <a:rPr lang="ru-RU" sz="1800" dirty="0"/>
              <a:t> на </a:t>
            </a:r>
            <a:r>
              <a:rPr lang="ru-RU" sz="1800" dirty="0" err="1"/>
              <a:t>визначенні</a:t>
            </a:r>
            <a:r>
              <a:rPr lang="ru-RU" sz="1800" dirty="0"/>
              <a:t> </a:t>
            </a:r>
            <a:r>
              <a:rPr lang="ru-RU" sz="1800" dirty="0" err="1"/>
              <a:t>паралаксу</a:t>
            </a:r>
            <a:r>
              <a:rPr lang="ru-RU" sz="1800" dirty="0"/>
              <a:t> </a:t>
            </a:r>
            <a:r>
              <a:rPr lang="ru-RU" sz="1800" dirty="0" err="1"/>
              <a:t>найближчих</a:t>
            </a:r>
            <a:r>
              <a:rPr lang="ru-RU" sz="1800" dirty="0"/>
              <a:t> </a:t>
            </a:r>
            <a:r>
              <a:rPr lang="ru-RU" sz="1800" dirty="0" err="1"/>
              <a:t>зір</a:t>
            </a:r>
            <a:r>
              <a:rPr lang="ru-RU" sz="1800" dirty="0"/>
              <a:t>. </a:t>
            </a:r>
            <a:r>
              <a:rPr lang="ru-RU" sz="1800" dirty="0" err="1"/>
              <a:t>Потім</a:t>
            </a:r>
            <a:r>
              <a:rPr lang="ru-RU" sz="1800" dirty="0"/>
              <a:t> </a:t>
            </a:r>
            <a:r>
              <a:rPr lang="ru-RU" sz="1800" dirty="0" err="1"/>
              <a:t>йдуть</a:t>
            </a:r>
            <a:r>
              <a:rPr lang="ru-RU" sz="1800" dirty="0"/>
              <a:t> </a:t>
            </a:r>
            <a:r>
              <a:rPr lang="ru-RU" sz="1800" dirty="0" err="1"/>
              <a:t>методи</a:t>
            </a:r>
            <a:r>
              <a:rPr lang="ru-RU" sz="1800" dirty="0"/>
              <a:t> </a:t>
            </a:r>
            <a:r>
              <a:rPr lang="ru-RU" sz="1800" dirty="0" err="1"/>
              <a:t>фотометричного</a:t>
            </a:r>
            <a:r>
              <a:rPr lang="ru-RU" sz="1800" dirty="0"/>
              <a:t> </a:t>
            </a:r>
            <a:r>
              <a:rPr lang="ru-RU" sz="1800" dirty="0" err="1"/>
              <a:t>аналізу</a:t>
            </a:r>
            <a:r>
              <a:rPr lang="ru-RU" sz="1800" dirty="0"/>
              <a:t>, </a:t>
            </a:r>
            <a:r>
              <a:rPr lang="ru-RU" sz="1800" dirty="0" err="1"/>
              <a:t>періодичності</a:t>
            </a:r>
            <a:r>
              <a:rPr lang="ru-RU" sz="1800" dirty="0"/>
              <a:t> </a:t>
            </a:r>
            <a:r>
              <a:rPr lang="ru-RU" sz="1800" dirty="0" err="1"/>
              <a:t>цефеїд</a:t>
            </a:r>
            <a:r>
              <a:rPr lang="ru-RU" sz="1800" dirty="0"/>
              <a:t> та </a:t>
            </a:r>
            <a:r>
              <a:rPr lang="ru-RU" sz="1800" dirty="0" err="1"/>
              <a:t>червоного</a:t>
            </a:r>
            <a:r>
              <a:rPr lang="ru-RU" sz="1800" dirty="0"/>
              <a:t> </a:t>
            </a:r>
            <a:r>
              <a:rPr lang="ru-RU" sz="1800" dirty="0" err="1"/>
              <a:t>зміщення</a:t>
            </a:r>
            <a:r>
              <a:rPr lang="ru-RU" sz="1800" dirty="0"/>
              <a:t>. І </a:t>
            </a:r>
            <a:r>
              <a:rPr lang="ru-RU" sz="1800" dirty="0" err="1"/>
              <a:t>хоча</a:t>
            </a:r>
            <a:r>
              <a:rPr lang="ru-RU" sz="1800" dirty="0"/>
              <a:t> метод </a:t>
            </a:r>
            <a:r>
              <a:rPr lang="ru-RU" sz="1800" dirty="0" err="1"/>
              <a:t>вимірювання</a:t>
            </a:r>
            <a:r>
              <a:rPr lang="ru-RU" sz="1800" dirty="0"/>
              <a:t> </a:t>
            </a:r>
            <a:r>
              <a:rPr lang="ru-RU" sz="1800" dirty="0" err="1"/>
              <a:t>паралаксу</a:t>
            </a:r>
            <a:r>
              <a:rPr lang="ru-RU" sz="1800" dirty="0"/>
              <a:t> </a:t>
            </a:r>
            <a:r>
              <a:rPr lang="ru-RU" sz="1800" dirty="0" err="1"/>
              <a:t>дозволяє</a:t>
            </a:r>
            <a:r>
              <a:rPr lang="ru-RU" sz="1800" dirty="0"/>
              <a:t> </a:t>
            </a:r>
            <a:r>
              <a:rPr lang="ru-RU" sz="1800" dirty="0" err="1"/>
              <a:t>обчислювати</a:t>
            </a:r>
            <a:r>
              <a:rPr lang="ru-RU" sz="1800" dirty="0"/>
              <a:t> </a:t>
            </a:r>
            <a:r>
              <a:rPr lang="ru-RU" sz="1800" dirty="0" err="1"/>
              <a:t>відстань</a:t>
            </a:r>
            <a:r>
              <a:rPr lang="ru-RU" sz="1800" dirty="0"/>
              <a:t> </a:t>
            </a:r>
            <a:r>
              <a:rPr lang="ru-RU" sz="1800" dirty="0" err="1"/>
              <a:t>лише</a:t>
            </a:r>
            <a:r>
              <a:rPr lang="ru-RU" sz="1800" dirty="0"/>
              <a:t> до </a:t>
            </a:r>
            <a:r>
              <a:rPr lang="ru-RU" sz="1800" dirty="0" err="1"/>
              <a:t>найближчих</a:t>
            </a:r>
            <a:r>
              <a:rPr lang="ru-RU" sz="1800" dirty="0"/>
              <a:t> </a:t>
            </a:r>
            <a:r>
              <a:rPr lang="ru-RU" sz="1800" dirty="0" err="1"/>
              <a:t>зір</a:t>
            </a:r>
            <a:r>
              <a:rPr lang="ru-RU" sz="1800" dirty="0"/>
              <a:t>, але на </a:t>
            </a:r>
            <a:r>
              <a:rPr lang="ru-RU" sz="1800" dirty="0" err="1"/>
              <a:t>ньому</a:t>
            </a:r>
            <a:r>
              <a:rPr lang="ru-RU" sz="1800" dirty="0"/>
              <a:t> </a:t>
            </a:r>
            <a:r>
              <a:rPr lang="ru-RU" sz="1800" dirty="0" err="1"/>
              <a:t>базуються</a:t>
            </a:r>
            <a:r>
              <a:rPr lang="ru-RU" sz="1800" dirty="0"/>
              <a:t> </a:t>
            </a:r>
            <a:r>
              <a:rPr lang="ru-RU" sz="1800" dirty="0" err="1"/>
              <a:t>всі</a:t>
            </a:r>
            <a:r>
              <a:rPr lang="ru-RU" sz="1800" dirty="0"/>
              <a:t> </a:t>
            </a:r>
            <a:r>
              <a:rPr lang="ru-RU" sz="1800" dirty="0" err="1"/>
              <a:t>інші</a:t>
            </a:r>
            <a:r>
              <a:rPr lang="ru-RU" sz="1800" dirty="0"/>
              <a:t> </a:t>
            </a:r>
            <a:r>
              <a:rPr lang="ru-RU" sz="1800" dirty="0" err="1"/>
              <a:t>методи</a:t>
            </a:r>
            <a:r>
              <a:rPr lang="ru-RU" sz="1800" dirty="0"/>
              <a:t>, таким чином метод </a:t>
            </a:r>
            <a:r>
              <a:rPr lang="ru-RU" sz="1800" dirty="0" err="1"/>
              <a:t>паралаксу</a:t>
            </a:r>
            <a:r>
              <a:rPr lang="ru-RU" sz="1800" dirty="0"/>
              <a:t> </a:t>
            </a:r>
            <a:r>
              <a:rPr lang="ru-RU" sz="1800" dirty="0" err="1"/>
              <a:t>дозволяє</a:t>
            </a:r>
            <a:r>
              <a:rPr lang="ru-RU" sz="1800" dirty="0"/>
              <a:t> </a:t>
            </a:r>
            <a:r>
              <a:rPr lang="ru-RU" sz="1800" dirty="0" err="1"/>
              <a:t>з'ясувати</a:t>
            </a:r>
            <a:r>
              <a:rPr lang="ru-RU" sz="1800" dirty="0"/>
              <a:t> </a:t>
            </a:r>
            <a:r>
              <a:rPr lang="ru-RU" sz="1800" dirty="0" err="1"/>
              <a:t>розміри</a:t>
            </a:r>
            <a:r>
              <a:rPr lang="ru-RU" sz="1800" dirty="0"/>
              <a:t> </a:t>
            </a:r>
            <a:r>
              <a:rPr lang="ru-RU" sz="1800" dirty="0" err="1"/>
              <a:t>Всесвіту</a:t>
            </a:r>
            <a:r>
              <a:rPr lang="ru-R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324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29" b="9229"/>
          <a:stretch>
            <a:fillRect/>
          </a:stretch>
        </p:blipFill>
        <p:spPr>
          <a:xfrm>
            <a:off x="4499992" y="332656"/>
            <a:ext cx="4114800" cy="4320207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395536" y="188640"/>
            <a:ext cx="3694114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err="1"/>
              <a:t>Вперше</a:t>
            </a:r>
            <a:r>
              <a:rPr lang="ru-RU" sz="1800" dirty="0"/>
              <a:t> </a:t>
            </a:r>
            <a:r>
              <a:rPr lang="ru-RU" sz="1800" dirty="0" err="1"/>
              <a:t>застосував</a:t>
            </a:r>
            <a:r>
              <a:rPr lang="ru-RU" sz="1800" dirty="0"/>
              <a:t> метод </a:t>
            </a:r>
            <a:r>
              <a:rPr lang="ru-RU" sz="1800" dirty="0" err="1"/>
              <a:t>паралаксу</a:t>
            </a:r>
            <a:r>
              <a:rPr lang="ru-RU" sz="1800" dirty="0"/>
              <a:t> в </a:t>
            </a:r>
            <a:r>
              <a:rPr lang="ru-RU" sz="1800" dirty="0" err="1"/>
              <a:t>астрономії</a:t>
            </a:r>
            <a:r>
              <a:rPr lang="ru-RU" sz="1800" dirty="0"/>
              <a:t> </a:t>
            </a:r>
            <a:r>
              <a:rPr lang="ru-RU" sz="1800" dirty="0" err="1"/>
              <a:t>древньогрецький</a:t>
            </a:r>
            <a:r>
              <a:rPr lang="ru-RU" sz="1800" dirty="0"/>
              <a:t> </a:t>
            </a:r>
            <a:r>
              <a:rPr lang="ru-RU" sz="1800" dirty="0" err="1"/>
              <a:t>вчений</a:t>
            </a:r>
            <a:r>
              <a:rPr lang="ru-RU" sz="1800" dirty="0"/>
              <a:t> </a:t>
            </a:r>
            <a:r>
              <a:rPr lang="ru-RU" sz="1800" dirty="0" err="1"/>
              <a:t>Гіппарх</a:t>
            </a:r>
            <a:r>
              <a:rPr lang="ru-RU" sz="1800" dirty="0"/>
              <a:t> 150-го р. до н. е. для </a:t>
            </a:r>
            <a:r>
              <a:rPr lang="ru-RU" sz="1800" dirty="0" err="1"/>
              <a:t>визначення</a:t>
            </a:r>
            <a:r>
              <a:rPr lang="ru-RU" sz="1800" dirty="0"/>
              <a:t> </a:t>
            </a:r>
            <a:r>
              <a:rPr lang="ru-RU" sz="1800" dirty="0" err="1"/>
              <a:t>відстані</a:t>
            </a:r>
            <a:r>
              <a:rPr lang="ru-RU" sz="1800" dirty="0"/>
              <a:t> до </a:t>
            </a:r>
            <a:r>
              <a:rPr lang="ru-RU" sz="1800" dirty="0" err="1"/>
              <a:t>Місяця</a:t>
            </a:r>
            <a:r>
              <a:rPr lang="ru-RU" sz="1800" dirty="0"/>
              <a:t>. За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обчисленнями</a:t>
            </a:r>
            <a:r>
              <a:rPr lang="ru-RU" sz="1800" dirty="0"/>
              <a:t> </a:t>
            </a:r>
            <a:r>
              <a:rPr lang="ru-RU" sz="1800" dirty="0" err="1"/>
              <a:t>паралакс</a:t>
            </a:r>
            <a:r>
              <a:rPr lang="ru-RU" sz="1800" dirty="0"/>
              <a:t> </a:t>
            </a:r>
            <a:r>
              <a:rPr lang="ru-RU" sz="1800" dirty="0" err="1"/>
              <a:t>склав</a:t>
            </a:r>
            <a:r>
              <a:rPr lang="ru-RU" sz="1800" dirty="0"/>
              <a:t> 58' і, </a:t>
            </a:r>
            <a:r>
              <a:rPr lang="ru-RU" sz="1800" dirty="0" err="1"/>
              <a:t>відповідно</a:t>
            </a:r>
            <a:r>
              <a:rPr lang="ru-RU" sz="1800" dirty="0"/>
              <a:t>, </a:t>
            </a:r>
            <a:r>
              <a:rPr lang="ru-RU" sz="1800" dirty="0" err="1"/>
              <a:t>відстань</a:t>
            </a:r>
            <a:r>
              <a:rPr lang="ru-RU" sz="1800" dirty="0"/>
              <a:t> до </a:t>
            </a:r>
            <a:r>
              <a:rPr lang="ru-RU" sz="1800" dirty="0" err="1"/>
              <a:t>Місяця</a:t>
            </a:r>
            <a:r>
              <a:rPr lang="ru-RU" sz="1800" dirty="0"/>
              <a:t> ~59 </a:t>
            </a:r>
            <a:r>
              <a:rPr lang="ru-RU" sz="1800" dirty="0" err="1"/>
              <a:t>радіусів</a:t>
            </a:r>
            <a:r>
              <a:rPr lang="ru-RU" sz="1800" dirty="0"/>
              <a:t> </a:t>
            </a:r>
            <a:r>
              <a:rPr lang="ru-RU" sz="1800" dirty="0" err="1"/>
              <a:t>Землі</a:t>
            </a:r>
            <a:r>
              <a:rPr lang="ru-RU" sz="1800" dirty="0"/>
              <a:t>. За </a:t>
            </a:r>
            <a:r>
              <a:rPr lang="ru-RU" sz="1800" dirty="0" err="1"/>
              <a:t>сучасними</a:t>
            </a:r>
            <a:r>
              <a:rPr lang="ru-RU" sz="1800" dirty="0"/>
              <a:t> </a:t>
            </a:r>
            <a:r>
              <a:rPr lang="ru-RU" sz="1800" dirty="0" err="1"/>
              <a:t>даними</a:t>
            </a:r>
            <a:r>
              <a:rPr lang="ru-RU" sz="1800" dirty="0"/>
              <a:t> </a:t>
            </a:r>
            <a:r>
              <a:rPr lang="ru-RU" sz="1800" dirty="0" err="1"/>
              <a:t>паралакс</a:t>
            </a:r>
            <a:r>
              <a:rPr lang="ru-RU" sz="1800" dirty="0"/>
              <a:t> </a:t>
            </a:r>
            <a:r>
              <a:rPr lang="ru-RU" sz="1800" dirty="0" err="1"/>
              <a:t>Місяця</a:t>
            </a:r>
            <a:r>
              <a:rPr lang="ru-RU" sz="1800" dirty="0"/>
              <a:t> становить — 57'02.6", </a:t>
            </a:r>
            <a:r>
              <a:rPr lang="ru-RU" sz="1800" dirty="0" err="1"/>
              <a:t>відповідно</a:t>
            </a:r>
            <a:r>
              <a:rPr lang="ru-RU" sz="1800" dirty="0"/>
              <a:t> </a:t>
            </a:r>
            <a:r>
              <a:rPr lang="ru-RU" sz="1800" dirty="0" err="1"/>
              <a:t>відстань</a:t>
            </a:r>
            <a:r>
              <a:rPr lang="ru-RU" sz="1800" dirty="0"/>
              <a:t> — 60.2 </a:t>
            </a:r>
            <a:r>
              <a:rPr lang="ru-RU" sz="1800" dirty="0" err="1" smtClean="0"/>
              <a:t>радіусів.Вчений</a:t>
            </a:r>
            <a:r>
              <a:rPr lang="ru-RU" sz="1800" dirty="0"/>
              <a:t> </a:t>
            </a:r>
            <a:r>
              <a:rPr lang="ru-RU" sz="1800" dirty="0" err="1" smtClean="0"/>
              <a:t>запровадив</a:t>
            </a:r>
            <a:r>
              <a:rPr lang="ru-RU" sz="1800" dirty="0" smtClean="0"/>
              <a:t> </a:t>
            </a:r>
            <a:r>
              <a:rPr lang="ru-RU" sz="1800" dirty="0" err="1"/>
              <a:t>поділ</a:t>
            </a:r>
            <a:r>
              <a:rPr lang="ru-RU" sz="1800" dirty="0"/>
              <a:t> </a:t>
            </a:r>
            <a:r>
              <a:rPr lang="ru-RU" sz="1800" dirty="0" err="1"/>
              <a:t>зір</a:t>
            </a:r>
            <a:r>
              <a:rPr lang="ru-RU" sz="1800" dirty="0"/>
              <a:t> на </a:t>
            </a:r>
            <a:r>
              <a:rPr lang="ru-RU" sz="1800" dirty="0" err="1"/>
              <a:t>шість</a:t>
            </a:r>
            <a:r>
              <a:rPr lang="ru-RU" sz="1800" dirty="0"/>
              <a:t> </a:t>
            </a:r>
            <a:r>
              <a:rPr lang="ru-RU" sz="1800" dirty="0" err="1"/>
              <a:t>груп</a:t>
            </a:r>
            <a:r>
              <a:rPr lang="ru-RU" sz="1800" dirty="0"/>
              <a:t> за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блиском</a:t>
            </a:r>
            <a:r>
              <a:rPr lang="ru-RU" sz="1800" dirty="0"/>
              <a:t> (видима </a:t>
            </a:r>
            <a:r>
              <a:rPr lang="ru-RU" sz="1800" dirty="0" err="1"/>
              <a:t>зоряна</a:t>
            </a:r>
            <a:r>
              <a:rPr lang="ru-RU" sz="1800" dirty="0"/>
              <a:t> величина</a:t>
            </a:r>
            <a:r>
              <a:rPr lang="ru-RU" sz="1800" dirty="0" smtClean="0"/>
              <a:t>), </a:t>
            </a:r>
            <a:r>
              <a:rPr lang="ru-RU" sz="1800" dirty="0"/>
              <a:t>створив </a:t>
            </a:r>
            <a:r>
              <a:rPr lang="ru-RU" sz="1800" dirty="0" err="1"/>
              <a:t>зоряний</a:t>
            </a:r>
            <a:r>
              <a:rPr lang="ru-RU" sz="1800" dirty="0"/>
              <a:t> каталог,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містив</a:t>
            </a:r>
            <a:r>
              <a:rPr lang="ru-RU" sz="1800" dirty="0"/>
              <a:t> </a:t>
            </a:r>
            <a:r>
              <a:rPr lang="ru-RU" sz="1800" dirty="0" err="1"/>
              <a:t>координати</a:t>
            </a:r>
            <a:r>
              <a:rPr lang="ru-RU" sz="1800" dirty="0"/>
              <a:t> та </a:t>
            </a:r>
            <a:r>
              <a:rPr lang="ru-RU" sz="1800" dirty="0" err="1"/>
              <a:t>яскравість</a:t>
            </a:r>
            <a:r>
              <a:rPr lang="ru-RU" sz="1800" dirty="0"/>
              <a:t> </a:t>
            </a:r>
            <a:r>
              <a:rPr lang="ru-RU" sz="1800" dirty="0" err="1"/>
              <a:t>близько</a:t>
            </a:r>
            <a:r>
              <a:rPr lang="ru-RU" sz="1800" dirty="0"/>
              <a:t> 850 </a:t>
            </a:r>
            <a:r>
              <a:rPr lang="ru-RU" sz="1800" dirty="0" err="1"/>
              <a:t>зір</a:t>
            </a:r>
            <a:r>
              <a:rPr lang="ru-RU" sz="1800" dirty="0"/>
              <a:t>.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обчислив</a:t>
            </a:r>
            <a:r>
              <a:rPr lang="ru-RU" sz="1800" dirty="0" smtClean="0"/>
              <a:t> </a:t>
            </a:r>
            <a:r>
              <a:rPr lang="ru-RU" sz="1800" dirty="0" err="1"/>
              <a:t>тривалість</a:t>
            </a:r>
            <a:r>
              <a:rPr lang="ru-RU" sz="1800" dirty="0"/>
              <a:t> </a:t>
            </a:r>
            <a:r>
              <a:rPr lang="ru-RU" sz="1800" dirty="0" err="1"/>
              <a:t>тропічного</a:t>
            </a:r>
            <a:r>
              <a:rPr lang="ru-RU" sz="1800" dirty="0"/>
              <a:t> </a:t>
            </a:r>
            <a:r>
              <a:rPr lang="ru-RU" sz="1800" dirty="0" err="1"/>
              <a:t>тропічного</a:t>
            </a:r>
            <a:r>
              <a:rPr lang="ru-RU" sz="1800" dirty="0"/>
              <a:t> року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похибкою</a:t>
            </a:r>
            <a:r>
              <a:rPr lang="ru-RU" sz="1800" dirty="0"/>
              <a:t> </a:t>
            </a:r>
            <a:r>
              <a:rPr lang="ru-RU" sz="1800" dirty="0" err="1"/>
              <a:t>менше</a:t>
            </a:r>
            <a:r>
              <a:rPr lang="ru-RU" sz="1800" dirty="0"/>
              <a:t> 6 </a:t>
            </a:r>
            <a:r>
              <a:rPr lang="ru-RU" sz="1800" dirty="0" err="1" smtClean="0"/>
              <a:t>хвилин</a:t>
            </a:r>
            <a:r>
              <a:rPr lang="ru-RU" sz="1800" dirty="0" smtClean="0"/>
              <a:t> .На честь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видатного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вченого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був</a:t>
            </a:r>
            <a:r>
              <a:rPr lang="ru-RU" sz="1800" dirty="0" smtClean="0"/>
              <a:t> названий </a:t>
            </a:r>
            <a:r>
              <a:rPr lang="ru-RU" sz="1800" dirty="0" err="1" smtClean="0"/>
              <a:t>астероїд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508104" y="4941168"/>
            <a:ext cx="2880320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4000" dirty="0" err="1" smtClean="0"/>
              <a:t>Вчений</a:t>
            </a:r>
            <a:r>
              <a:rPr lang="ru-RU" sz="4000" dirty="0" smtClean="0"/>
              <a:t> </a:t>
            </a:r>
            <a:r>
              <a:rPr lang="ru-RU" sz="4000" dirty="0" err="1"/>
              <a:t>Гіппарх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4704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134</TotalTime>
  <Words>371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Застосування стереометрії в астрономії </vt:lpstr>
      <vt:lpstr>Презентация PowerPoint</vt:lpstr>
      <vt:lpstr>Презентация PowerPoint</vt:lpstr>
      <vt:lpstr>Презентация PowerPoint</vt:lpstr>
      <vt:lpstr> Вчений Гіппарх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стереометрії в астрономії </dc:title>
  <dc:creator>Наталья</dc:creator>
  <cp:lastModifiedBy>Наталья</cp:lastModifiedBy>
  <cp:revision>9</cp:revision>
  <dcterms:created xsi:type="dcterms:W3CDTF">2013-02-05T14:28:48Z</dcterms:created>
  <dcterms:modified xsi:type="dcterms:W3CDTF">2013-02-05T20:57:55Z</dcterms:modified>
</cp:coreProperties>
</file>