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65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6624"/>
            <a:ext cx="7315200" cy="2595025"/>
          </a:xfrm>
        </p:spPr>
        <p:txBody>
          <a:bodyPr>
            <a:normAutofit/>
          </a:bodyPr>
          <a:lstStyle>
            <a:lvl1pPr>
              <a:defRPr sz="4800"/>
            </a:lvl1pPr>
          </a:lstStyle>
          <a:p>
            <a:r>
              <a:rPr lang="ru-RU" smtClean="0"/>
              <a:t>Образец заголовка</a:t>
            </a:r>
            <a:endParaRPr lang="en-US"/>
          </a:p>
        </p:txBody>
      </p:sp>
      <p:sp>
        <p:nvSpPr>
          <p:cNvPr id="3" name="Subtitle 2"/>
          <p:cNvSpPr>
            <a:spLocks noGrp="1"/>
          </p:cNvSpPr>
          <p:nvPr>
            <p:ph type="subTitle" idx="1"/>
          </p:nvPr>
        </p:nvSpPr>
        <p:spPr>
          <a:xfrm>
            <a:off x="914400" y="5166530"/>
            <a:ext cx="7315200" cy="1144632"/>
          </a:xfrm>
        </p:spPr>
        <p:txBody>
          <a:bodyPr>
            <a:normAutofit/>
          </a:bodyPr>
          <a:lstStyle>
            <a:lvl1pPr marL="0" indent="0" algn="l">
              <a:buNone/>
              <a:defRPr sz="2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7" name="Date Placeholder 6"/>
          <p:cNvSpPr>
            <a:spLocks noGrp="1"/>
          </p:cNvSpPr>
          <p:nvPr>
            <p:ph type="dt" sz="half" idx="10"/>
          </p:nvPr>
        </p:nvSpPr>
        <p:spPr/>
        <p:txBody>
          <a:bodyPr/>
          <a:lstStyle/>
          <a:p>
            <a:fld id="{FA30E40F-2AE0-4A90-8928-67068188137B}" type="datetimeFigureOut">
              <a:rPr lang="uk-UA" smtClean="0"/>
              <a:t>03.03.2015</a:t>
            </a:fld>
            <a:endParaRPr lang="uk-UA"/>
          </a:p>
        </p:txBody>
      </p:sp>
      <p:sp>
        <p:nvSpPr>
          <p:cNvPr id="8" name="Slide Number Placeholder 7"/>
          <p:cNvSpPr>
            <a:spLocks noGrp="1"/>
          </p:cNvSpPr>
          <p:nvPr>
            <p:ph type="sldNum" sz="quarter" idx="11"/>
          </p:nvPr>
        </p:nvSpPr>
        <p:spPr/>
        <p:txBody>
          <a:bodyPr/>
          <a:lstStyle/>
          <a:p>
            <a:fld id="{FB1F4648-A296-48FA-97FE-C71C739D54E1}" type="slidenum">
              <a:rPr lang="uk-UA" smtClean="0"/>
              <a:t>‹#›</a:t>
            </a:fld>
            <a:endParaRPr lang="uk-UA"/>
          </a:p>
        </p:txBody>
      </p:sp>
      <p:sp>
        <p:nvSpPr>
          <p:cNvPr id="9" name="Footer Placeholder 8"/>
          <p:cNvSpPr>
            <a:spLocks noGrp="1"/>
          </p:cNvSpPr>
          <p:nvPr>
            <p:ph type="ftr" sz="quarter" idx="12"/>
          </p:nvPr>
        </p:nvSpPr>
        <p:spPr/>
        <p:txBody>
          <a:bodyPr/>
          <a:lstStyle/>
          <a:p>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A30E40F-2AE0-4A90-8928-67068188137B}" type="datetimeFigureOut">
              <a:rPr lang="uk-UA" smtClean="0"/>
              <a:t>03.03.2015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48400" y="1826709"/>
            <a:ext cx="1492499" cy="4484454"/>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854524" y="1826709"/>
            <a:ext cx="5241476" cy="448445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A30E40F-2AE0-4A90-8928-67068188137B}" type="datetimeFigureOut">
              <a:rPr lang="uk-UA" smtClean="0"/>
              <a:t>03.03.2015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A30E40F-2AE0-4A90-8928-67068188137B}" type="datetimeFigureOut">
              <a:rPr lang="uk-UA" smtClean="0"/>
              <a:t>03.03.2015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914400" y="5017572"/>
            <a:ext cx="7315200" cy="1293592"/>
          </a:xfrm>
        </p:spPr>
        <p:txBody>
          <a:bodyPr anchor="t"/>
          <a:lstStyle>
            <a:lvl1pPr algn="l">
              <a:defRPr sz="4000" b="0" cap="none"/>
            </a:lvl1pPr>
          </a:lstStyle>
          <a:p>
            <a:r>
              <a:rPr lang="ru-RU" smtClean="0"/>
              <a:t>Образец заголовка</a:t>
            </a:r>
            <a:endParaRPr lang="en-US"/>
          </a:p>
        </p:txBody>
      </p:sp>
      <p:sp>
        <p:nvSpPr>
          <p:cNvPr id="3" name="Text Placeholder 2"/>
          <p:cNvSpPr>
            <a:spLocks noGrp="1"/>
          </p:cNvSpPr>
          <p:nvPr>
            <p:ph type="body" idx="1"/>
          </p:nvPr>
        </p:nvSpPr>
        <p:spPr>
          <a:xfrm>
            <a:off x="914400" y="3865097"/>
            <a:ext cx="7315200" cy="1098439"/>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A30E40F-2AE0-4A90-8928-67068188137B}" type="datetimeFigureOut">
              <a:rPr lang="uk-UA" smtClean="0"/>
              <a:t>03.03.2015</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A30E40F-2AE0-4A90-8928-67068188137B}" type="datetimeFigureOut">
              <a:rPr lang="uk-UA" smtClean="0"/>
              <a:t>03.03.2015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B1F4648-A296-48FA-97FE-C71C739D54E1}" type="slidenum">
              <a:rPr lang="uk-UA" smtClean="0"/>
              <a:t>‹#›</a:t>
            </a:fld>
            <a:endParaRPr lang="uk-UA"/>
          </a:p>
        </p:txBody>
      </p:sp>
      <p:sp>
        <p:nvSpPr>
          <p:cNvPr id="9" name="Title 8"/>
          <p:cNvSpPr>
            <a:spLocks noGrp="1"/>
          </p:cNvSpPr>
          <p:nvPr>
            <p:ph type="title"/>
          </p:nvPr>
        </p:nvSpPr>
        <p:spPr>
          <a:xfrm>
            <a:off x="914400" y="1544715"/>
            <a:ext cx="7315200" cy="1154097"/>
          </a:xfrm>
        </p:spPr>
        <p:txBody>
          <a:bodyPr/>
          <a:lstStyle/>
          <a:p>
            <a:r>
              <a:rPr lang="ru-RU" smtClean="0"/>
              <a:t>Образец заголовка</a:t>
            </a:r>
            <a:endParaRPr lang="en-US"/>
          </a:p>
        </p:txBody>
      </p:sp>
      <p:sp>
        <p:nvSpPr>
          <p:cNvPr id="8" name="Content Placeholder 7"/>
          <p:cNvSpPr>
            <a:spLocks noGrp="1"/>
          </p:cNvSpPr>
          <p:nvPr>
            <p:ph sz="quarter" idx="13"/>
          </p:nvPr>
        </p:nvSpPr>
        <p:spPr>
          <a:xfrm>
            <a:off x="914400" y="2743200"/>
            <a:ext cx="3566160" cy="359359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81728" y="2743200"/>
            <a:ext cx="3566160" cy="3595687"/>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16348" y="2743200"/>
            <a:ext cx="336499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85144" y="2743200"/>
            <a:ext cx="3362062" cy="621792"/>
          </a:xfrm>
        </p:spPr>
        <p:txBody>
          <a:bodyPr anchor="b">
            <a:noAutofit/>
          </a:bodyPr>
          <a:lstStyle>
            <a:lvl1pPr marL="0" indent="0">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FA30E40F-2AE0-4A90-8928-67068188137B}" type="datetimeFigureOut">
              <a:rPr lang="uk-UA" smtClean="0"/>
              <a:t>03.03.2015</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FB1F4648-A296-48FA-97FE-C71C739D54E1}" type="slidenum">
              <a:rPr lang="uk-UA" smtClean="0"/>
              <a:t>‹#›</a:t>
            </a:fld>
            <a:endParaRPr lang="uk-UA"/>
          </a:p>
        </p:txBody>
      </p:sp>
      <p:sp>
        <p:nvSpPr>
          <p:cNvPr id="10" name="Title 9"/>
          <p:cNvSpPr>
            <a:spLocks noGrp="1"/>
          </p:cNvSpPr>
          <p:nvPr>
            <p:ph type="title"/>
          </p:nvPr>
        </p:nvSpPr>
        <p:spPr>
          <a:xfrm>
            <a:off x="914400" y="1544715"/>
            <a:ext cx="7315200" cy="1154097"/>
          </a:xfrm>
        </p:spPr>
        <p:txBody>
          <a:bodyPr/>
          <a:lstStyle/>
          <a:p>
            <a:r>
              <a:rPr lang="ru-RU" smtClean="0"/>
              <a:t>Образец заголовка</a:t>
            </a:r>
            <a:endParaRPr lang="en-US" dirty="0"/>
          </a:p>
        </p:txBody>
      </p:sp>
      <p:sp>
        <p:nvSpPr>
          <p:cNvPr id="11" name="Content Placeholder 10"/>
          <p:cNvSpPr>
            <a:spLocks noGrp="1"/>
          </p:cNvSpPr>
          <p:nvPr>
            <p:ph sz="quarter" idx="13"/>
          </p:nvPr>
        </p:nvSpPr>
        <p:spPr>
          <a:xfrm>
            <a:off x="914400"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Content Placeholder 12"/>
          <p:cNvSpPr>
            <a:spLocks noGrp="1"/>
          </p:cNvSpPr>
          <p:nvPr>
            <p:ph sz="quarter" idx="14"/>
          </p:nvPr>
        </p:nvSpPr>
        <p:spPr>
          <a:xfrm>
            <a:off x="4681727" y="3383280"/>
            <a:ext cx="3566160" cy="295351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FA30E40F-2AE0-4A90-8928-67068188137B}" type="datetimeFigureOut">
              <a:rPr lang="uk-UA" smtClean="0"/>
              <a:t>03.03.2015</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30E40F-2AE0-4A90-8928-67068188137B}" type="datetimeFigureOut">
              <a:rPr lang="uk-UA" smtClean="0"/>
              <a:t>03.03.2015</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5362"/>
            <a:ext cx="2950936" cy="2173015"/>
          </a:xfrm>
        </p:spPr>
        <p:txBody>
          <a:bodyPr anchor="b">
            <a:normAutofit/>
          </a:bodyPr>
          <a:lstStyle>
            <a:lvl1pPr algn="l">
              <a:defRPr sz="2800" b="0"/>
            </a:lvl1pPr>
          </a:lstStyle>
          <a:p>
            <a:r>
              <a:rPr lang="ru-RU" smtClean="0"/>
              <a:t>Образец заголовка</a:t>
            </a:r>
            <a:endParaRPr lang="en-US" dirty="0"/>
          </a:p>
        </p:txBody>
      </p:sp>
      <p:sp>
        <p:nvSpPr>
          <p:cNvPr id="3" name="Content Placeholder 2"/>
          <p:cNvSpPr>
            <a:spLocks noGrp="1"/>
          </p:cNvSpPr>
          <p:nvPr>
            <p:ph idx="1"/>
          </p:nvPr>
        </p:nvSpPr>
        <p:spPr>
          <a:xfrm>
            <a:off x="4021752" y="1826709"/>
            <a:ext cx="4207848" cy="4476614"/>
          </a:xfrm>
        </p:spPr>
        <p:txBody>
          <a:bodyPr anchor="ct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914400" y="4061095"/>
            <a:ext cx="2950936" cy="2245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30E40F-2AE0-4A90-8928-67068188137B}" type="datetimeFigureOut">
              <a:rPr lang="uk-UA" smtClean="0"/>
              <a:t>03.03.2015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1828800"/>
            <a:ext cx="2953512" cy="2176272"/>
          </a:xfrm>
        </p:spPr>
        <p:txBody>
          <a:bodyPr anchor="b">
            <a:normAutofit/>
          </a:bodyPr>
          <a:lstStyle>
            <a:lvl1pPr algn="l">
              <a:defRPr sz="2800" b="0"/>
            </a:lvl1pPr>
          </a:lstStyle>
          <a:p>
            <a:r>
              <a:rPr lang="ru-RU" smtClean="0"/>
              <a:t>Образец заголовка</a:t>
            </a:r>
            <a:endParaRPr lang="en-US" dirty="0"/>
          </a:p>
        </p:txBody>
      </p:sp>
      <p:sp>
        <p:nvSpPr>
          <p:cNvPr id="3" name="Picture Placeholder 2"/>
          <p:cNvSpPr>
            <a:spLocks noGrp="1"/>
          </p:cNvSpPr>
          <p:nvPr>
            <p:ph type="pic" idx="1"/>
          </p:nvPr>
        </p:nvSpPr>
        <p:spPr>
          <a:xfrm>
            <a:off x="4191000" y="2286000"/>
            <a:ext cx="4038600" cy="3352800"/>
          </a:xfrm>
          <a:solidFill>
            <a:schemeClr val="accent2"/>
          </a:solidFill>
          <a:ln w="12700">
            <a:noFill/>
          </a:ln>
          <a:effectLst>
            <a:reflection blurRad="12700" stA="30000" endPos="30000" dist="31750" dir="5400000" sy="-100000" algn="bl" rotWithShape="0"/>
          </a:effectLst>
          <a:scene3d>
            <a:camera prst="perspectiveRight" fov="2700000">
              <a:rot lat="240000" lon="900000" rev="0"/>
            </a:camera>
            <a:lightRig rig="threePt" dir="t">
              <a:rot lat="0" lon="0" rev="2700000"/>
            </a:lightRig>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914400" y="4059936"/>
            <a:ext cx="2953512" cy="2249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A30E40F-2AE0-4A90-8928-67068188137B}" type="datetimeFigureOut">
              <a:rPr lang="uk-UA" smtClean="0"/>
              <a:t>03.03.2015</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FB1F4648-A296-48FA-97FE-C71C739D54E1}" type="slidenum">
              <a:rPr lang="uk-UA" smtClean="0"/>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 name="Rectangle 9"/>
          <p:cNvSpPr/>
          <p:nvPr/>
        </p:nvSpPr>
        <p:spPr>
          <a:xfrm>
            <a:off x="8435268" y="573807"/>
            <a:ext cx="86236"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8569419" y="573807"/>
            <a:ext cx="576072" cy="5723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914400" y="1544715"/>
            <a:ext cx="7315200" cy="115409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914400" y="2769833"/>
            <a:ext cx="7315200" cy="3539527"/>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6007690" y="548797"/>
            <a:ext cx="1189132" cy="297918"/>
          </a:xfrm>
          <a:prstGeom prst="rect">
            <a:avLst/>
          </a:prstGeom>
        </p:spPr>
        <p:txBody>
          <a:bodyPr vert="horz" lIns="91440" tIns="45720" rIns="91440" bIns="45720" rtlCol="0" anchor="ctr"/>
          <a:lstStyle>
            <a:lvl1pPr algn="l">
              <a:defRPr sz="1200">
                <a:solidFill>
                  <a:schemeClr val="tx1">
                    <a:alpha val="50000"/>
                  </a:schemeClr>
                </a:solidFill>
              </a:defRPr>
            </a:lvl1pPr>
          </a:lstStyle>
          <a:p>
            <a:fld id="{FA30E40F-2AE0-4A90-8928-67068188137B}" type="datetimeFigureOut">
              <a:rPr lang="uk-UA" smtClean="0"/>
              <a:t>03.03.2015</a:t>
            </a:fld>
            <a:endParaRPr lang="uk-UA"/>
          </a:p>
        </p:txBody>
      </p:sp>
      <p:sp>
        <p:nvSpPr>
          <p:cNvPr id="6" name="Slide Number Placeholder 5"/>
          <p:cNvSpPr>
            <a:spLocks noGrp="1"/>
          </p:cNvSpPr>
          <p:nvPr>
            <p:ph type="sldNum" sz="quarter" idx="4"/>
          </p:nvPr>
        </p:nvSpPr>
        <p:spPr>
          <a:xfrm>
            <a:off x="7314415" y="548797"/>
            <a:ext cx="941203" cy="301752"/>
          </a:xfrm>
          <a:prstGeom prst="rect">
            <a:avLst/>
          </a:prstGeom>
        </p:spPr>
        <p:txBody>
          <a:bodyPr vert="horz" lIns="91440" tIns="45720" rIns="91440" bIns="45720" rtlCol="0" anchor="ctr"/>
          <a:lstStyle>
            <a:lvl1pPr algn="r">
              <a:defRPr sz="1200">
                <a:solidFill>
                  <a:schemeClr val="tx1"/>
                </a:solidFill>
              </a:defRPr>
            </a:lvl1pPr>
          </a:lstStyle>
          <a:p>
            <a:fld id="{FB1F4648-A296-48FA-97FE-C71C739D54E1}" type="slidenum">
              <a:rPr lang="uk-UA" smtClean="0"/>
              <a:t>‹#›</a:t>
            </a:fld>
            <a:endParaRPr lang="uk-UA"/>
          </a:p>
        </p:txBody>
      </p:sp>
      <p:sp>
        <p:nvSpPr>
          <p:cNvPr id="5" name="Footer Placeholder 4"/>
          <p:cNvSpPr>
            <a:spLocks noGrp="1"/>
          </p:cNvSpPr>
          <p:nvPr>
            <p:ph type="ftr" sz="quarter" idx="3"/>
          </p:nvPr>
        </p:nvSpPr>
        <p:spPr>
          <a:xfrm>
            <a:off x="6008688" y="855956"/>
            <a:ext cx="2246489" cy="301227"/>
          </a:xfrm>
          <a:prstGeom prst="rect">
            <a:avLst/>
          </a:prstGeom>
        </p:spPr>
        <p:txBody>
          <a:bodyPr vert="horz" lIns="91440" tIns="0" rIns="91440" bIns="45720" rtlCol="0" anchor="t"/>
          <a:lstStyle>
            <a:lvl1pPr algn="l">
              <a:defRPr sz="1000">
                <a:solidFill>
                  <a:schemeClr val="tx1"/>
                </a:solidFill>
              </a:defRPr>
            </a:lvl1pPr>
          </a:lstStyle>
          <a:p>
            <a:endParaRPr lang="uk-UA"/>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40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buClr>
          <a:schemeClr val="tx2"/>
        </a:buClr>
        <a:buFont typeface="Wingdings" charset="2"/>
        <a:buChar char="§"/>
        <a:defRPr sz="2000" kern="1200">
          <a:solidFill>
            <a:schemeClr val="tx1"/>
          </a:solidFill>
          <a:latin typeface="+mn-lt"/>
          <a:ea typeface="+mn-ea"/>
          <a:cs typeface="+mn-cs"/>
        </a:defRPr>
      </a:lvl1pPr>
      <a:lvl2pPr marL="502920" indent="-182880" algn="l" defTabSz="914400" rtl="0" eaLnBrk="1" latinLnBrk="0" hangingPunct="1">
        <a:spcBef>
          <a:spcPct val="20000"/>
        </a:spcBef>
        <a:buClr>
          <a:schemeClr val="tx2"/>
        </a:buClr>
        <a:buFont typeface="Wingdings" charset="2"/>
        <a:buChar char="§"/>
        <a:defRPr sz="1800" kern="1200">
          <a:solidFill>
            <a:schemeClr val="tx1"/>
          </a:solidFill>
          <a:latin typeface="+mn-lt"/>
          <a:ea typeface="+mn-ea"/>
          <a:cs typeface="+mn-cs"/>
        </a:defRPr>
      </a:lvl2pPr>
      <a:lvl3pPr marL="685800" indent="-182880" algn="l" defTabSz="914400" rtl="0" eaLnBrk="1" latinLnBrk="0" hangingPunct="1">
        <a:spcBef>
          <a:spcPct val="20000"/>
        </a:spcBef>
        <a:buClr>
          <a:schemeClr val="tx2"/>
        </a:buClr>
        <a:buFont typeface="Wingdings" charset="2"/>
        <a:buChar char="§"/>
        <a:defRPr sz="1600" kern="1200">
          <a:solidFill>
            <a:schemeClr val="tx1"/>
          </a:solidFill>
          <a:latin typeface="+mn-lt"/>
          <a:ea typeface="+mn-ea"/>
          <a:cs typeface="+mn-cs"/>
        </a:defRPr>
      </a:lvl3pPr>
      <a:lvl4pPr marL="9144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4pPr>
      <a:lvl5pPr marL="1143000" indent="-182880" algn="l" defTabSz="914400" rtl="0" eaLnBrk="1" latinLnBrk="0" hangingPunct="1">
        <a:spcBef>
          <a:spcPct val="20000"/>
        </a:spcBef>
        <a:buClr>
          <a:schemeClr val="tx2"/>
        </a:buClr>
        <a:buFont typeface="Wingdings" charset="2"/>
        <a:buChar char="§"/>
        <a:defRPr sz="1400" kern="1200">
          <a:solidFill>
            <a:schemeClr val="tx1"/>
          </a:solidFill>
          <a:latin typeface="+mn-lt"/>
          <a:ea typeface="+mn-ea"/>
          <a:cs typeface="+mn-cs"/>
        </a:defRPr>
      </a:lvl5pPr>
      <a:lvl6pPr marL="13716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6pPr>
      <a:lvl7pPr marL="16002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7pPr>
      <a:lvl8pPr marL="18288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8pPr>
      <a:lvl9pPr marL="2057400" indent="-182880" algn="l" defTabSz="914400" rtl="0" eaLnBrk="1" latinLnBrk="0" hangingPunct="1">
        <a:spcBef>
          <a:spcPct val="20000"/>
        </a:spcBef>
        <a:buClr>
          <a:schemeClr val="tx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uk-UA" sz="9600" b="1" dirty="0" err="1">
                <a:effectLst>
                  <a:outerShdw blurRad="38100" dist="38100" dir="2700000" algn="tl">
                    <a:srgbClr val="000000">
                      <a:alpha val="43137"/>
                    </a:srgbClr>
                  </a:outerShdw>
                </a:effectLst>
              </a:rPr>
              <a:t>Ме</a:t>
            </a:r>
            <a:r>
              <a:rPr lang="uk-UA" sz="9600" b="1" dirty="0">
                <a:effectLst>
                  <a:outerShdw blurRad="38100" dist="38100" dir="2700000" algn="tl">
                    <a:srgbClr val="000000">
                      <a:alpha val="43137"/>
                    </a:srgbClr>
                  </a:outerShdw>
                </a:effectLst>
              </a:rPr>
              <a:t>ркурій</a:t>
            </a:r>
            <a:r>
              <a:rPr lang="uk-UA" sz="9600" dirty="0">
                <a:effectLst>
                  <a:outerShdw blurRad="38100" dist="38100" dir="2700000" algn="tl">
                    <a:srgbClr val="000000">
                      <a:alpha val="43137"/>
                    </a:srgbClr>
                  </a:outerShdw>
                </a:effectLst>
              </a:rPr>
              <a:t>  ☿</a:t>
            </a:r>
            <a:endParaRPr lang="uk-UA" sz="9600" dirty="0">
              <a:effectLst>
                <a:outerShdw blurRad="38100" dist="38100" dir="2700000" algn="tl">
                  <a:srgbClr val="000000">
                    <a:alpha val="43137"/>
                  </a:srgbClr>
                </a:outerShdw>
              </a:effectLst>
            </a:endParaRPr>
          </a:p>
        </p:txBody>
      </p:sp>
      <p:sp>
        <p:nvSpPr>
          <p:cNvPr id="3" name="Подзаголовок 2"/>
          <p:cNvSpPr>
            <a:spLocks noGrp="1"/>
          </p:cNvSpPr>
          <p:nvPr>
            <p:ph type="subTitle" idx="1"/>
          </p:nvPr>
        </p:nvSpPr>
        <p:spPr/>
        <p:txBody>
          <a:bodyPr/>
          <a:lstStyle/>
          <a:p>
            <a:r>
              <a:rPr lang="ru-RU" dirty="0" err="1" smtClean="0"/>
              <a:t>Виконала</a:t>
            </a:r>
            <a:r>
              <a:rPr lang="ru-RU" dirty="0" smtClean="0"/>
              <a:t> П</a:t>
            </a:r>
            <a:r>
              <a:rPr lang="uk-UA" dirty="0" err="1" smtClean="0"/>
              <a:t>ідручна</a:t>
            </a:r>
            <a:r>
              <a:rPr lang="uk-UA" dirty="0" smtClean="0"/>
              <a:t> Діана, 7-А</a:t>
            </a:r>
            <a:endParaRPr lang="uk-UA" dirty="0"/>
          </a:p>
        </p:txBody>
      </p:sp>
    </p:spTree>
    <p:extLst>
      <p:ext uri="{BB962C8B-B14F-4D97-AF65-F5344CB8AC3E}">
        <p14:creationId xmlns:p14="http://schemas.microsoft.com/office/powerpoint/2010/main" val="322227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971600" y="1552846"/>
            <a:ext cx="7315200" cy="1154097"/>
          </a:xfrm>
        </p:spPr>
        <p:txBody>
          <a:bodyPr/>
          <a:lstStyle/>
          <a:p>
            <a:endParaRPr lang="uk-UA" dirty="0"/>
          </a:p>
        </p:txBody>
      </p:sp>
      <p:sp>
        <p:nvSpPr>
          <p:cNvPr id="7" name="Объект 6"/>
          <p:cNvSpPr>
            <a:spLocks noGrp="1"/>
          </p:cNvSpPr>
          <p:nvPr>
            <p:ph idx="1"/>
          </p:nvPr>
        </p:nvSpPr>
        <p:spPr/>
        <p:txBody>
          <a:bodyPr/>
          <a:lstStyle/>
          <a:p>
            <a:pPr marL="45720" indent="0" algn="r">
              <a:buNone/>
            </a:pPr>
            <a:r>
              <a:rPr lang="uk-UA" dirty="0"/>
              <a:t>Сьогодні НАСА здійснює другу місію до Меркурію під назвою </a:t>
            </a:r>
            <a:r>
              <a:rPr lang="en-US" dirty="0"/>
              <a:t>MESSENGER. </a:t>
            </a:r>
            <a:r>
              <a:rPr lang="uk-UA" dirty="0"/>
              <a:t>Апарат було запущено 3 серпня 2004 року, а в січні 2008 року апарат вперше здійснив політ повз свою ціль — Меркурій. Для виходу на орбіту навколо планети у 2011 році апарат зробив ще два гравітаційні маневри повз планету: у жовтні 2006 року та в червні 2007 року, під час яких було зроблено перевірку </a:t>
            </a:r>
            <a:r>
              <a:rPr lang="uk-UA" dirty="0" smtClean="0"/>
              <a:t>обладнання.</a:t>
            </a:r>
          </a:p>
          <a:p>
            <a:pPr marL="45720" indent="0" algn="r">
              <a:buNone/>
            </a:pPr>
            <a:r>
              <a:rPr lang="ru-RU" dirty="0"/>
              <a:t>На початку 2013 року NASA заявило про </a:t>
            </a:r>
            <a:r>
              <a:rPr lang="ru-RU" dirty="0" err="1"/>
              <a:t>складення</a:t>
            </a:r>
            <a:r>
              <a:rPr lang="ru-RU" dirty="0"/>
              <a:t> </a:t>
            </a:r>
            <a:r>
              <a:rPr lang="ru-RU" dirty="0" err="1"/>
              <a:t>повної</a:t>
            </a:r>
            <a:r>
              <a:rPr lang="ru-RU" dirty="0"/>
              <a:t> </a:t>
            </a:r>
            <a:r>
              <a:rPr lang="ru-RU" dirty="0" err="1"/>
              <a:t>точної</a:t>
            </a:r>
            <a:r>
              <a:rPr lang="ru-RU" dirty="0"/>
              <a:t> </a:t>
            </a:r>
            <a:r>
              <a:rPr lang="ru-RU" dirty="0" err="1"/>
              <a:t>карти</a:t>
            </a:r>
            <a:r>
              <a:rPr lang="ru-RU" dirty="0"/>
              <a:t> </a:t>
            </a:r>
            <a:r>
              <a:rPr lang="ru-RU" dirty="0" err="1"/>
              <a:t>поверхні</a:t>
            </a:r>
            <a:r>
              <a:rPr lang="ru-RU" dirty="0"/>
              <a:t> </a:t>
            </a:r>
            <a:r>
              <a:rPr lang="ru-RU" dirty="0" err="1"/>
              <a:t>планети</a:t>
            </a:r>
            <a:r>
              <a:rPr lang="ru-RU" dirty="0"/>
              <a:t> за </a:t>
            </a:r>
            <a:r>
              <a:rPr lang="ru-RU" dirty="0" err="1"/>
              <a:t>допомогою</a:t>
            </a:r>
            <a:r>
              <a:rPr lang="ru-RU" dirty="0"/>
              <a:t> </a:t>
            </a:r>
            <a:r>
              <a:rPr lang="ru-RU" dirty="0" err="1"/>
              <a:t>апарату</a:t>
            </a:r>
            <a:r>
              <a:rPr lang="ru-RU" dirty="0"/>
              <a:t> </a:t>
            </a:r>
            <a:r>
              <a:rPr lang="ru-RU" dirty="0" err="1"/>
              <a:t>Messenger</a:t>
            </a:r>
            <a:r>
              <a:rPr lang="ru-RU" dirty="0"/>
              <a:t>, </a:t>
            </a:r>
            <a:r>
              <a:rPr lang="ru-RU" dirty="0" err="1"/>
              <a:t>який</a:t>
            </a:r>
            <a:r>
              <a:rPr lang="ru-RU" dirty="0"/>
              <a:t> </a:t>
            </a:r>
            <a:r>
              <a:rPr lang="ru-RU" dirty="0" err="1"/>
              <a:t>знаходиться</a:t>
            </a:r>
            <a:r>
              <a:rPr lang="ru-RU" dirty="0"/>
              <a:t> на </a:t>
            </a:r>
            <a:r>
              <a:rPr lang="ru-RU" dirty="0" err="1"/>
              <a:t>орбіті</a:t>
            </a:r>
            <a:r>
              <a:rPr lang="ru-RU" dirty="0"/>
              <a:t> </a:t>
            </a:r>
            <a:r>
              <a:rPr lang="ru-RU" dirty="0" err="1"/>
              <a:t>Меркурія</a:t>
            </a:r>
            <a:r>
              <a:rPr lang="ru-RU" dirty="0"/>
              <a:t> з 2011 </a:t>
            </a:r>
            <a:r>
              <a:rPr lang="ru-RU" dirty="0" smtClean="0"/>
              <a:t>року.</a:t>
            </a:r>
            <a:endParaRPr lang="uk-UA" dirty="0" smtClean="0"/>
          </a:p>
          <a:p>
            <a:pPr marL="45720" indent="0" algn="r">
              <a:buNone/>
            </a:pPr>
            <a:endParaRPr lang="uk-UA" dirty="0"/>
          </a:p>
        </p:txBody>
      </p:sp>
      <p:pic>
        <p:nvPicPr>
          <p:cNvPr id="8" name="Рисунок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9552" y="1196752"/>
            <a:ext cx="8016651" cy="5453504"/>
          </a:xfrm>
          <a:prstGeom prst="rect">
            <a:avLst/>
          </a:prstGeom>
        </p:spPr>
      </p:pic>
    </p:spTree>
    <p:extLst>
      <p:ext uri="{BB962C8B-B14F-4D97-AF65-F5344CB8AC3E}">
        <p14:creationId xmlns:p14="http://schemas.microsoft.com/office/powerpoint/2010/main" val="2651181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Объект 2"/>
          <p:cNvSpPr>
            <a:spLocks noGrp="1"/>
          </p:cNvSpPr>
          <p:nvPr>
            <p:ph idx="1"/>
          </p:nvPr>
        </p:nvSpPr>
        <p:spPr>
          <a:xfrm>
            <a:off x="296295" y="3717032"/>
            <a:ext cx="7315200" cy="2880320"/>
          </a:xfrm>
        </p:spPr>
        <p:txBody>
          <a:bodyPr/>
          <a:lstStyle/>
          <a:p>
            <a:pPr marL="45720" indent="0" algn="ctr">
              <a:buNone/>
            </a:pPr>
            <a:r>
              <a:rPr lang="uk-UA" dirty="0"/>
              <a:t>Меркурій — найшвидша планета в Сонячній Системі, вона рухається орбітою навколо Сонця з середньою швидкістю 47,87 км/с, що майже вдвічі більше швидкості Землі. Така швидкість і той факт, що Меркурій розміщений ближче до Сонця, ніж Земля, приводять до того, що один рік на Меркурії (час його повного оберту навколо Сонця) становить усього 87,99 днів.</a:t>
            </a:r>
          </a:p>
          <a:p>
            <a:pPr marL="45720" indent="0">
              <a:buNone/>
            </a:pPr>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332656"/>
            <a:ext cx="3146040" cy="3146040"/>
          </a:xfrm>
          <a:prstGeom prst="rect">
            <a:avLst/>
          </a:prstGeom>
        </p:spPr>
      </p:pic>
    </p:spTree>
    <p:extLst>
      <p:ext uri="{BB962C8B-B14F-4D97-AF65-F5344CB8AC3E}">
        <p14:creationId xmlns:p14="http://schemas.microsoft.com/office/powerpoint/2010/main" val="42619988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Вода на Меркурії</a:t>
            </a:r>
            <a:endParaRPr lang="uk-UA" dirty="0"/>
          </a:p>
        </p:txBody>
      </p:sp>
      <p:sp>
        <p:nvSpPr>
          <p:cNvPr id="3" name="Объект 2"/>
          <p:cNvSpPr>
            <a:spLocks noGrp="1"/>
          </p:cNvSpPr>
          <p:nvPr>
            <p:ph idx="1"/>
          </p:nvPr>
        </p:nvSpPr>
        <p:spPr/>
        <p:txBody>
          <a:bodyPr>
            <a:normAutofit fontScale="92500" lnSpcReduction="10000"/>
          </a:bodyPr>
          <a:lstStyle/>
          <a:p>
            <a:pPr marL="45720" indent="0" algn="r">
              <a:buNone/>
            </a:pPr>
            <a:r>
              <a:rPr lang="ru-RU" dirty="0"/>
              <a:t>Зонд «Мессенджер» </a:t>
            </a:r>
            <a:r>
              <a:rPr lang="ru-RU" dirty="0" err="1"/>
              <a:t>починаючи</a:t>
            </a:r>
            <a:r>
              <a:rPr lang="ru-RU" dirty="0"/>
              <a:t> з 2012 року </a:t>
            </a:r>
            <a:r>
              <a:rPr lang="ru-RU" dirty="0" err="1"/>
              <a:t>ретельно</a:t>
            </a:r>
            <a:r>
              <a:rPr lang="ru-RU" dirty="0"/>
              <a:t> </a:t>
            </a:r>
            <a:r>
              <a:rPr lang="ru-RU" dirty="0" err="1"/>
              <a:t>досліджував</a:t>
            </a:r>
            <a:r>
              <a:rPr lang="ru-RU" dirty="0"/>
              <a:t> </a:t>
            </a:r>
            <a:r>
              <a:rPr lang="ru-RU" dirty="0" err="1"/>
              <a:t>кратери</a:t>
            </a:r>
            <a:r>
              <a:rPr lang="ru-RU" dirty="0"/>
              <a:t> в </a:t>
            </a:r>
            <a:r>
              <a:rPr lang="ru-RU" dirty="0" err="1"/>
              <a:t>полярних</a:t>
            </a:r>
            <a:r>
              <a:rPr lang="ru-RU" dirty="0"/>
              <a:t> областях </a:t>
            </a:r>
            <a:r>
              <a:rPr lang="ru-RU" dirty="0" err="1"/>
              <a:t>Меркурія</a:t>
            </a:r>
            <a:r>
              <a:rPr lang="ru-RU" dirty="0"/>
              <a:t> і </a:t>
            </a:r>
            <a:r>
              <a:rPr lang="ru-RU" dirty="0" err="1"/>
              <a:t>тепер</a:t>
            </a:r>
            <a:r>
              <a:rPr lang="ru-RU" dirty="0"/>
              <a:t>, </a:t>
            </a:r>
            <a:r>
              <a:rPr lang="ru-RU" dirty="0" err="1"/>
              <a:t>після</a:t>
            </a:r>
            <a:r>
              <a:rPr lang="ru-RU" dirty="0"/>
              <a:t> </a:t>
            </a:r>
            <a:r>
              <a:rPr lang="ru-RU" dirty="0" err="1"/>
              <a:t>обробки</a:t>
            </a:r>
            <a:r>
              <a:rPr lang="ru-RU" dirty="0"/>
              <a:t> </a:t>
            </a:r>
            <a:r>
              <a:rPr lang="ru-RU" dirty="0" err="1"/>
              <a:t>зроблених</a:t>
            </a:r>
            <a:r>
              <a:rPr lang="ru-RU" dirty="0"/>
              <a:t> ним </a:t>
            </a:r>
            <a:r>
              <a:rPr lang="ru-RU" dirty="0" err="1"/>
              <a:t>фотографій</a:t>
            </a:r>
            <a:r>
              <a:rPr lang="ru-RU" dirty="0"/>
              <a:t>, </a:t>
            </a:r>
            <a:r>
              <a:rPr lang="ru-RU" dirty="0" err="1"/>
              <a:t>вченим</a:t>
            </a:r>
            <a:r>
              <a:rPr lang="ru-RU" dirty="0"/>
              <a:t> </a:t>
            </a:r>
            <a:r>
              <a:rPr lang="ru-RU" dirty="0" err="1"/>
              <a:t>вдалося</a:t>
            </a:r>
            <a:r>
              <a:rPr lang="ru-RU" dirty="0"/>
              <a:t> </a:t>
            </a:r>
            <a:r>
              <a:rPr lang="ru-RU" dirty="0" err="1"/>
              <a:t>виявити</a:t>
            </a:r>
            <a:r>
              <a:rPr lang="ru-RU" dirty="0"/>
              <a:t> </a:t>
            </a:r>
            <a:r>
              <a:rPr lang="ru-RU" dirty="0" err="1"/>
              <a:t>великі</a:t>
            </a:r>
            <a:r>
              <a:rPr lang="ru-RU" dirty="0"/>
              <a:t> </a:t>
            </a:r>
            <a:r>
              <a:rPr lang="ru-RU" dirty="0" err="1"/>
              <a:t>області</a:t>
            </a:r>
            <a:r>
              <a:rPr lang="ru-RU" dirty="0"/>
              <a:t> з </a:t>
            </a:r>
            <a:r>
              <a:rPr lang="ru-RU" dirty="0" err="1"/>
              <a:t>відбивними</a:t>
            </a:r>
            <a:r>
              <a:rPr lang="ru-RU" dirty="0"/>
              <a:t> </a:t>
            </a:r>
            <a:r>
              <a:rPr lang="ru-RU" dirty="0" err="1"/>
              <a:t>властивостями</a:t>
            </a:r>
            <a:r>
              <a:rPr lang="ru-RU" dirty="0"/>
              <a:t>, </a:t>
            </a:r>
            <a:r>
              <a:rPr lang="ru-RU" dirty="0" err="1"/>
              <a:t>тобто</a:t>
            </a:r>
            <a:r>
              <a:rPr lang="ru-RU" dirty="0"/>
              <a:t> </a:t>
            </a:r>
            <a:r>
              <a:rPr lang="ru-RU" dirty="0" err="1"/>
              <a:t>вкриту</a:t>
            </a:r>
            <a:r>
              <a:rPr lang="ru-RU" dirty="0"/>
              <a:t> </a:t>
            </a:r>
            <a:r>
              <a:rPr lang="ru-RU" dirty="0" err="1"/>
              <a:t>льодом</a:t>
            </a:r>
            <a:r>
              <a:rPr lang="ru-RU" dirty="0"/>
              <a:t> </a:t>
            </a:r>
            <a:r>
              <a:rPr lang="ru-RU" dirty="0" err="1"/>
              <a:t>поверхню</a:t>
            </a:r>
            <a:r>
              <a:rPr lang="ru-RU" dirty="0"/>
              <a:t>. Таким </a:t>
            </a:r>
            <a:r>
              <a:rPr lang="ru-RU" dirty="0" err="1"/>
              <a:t>виявився</a:t>
            </a:r>
            <a:r>
              <a:rPr lang="ru-RU" dirty="0"/>
              <a:t> 113-кілометровий кратер </a:t>
            </a:r>
            <a:r>
              <a:rPr lang="ru-RU" dirty="0" err="1"/>
              <a:t>Прокоф’єва</a:t>
            </a:r>
            <a:r>
              <a:rPr lang="ru-RU" dirty="0"/>
              <a:t>, названий на честь </a:t>
            </a:r>
            <a:r>
              <a:rPr lang="ru-RU" dirty="0" err="1"/>
              <a:t>відомого</a:t>
            </a:r>
            <a:r>
              <a:rPr lang="ru-RU" dirty="0"/>
              <a:t> композитора, </a:t>
            </a:r>
            <a:r>
              <a:rPr lang="ru-RU" dirty="0" err="1"/>
              <a:t>причому</a:t>
            </a:r>
            <a:r>
              <a:rPr lang="ru-RU" dirty="0"/>
              <a:t> </a:t>
            </a:r>
            <a:r>
              <a:rPr lang="ru-RU" dirty="0" err="1"/>
              <a:t>різка</a:t>
            </a:r>
            <a:r>
              <a:rPr lang="ru-RU" dirty="0"/>
              <a:t> текстура </a:t>
            </a:r>
            <a:r>
              <a:rPr lang="ru-RU" dirty="0" err="1"/>
              <a:t>льоду</a:t>
            </a:r>
            <a:r>
              <a:rPr lang="ru-RU" dirty="0"/>
              <a:t> з </a:t>
            </a:r>
            <a:r>
              <a:rPr lang="ru-RU" dirty="0" err="1"/>
              <a:t>гострими</a:t>
            </a:r>
            <a:r>
              <a:rPr lang="ru-RU" dirty="0"/>
              <a:t> кордонами </a:t>
            </a:r>
            <a:r>
              <a:rPr lang="ru-RU" dirty="0" err="1"/>
              <a:t>вказує</a:t>
            </a:r>
            <a:r>
              <a:rPr lang="ru-RU" dirty="0"/>
              <a:t> на те, </a:t>
            </a:r>
            <a:r>
              <a:rPr lang="ru-RU" dirty="0" err="1"/>
              <a:t>що</a:t>
            </a:r>
            <a:r>
              <a:rPr lang="ru-RU" dirty="0"/>
              <a:t> </a:t>
            </a:r>
            <a:r>
              <a:rPr lang="ru-RU" dirty="0" err="1"/>
              <a:t>лід</a:t>
            </a:r>
            <a:r>
              <a:rPr lang="ru-RU" dirty="0"/>
              <a:t> в </a:t>
            </a:r>
            <a:r>
              <a:rPr lang="ru-RU" dirty="0" err="1"/>
              <a:t>кратері</a:t>
            </a:r>
            <a:r>
              <a:rPr lang="ru-RU" dirty="0"/>
              <a:t> </a:t>
            </a:r>
            <a:r>
              <a:rPr lang="ru-RU" dirty="0" err="1"/>
              <a:t>з’явився</a:t>
            </a:r>
            <a:r>
              <a:rPr lang="ru-RU" dirty="0"/>
              <a:t> </a:t>
            </a:r>
            <a:r>
              <a:rPr lang="ru-RU" dirty="0" err="1"/>
              <a:t>відносно</a:t>
            </a:r>
            <a:r>
              <a:rPr lang="ru-RU" dirty="0"/>
              <a:t> недавно.</a:t>
            </a:r>
          </a:p>
          <a:p>
            <a:pPr marL="45720" indent="0" algn="r">
              <a:buNone/>
            </a:pPr>
            <a:r>
              <a:rPr lang="ru-RU" dirty="0" err="1"/>
              <a:t>Вчені</a:t>
            </a:r>
            <a:r>
              <a:rPr lang="ru-RU" dirty="0"/>
              <a:t> </a:t>
            </a:r>
            <a:r>
              <a:rPr lang="ru-RU" dirty="0" err="1"/>
              <a:t>продовжать</a:t>
            </a:r>
            <a:r>
              <a:rPr lang="ru-RU" dirty="0"/>
              <a:t> </a:t>
            </a:r>
            <a:r>
              <a:rPr lang="ru-RU" dirty="0" err="1"/>
              <a:t>дослідження</a:t>
            </a:r>
            <a:r>
              <a:rPr lang="ru-RU" dirty="0"/>
              <a:t> і </a:t>
            </a:r>
            <a:r>
              <a:rPr lang="ru-RU" dirty="0" err="1"/>
              <a:t>спробують</a:t>
            </a:r>
            <a:r>
              <a:rPr lang="ru-RU" dirty="0"/>
              <a:t> </a:t>
            </a:r>
            <a:r>
              <a:rPr lang="ru-RU" dirty="0" err="1"/>
              <a:t>з’ясувати</a:t>
            </a:r>
            <a:r>
              <a:rPr lang="ru-RU" dirty="0"/>
              <a:t>, </a:t>
            </a:r>
            <a:r>
              <a:rPr lang="ru-RU" dirty="0" err="1"/>
              <a:t>чи</a:t>
            </a:r>
            <a:r>
              <a:rPr lang="ru-RU" dirty="0"/>
              <a:t> </a:t>
            </a:r>
            <a:r>
              <a:rPr lang="ru-RU" dirty="0" err="1"/>
              <a:t>був</a:t>
            </a:r>
            <a:r>
              <a:rPr lang="ru-RU" dirty="0"/>
              <a:t> </a:t>
            </a:r>
            <a:r>
              <a:rPr lang="ru-RU" dirty="0" err="1"/>
              <a:t>лід</a:t>
            </a:r>
            <a:r>
              <a:rPr lang="ru-RU" dirty="0"/>
              <a:t> занесений на планету </a:t>
            </a:r>
            <a:r>
              <a:rPr lang="ru-RU" dirty="0" err="1"/>
              <a:t>ззовні</a:t>
            </a:r>
            <a:r>
              <a:rPr lang="ru-RU" dirty="0"/>
              <a:t> </a:t>
            </a:r>
            <a:r>
              <a:rPr lang="ru-RU" dirty="0" err="1"/>
              <a:t>або</a:t>
            </a:r>
            <a:r>
              <a:rPr lang="ru-RU" dirty="0"/>
              <a:t> ж на </a:t>
            </a:r>
            <a:r>
              <a:rPr lang="ru-RU" dirty="0" err="1"/>
              <a:t>Меркурії</a:t>
            </a:r>
            <a:r>
              <a:rPr lang="ru-RU" dirty="0"/>
              <a:t> </a:t>
            </a:r>
            <a:r>
              <a:rPr lang="ru-RU" dirty="0" err="1"/>
              <a:t>відбувається</a:t>
            </a:r>
            <a:r>
              <a:rPr lang="ru-RU" dirty="0"/>
              <a:t> </a:t>
            </a:r>
            <a:r>
              <a:rPr lang="ru-RU" dirty="0" err="1"/>
              <a:t>постійний</a:t>
            </a:r>
            <a:r>
              <a:rPr lang="ru-RU" dirty="0"/>
              <a:t> </a:t>
            </a:r>
            <a:r>
              <a:rPr lang="ru-RU" dirty="0" err="1"/>
              <a:t>процес</a:t>
            </a:r>
            <a:r>
              <a:rPr lang="ru-RU" dirty="0"/>
              <a:t> </a:t>
            </a:r>
            <a:r>
              <a:rPr lang="ru-RU" dirty="0" err="1"/>
              <a:t>оновлення</a:t>
            </a:r>
            <a:r>
              <a:rPr lang="ru-RU" dirty="0"/>
              <a:t> </a:t>
            </a:r>
            <a:r>
              <a:rPr lang="ru-RU" dirty="0" err="1"/>
              <a:t>льоду</a:t>
            </a:r>
            <a:r>
              <a:rPr lang="ru-RU" dirty="0"/>
              <a:t> на </a:t>
            </a:r>
            <a:r>
              <a:rPr lang="ru-RU" dirty="0" err="1"/>
              <a:t>дні</a:t>
            </a:r>
            <a:r>
              <a:rPr lang="ru-RU" dirty="0"/>
              <a:t> </a:t>
            </a:r>
            <a:r>
              <a:rPr lang="ru-RU" dirty="0" err="1"/>
              <a:t>кратерів</a:t>
            </a:r>
            <a:r>
              <a:rPr lang="ru-RU" dirty="0"/>
              <a:t>.</a:t>
            </a:r>
          </a:p>
          <a:p>
            <a:endParaRPr lang="uk-UA"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733" y="1412776"/>
            <a:ext cx="8746082" cy="4608512"/>
          </a:xfrm>
          <a:prstGeom prst="rect">
            <a:avLst/>
          </a:prstGeom>
        </p:spPr>
      </p:pic>
    </p:spTree>
    <p:extLst>
      <p:ext uri="{BB962C8B-B14F-4D97-AF65-F5344CB8AC3E}">
        <p14:creationId xmlns:p14="http://schemas.microsoft.com/office/powerpoint/2010/main" val="349735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9552" y="332656"/>
            <a:ext cx="7992888" cy="5678007"/>
          </a:xfrm>
        </p:spPr>
      </p:pic>
      <p:sp>
        <p:nvSpPr>
          <p:cNvPr id="5" name="TextBox 4"/>
          <p:cNvSpPr txBox="1"/>
          <p:nvPr/>
        </p:nvSpPr>
        <p:spPr>
          <a:xfrm>
            <a:off x="611560" y="908720"/>
            <a:ext cx="7848872" cy="3970318"/>
          </a:xfrm>
          <a:prstGeom prst="rect">
            <a:avLst/>
          </a:prstGeom>
          <a:noFill/>
        </p:spPr>
        <p:txBody>
          <a:bodyPr wrap="square" rtlCol="0">
            <a:spAutoFit/>
          </a:bodyPr>
          <a:lstStyle/>
          <a:p>
            <a:pPr algn="ctr"/>
            <a:r>
              <a:rPr lang="vi-VN" sz="2800" i="1" dirty="0" smtClean="0"/>
              <a:t>Мерку́рій — найближча до Сонця велика планета Сонячної системи. Обертається навколо Сонця за 87,969 земних діб. Меркурій належить до внутрішніх планет, оскільки його орбіта лежить ближче до Сонця, ніж пояс астероїдів. Після позбавлення Плутона статусу планети, Меркурій є найменшою планетою Сонячної системи.</a:t>
            </a:r>
            <a:endParaRPr lang="uk-UA" sz="2800" i="1" dirty="0">
              <a:latin typeface="Bookman Old Style" panose="02050604050505020204" pitchFamily="18" charset="0"/>
            </a:endParaRPr>
          </a:p>
        </p:txBody>
      </p:sp>
    </p:spTree>
    <p:extLst>
      <p:ext uri="{BB962C8B-B14F-4D97-AF65-F5344CB8AC3E}">
        <p14:creationId xmlns:p14="http://schemas.microsoft.com/office/powerpoint/2010/main" val="693216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dirty="0" smtClean="0"/>
              <a:t>Назва</a:t>
            </a:r>
            <a:endParaRPr lang="uk-UA" dirty="0"/>
          </a:p>
        </p:txBody>
      </p:sp>
      <p:sp>
        <p:nvSpPr>
          <p:cNvPr id="3" name="Объект 2"/>
          <p:cNvSpPr>
            <a:spLocks noGrp="1"/>
          </p:cNvSpPr>
          <p:nvPr>
            <p:ph idx="1"/>
          </p:nvPr>
        </p:nvSpPr>
        <p:spPr>
          <a:xfrm>
            <a:off x="827584" y="3212976"/>
            <a:ext cx="7978080" cy="3611495"/>
          </a:xfrm>
        </p:spPr>
        <p:txBody>
          <a:bodyPr/>
          <a:lstStyle/>
          <a:p>
            <a:pPr marL="45720" indent="0" algn="r">
              <a:buNone/>
            </a:pPr>
            <a:r>
              <a:rPr lang="uk-UA" dirty="0"/>
              <a:t>Планету названо на честь римського бога Меркурія, послідовника грецького Гермеса та вавилонського </a:t>
            </a:r>
            <a:r>
              <a:rPr lang="uk-UA" dirty="0" err="1"/>
              <a:t>Набу</a:t>
            </a:r>
            <a:r>
              <a:rPr lang="uk-UA" dirty="0"/>
              <a:t>. Давні греки часів </a:t>
            </a:r>
            <a:r>
              <a:rPr lang="uk-UA" dirty="0" err="1"/>
              <a:t>Гесіода</a:t>
            </a:r>
            <a:r>
              <a:rPr lang="uk-UA" dirty="0"/>
              <a:t> назвали Меркурій «</a:t>
            </a:r>
            <a:r>
              <a:rPr lang="el-GR" dirty="0"/>
              <a:t>Στίλβων» (</a:t>
            </a:r>
            <a:r>
              <a:rPr lang="uk-UA" dirty="0" err="1"/>
              <a:t>Стилбон</a:t>
            </a:r>
            <a:r>
              <a:rPr lang="uk-UA" dirty="0"/>
              <a:t>, блискучий). До </a:t>
            </a:r>
            <a:r>
              <a:rPr lang="en-US" dirty="0"/>
              <a:t>V </a:t>
            </a:r>
            <a:r>
              <a:rPr lang="uk-UA" dirty="0"/>
              <a:t>століття до н. е. греки вважали, що Меркурій, видимий на вечірньому та вранішньому небі — це два різні об'єкти. У Стародавній Індії Меркурій називали Будда (</a:t>
            </a:r>
            <a:r>
              <a:rPr lang="hi-IN" dirty="0"/>
              <a:t>बुध) </a:t>
            </a:r>
            <a:r>
              <a:rPr lang="uk-UA" dirty="0"/>
              <a:t>та </a:t>
            </a:r>
            <a:r>
              <a:rPr lang="uk-UA" dirty="0" err="1"/>
              <a:t>Рогінея</a:t>
            </a:r>
            <a:r>
              <a:rPr lang="uk-UA" dirty="0"/>
              <a:t>. У китайській, японській, в'єтнамській та корейських мовах Меркурій називають Водяною зіркою (</a:t>
            </a:r>
            <a:r>
              <a:rPr lang="ja-JP" altLang="en-US" dirty="0"/>
              <a:t>水星</a:t>
            </a:r>
            <a:r>
              <a:rPr lang="en-US" altLang="ja-JP" dirty="0"/>
              <a:t>) (</a:t>
            </a:r>
            <a:r>
              <a:rPr lang="uk-UA" dirty="0"/>
              <a:t>в уявленнях про 5 елементів).</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796136" y="188640"/>
            <a:ext cx="2365023" cy="2852936"/>
          </a:xfrm>
          <a:prstGeom prst="rect">
            <a:avLst/>
          </a:prstGeom>
        </p:spPr>
      </p:pic>
    </p:spTree>
    <p:extLst>
      <p:ext uri="{BB962C8B-B14F-4D97-AF65-F5344CB8AC3E}">
        <p14:creationId xmlns:p14="http://schemas.microsoft.com/office/powerpoint/2010/main" val="1177374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Розміри, форма і маса</a:t>
            </a:r>
            <a:br>
              <a:rPr lang="uk-UA" dirty="0"/>
            </a:br>
            <a:endParaRPr lang="uk-UA" dirty="0"/>
          </a:p>
        </p:txBody>
      </p:sp>
      <p:sp>
        <p:nvSpPr>
          <p:cNvPr id="3" name="Объект 2"/>
          <p:cNvSpPr>
            <a:spLocks noGrp="1"/>
          </p:cNvSpPr>
          <p:nvPr>
            <p:ph idx="1"/>
          </p:nvPr>
        </p:nvSpPr>
        <p:spPr/>
        <p:txBody>
          <a:bodyPr>
            <a:normAutofit fontScale="92500" lnSpcReduction="10000"/>
          </a:bodyPr>
          <a:lstStyle/>
          <a:p>
            <a:pPr marL="45720" indent="0">
              <a:buNone/>
            </a:pPr>
            <a:r>
              <a:rPr lang="uk-UA" dirty="0">
                <a:latin typeface="Bookman Old Style" panose="02050604050505020204" pitchFamily="18" charset="0"/>
              </a:rPr>
              <a:t>За формою Меркурій близький до кулі з екваторіальним радіусом (2440 ± 2) км, що приблизно в 2,6 рази менше, ніж у Землі. Різниця півосей екваторіального еліпсу планети становить десь 1 км; екваторіальне й полярне стискання незначні. Відхилення геометричного центру планети (кулі) від центру мас — у межах 1,5 кілометри. Площа поверхні Меркурія в 6,8 разів менша, а об'єм — у 17,8 разів менший за земні</a:t>
            </a:r>
            <a:r>
              <a:rPr lang="uk-UA" dirty="0" smtClean="0">
                <a:latin typeface="Bookman Old Style" panose="02050604050505020204" pitchFamily="18" charset="0"/>
              </a:rPr>
              <a:t>.</a:t>
            </a:r>
            <a:endParaRPr lang="uk-UA" dirty="0">
              <a:latin typeface="Bookman Old Style" panose="02050604050505020204" pitchFamily="18" charset="0"/>
            </a:endParaRPr>
          </a:p>
          <a:p>
            <a:pPr marL="45720" indent="0">
              <a:buNone/>
            </a:pPr>
            <a:r>
              <a:rPr lang="uk-UA" dirty="0">
                <a:latin typeface="Bookman Old Style" panose="02050604050505020204" pitchFamily="18" charset="0"/>
              </a:rPr>
              <a:t>Маса Меркурія дорівнює 3,31·1023 кг, що приблизно в 18 разів менше маси Землі. Середня густина близька до земної й становить 5,44 г/</a:t>
            </a:r>
            <a:r>
              <a:rPr lang="uk-UA" dirty="0" err="1">
                <a:latin typeface="Bookman Old Style" panose="02050604050505020204" pitchFamily="18" charset="0"/>
              </a:rPr>
              <a:t>см³</a:t>
            </a:r>
            <a:r>
              <a:rPr lang="uk-UA" dirty="0">
                <a:latin typeface="Bookman Old Style" panose="02050604050505020204" pitchFamily="18" charset="0"/>
              </a:rPr>
              <a:t>. Прискорення вільного падіння поблизу поверхні — 3,7 м/с2.</a:t>
            </a:r>
          </a:p>
        </p:txBody>
      </p:sp>
    </p:spTree>
    <p:extLst>
      <p:ext uri="{BB962C8B-B14F-4D97-AF65-F5344CB8AC3E}">
        <p14:creationId xmlns:p14="http://schemas.microsoft.com/office/powerpoint/2010/main" val="147490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76672"/>
            <a:ext cx="7315200" cy="1154097"/>
          </a:xfrm>
        </p:spPr>
        <p:txBody>
          <a:bodyPr>
            <a:normAutofit fontScale="90000"/>
          </a:bodyPr>
          <a:lstStyle/>
          <a:p>
            <a:pPr algn="r"/>
            <a:r>
              <a:rPr lang="uk-UA" dirty="0"/>
              <a:t>Атмосфера і фізичні поля</a:t>
            </a:r>
            <a:br>
              <a:rPr lang="uk-UA" dirty="0"/>
            </a:br>
            <a:endParaRPr lang="uk-UA" dirty="0"/>
          </a:p>
        </p:txBody>
      </p:sp>
      <p:sp>
        <p:nvSpPr>
          <p:cNvPr id="3" name="Объект 2"/>
          <p:cNvSpPr>
            <a:spLocks noGrp="1"/>
          </p:cNvSpPr>
          <p:nvPr>
            <p:ph idx="1"/>
          </p:nvPr>
        </p:nvSpPr>
        <p:spPr>
          <a:xfrm>
            <a:off x="323528" y="1772816"/>
            <a:ext cx="7315200" cy="3539527"/>
          </a:xfrm>
        </p:spPr>
        <p:txBody>
          <a:bodyPr>
            <a:normAutofit fontScale="85000" lnSpcReduction="20000"/>
          </a:bodyPr>
          <a:lstStyle/>
          <a:p>
            <a:pPr marL="45720" indent="0">
              <a:buNone/>
            </a:pPr>
            <a:r>
              <a:rPr lang="uk-UA" dirty="0"/>
              <a:t>Над поверхнею Меркурія є сліди дуже розрідженої атмосфери, що містить, крім гелію, також водень, вуглекислий газ, вуглець, кисень і благородні гази (аргон, неон). Близькість Сонця зумовлює суттєвий вплив на Меркурій сонячного вітру. Завдяки цій близькості значним є і припливний вплив Сонця на Меркурій, що має призводити до виникнення над поверхнею планети електричного поля, напруженість якого може бути приблизно вдвічі більшою, ніж у «поля ясної погоди» над поверхнею Землі, і відрізняється від останнього порівняною стабільністю.</a:t>
            </a:r>
          </a:p>
          <a:p>
            <a:pPr marL="45720" indent="0">
              <a:buNone/>
            </a:pPr>
            <a:endParaRPr lang="uk-UA" dirty="0"/>
          </a:p>
          <a:p>
            <a:pPr marL="45720" indent="0">
              <a:buNone/>
            </a:pPr>
            <a:r>
              <a:rPr lang="uk-UA" dirty="0"/>
              <a:t>На Меркурії є й магнітне поле. Магнітний дипольний момент Меркурія дорівнює 4,9·1022 </a:t>
            </a:r>
            <a:r>
              <a:rPr lang="uk-UA" dirty="0" err="1"/>
              <a:t>Гс·см³</a:t>
            </a:r>
            <a:r>
              <a:rPr lang="uk-UA" dirty="0"/>
              <a:t>, що приблизно на чотири порядки менше, ніж у Землі; проте, оскільки напруженість поля обернено пропорційна кубу радіуса планети, то на Меркурії і на Землі вони близькі за </a:t>
            </a:r>
            <a:r>
              <a:rPr lang="uk-UA" dirty="0" smtClean="0"/>
              <a:t>величиною.</a:t>
            </a:r>
            <a:endParaRPr lang="uk-UA" dirty="0"/>
          </a:p>
        </p:txBody>
      </p:sp>
    </p:spTree>
    <p:extLst>
      <p:ext uri="{BB962C8B-B14F-4D97-AF65-F5344CB8AC3E}">
        <p14:creationId xmlns:p14="http://schemas.microsoft.com/office/powerpoint/2010/main" val="1871819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endParaRPr lang="uk-UA" dirty="0"/>
          </a:p>
        </p:txBody>
      </p:sp>
      <p:sp>
        <p:nvSpPr>
          <p:cNvPr id="3" name="Объект 2"/>
          <p:cNvSpPr>
            <a:spLocks noGrp="1"/>
          </p:cNvSpPr>
          <p:nvPr>
            <p:ph idx="1"/>
          </p:nvPr>
        </p:nvSpPr>
        <p:spPr/>
        <p:txBody>
          <a:bodyPr/>
          <a:lstStyle/>
          <a:p>
            <a:pPr marL="45720" indent="0" algn="ctr">
              <a:buNone/>
            </a:pPr>
            <a:r>
              <a:rPr lang="uk-UA" dirty="0">
                <a:latin typeface="Bookman Old Style" panose="02050604050505020204" pitchFamily="18" charset="0"/>
              </a:rPr>
              <a:t>Запропоновано декілька моделей внутрішньої будови Меркурія. Відповідно до найпоширенішої (хоча і попередньої) думки, планета складається з гарячого </a:t>
            </a:r>
            <a:r>
              <a:rPr lang="uk-UA" dirty="0" err="1">
                <a:latin typeface="Bookman Old Style" panose="02050604050505020204" pitchFamily="18" charset="0"/>
              </a:rPr>
              <a:t>залізонікелевого</a:t>
            </a:r>
            <a:r>
              <a:rPr lang="uk-UA" dirty="0">
                <a:latin typeface="Bookman Old Style" panose="02050604050505020204" pitchFamily="18" charset="0"/>
              </a:rPr>
              <a:t> ядра, що поступово остигає, і силікатної оболонки, на межі між якими температура може наближатися до 1000 °</a:t>
            </a:r>
            <a:r>
              <a:rPr lang="en-US" dirty="0">
                <a:latin typeface="Bookman Old Style" panose="02050604050505020204" pitchFamily="18" charset="0"/>
              </a:rPr>
              <a:t>C. </a:t>
            </a:r>
            <a:r>
              <a:rPr lang="uk-UA" dirty="0">
                <a:latin typeface="Bookman Old Style" panose="02050604050505020204" pitchFamily="18" charset="0"/>
              </a:rPr>
              <a:t>На частку ядра припадає більше половини маси планети.</a:t>
            </a:r>
            <a:endParaRPr lang="uk-UA" dirty="0">
              <a:latin typeface="Bookman Old Style" panose="02050604050505020204" pitchFamily="18" charset="0"/>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332656"/>
            <a:ext cx="6984776" cy="6042643"/>
          </a:xfrm>
          <a:prstGeom prst="rect">
            <a:avLst/>
          </a:prstGeom>
        </p:spPr>
      </p:pic>
    </p:spTree>
    <p:extLst>
      <p:ext uri="{BB962C8B-B14F-4D97-AF65-F5344CB8AC3E}">
        <p14:creationId xmlns:p14="http://schemas.microsoft.com/office/powerpoint/2010/main" val="1968953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Температура і рельєф </a:t>
            </a:r>
            <a:r>
              <a:rPr lang="uk-UA" dirty="0" smtClean="0"/>
              <a:t>поверхні</a:t>
            </a:r>
            <a:endParaRPr lang="uk-UA" dirty="0"/>
          </a:p>
        </p:txBody>
      </p:sp>
      <p:sp>
        <p:nvSpPr>
          <p:cNvPr id="3" name="Объект 2"/>
          <p:cNvSpPr>
            <a:spLocks noGrp="1"/>
          </p:cNvSpPr>
          <p:nvPr>
            <p:ph idx="1"/>
          </p:nvPr>
        </p:nvSpPr>
        <p:spPr/>
        <p:txBody>
          <a:bodyPr/>
          <a:lstStyle/>
          <a:p>
            <a:pPr marL="45720" indent="0" algn="ctr">
              <a:buNone/>
            </a:pPr>
            <a:r>
              <a:rPr lang="ru-RU" dirty="0" smtClean="0"/>
              <a:t>Через </a:t>
            </a:r>
            <a:r>
              <a:rPr lang="ru-RU" dirty="0" err="1" smtClean="0"/>
              <a:t>безпосередню</a:t>
            </a:r>
            <a:r>
              <a:rPr lang="ru-RU" dirty="0" smtClean="0"/>
              <a:t> </a:t>
            </a:r>
            <a:r>
              <a:rPr lang="ru-RU" dirty="0" err="1" smtClean="0"/>
              <a:t>близькість</a:t>
            </a:r>
            <a:r>
              <a:rPr lang="ru-RU" dirty="0" smtClean="0"/>
              <a:t> </a:t>
            </a:r>
            <a:r>
              <a:rPr lang="ru-RU" dirty="0" err="1" smtClean="0"/>
              <a:t>Сонця</a:t>
            </a:r>
            <a:r>
              <a:rPr lang="ru-RU" dirty="0"/>
              <a:t> </a:t>
            </a:r>
            <a:r>
              <a:rPr lang="ru-RU" dirty="0" smtClean="0"/>
              <a:t>температура </a:t>
            </a:r>
            <a:r>
              <a:rPr lang="ru-RU" dirty="0" err="1" smtClean="0"/>
              <a:t>поверхні</a:t>
            </a:r>
            <a:r>
              <a:rPr lang="ru-RU" dirty="0" smtClean="0"/>
              <a:t> </a:t>
            </a:r>
            <a:r>
              <a:rPr lang="ru-RU" dirty="0" err="1" smtClean="0"/>
              <a:t>Меркурія</a:t>
            </a:r>
            <a:r>
              <a:rPr lang="ru-RU" dirty="0" smtClean="0"/>
              <a:t> </a:t>
            </a:r>
            <a:r>
              <a:rPr lang="ru-RU" dirty="0" err="1" smtClean="0"/>
              <a:t>може</a:t>
            </a:r>
            <a:r>
              <a:rPr lang="ru-RU" dirty="0" smtClean="0"/>
              <a:t> </a:t>
            </a:r>
            <a:r>
              <a:rPr lang="ru-RU" dirty="0" err="1" smtClean="0"/>
              <a:t>досягати</a:t>
            </a:r>
            <a:r>
              <a:rPr lang="ru-RU" dirty="0" smtClean="0"/>
              <a:t> 840 </a:t>
            </a:r>
            <a:r>
              <a:rPr lang="ru-RU" dirty="0"/>
              <a:t>F (450 C). </a:t>
            </a:r>
            <a:r>
              <a:rPr lang="ru-RU" dirty="0" smtClean="0"/>
              <a:t>Але </a:t>
            </a:r>
            <a:r>
              <a:rPr lang="ru-RU" dirty="0" err="1" smtClean="0"/>
              <a:t>існує</a:t>
            </a:r>
            <a:r>
              <a:rPr lang="ru-RU" dirty="0" smtClean="0"/>
              <a:t> </a:t>
            </a:r>
            <a:r>
              <a:rPr lang="ru-RU" dirty="0" err="1" smtClean="0"/>
              <a:t>цікавий</a:t>
            </a:r>
            <a:r>
              <a:rPr lang="ru-RU" dirty="0" smtClean="0"/>
              <a:t> факт: </a:t>
            </a:r>
            <a:r>
              <a:rPr lang="ru-RU" dirty="0" err="1" smtClean="0"/>
              <a:t>оскільки</a:t>
            </a:r>
            <a:r>
              <a:rPr lang="ru-RU" dirty="0" smtClean="0"/>
              <a:t> планета не </a:t>
            </a:r>
            <a:r>
              <a:rPr lang="ru-RU" dirty="0" err="1" smtClean="0"/>
              <a:t>має</a:t>
            </a:r>
            <a:r>
              <a:rPr lang="ru-RU" dirty="0" smtClean="0"/>
              <a:t> </a:t>
            </a:r>
            <a:r>
              <a:rPr lang="ru-RU" dirty="0" err="1" smtClean="0"/>
              <a:t>атмосфери</a:t>
            </a:r>
            <a:r>
              <a:rPr lang="ru-RU" dirty="0" smtClean="0"/>
              <a:t>, і тому не </a:t>
            </a:r>
            <a:r>
              <a:rPr lang="ru-RU" dirty="0" err="1" smtClean="0"/>
              <a:t>може</a:t>
            </a:r>
            <a:r>
              <a:rPr lang="ru-RU" dirty="0" smtClean="0"/>
              <a:t> </a:t>
            </a:r>
            <a:r>
              <a:rPr lang="ru-RU" dirty="0" err="1" smtClean="0"/>
              <a:t>утримувати</a:t>
            </a:r>
            <a:r>
              <a:rPr lang="ru-RU" dirty="0" smtClean="0"/>
              <a:t> тепло, </a:t>
            </a:r>
            <a:r>
              <a:rPr lang="ru-RU" dirty="0" err="1" smtClean="0"/>
              <a:t>вночі</a:t>
            </a:r>
            <a:r>
              <a:rPr lang="ru-RU" dirty="0" smtClean="0"/>
              <a:t> температура </a:t>
            </a:r>
            <a:r>
              <a:rPr lang="ru-RU" dirty="0" err="1" smtClean="0"/>
              <a:t>знижується</a:t>
            </a:r>
            <a:r>
              <a:rPr lang="ru-RU" dirty="0" smtClean="0"/>
              <a:t> до </a:t>
            </a:r>
            <a:r>
              <a:rPr lang="ru-RU" dirty="0" err="1" smtClean="0"/>
              <a:t>мінус</a:t>
            </a:r>
            <a:r>
              <a:rPr lang="ru-RU" dirty="0" smtClean="0"/>
              <a:t> 275 </a:t>
            </a:r>
            <a:r>
              <a:rPr lang="ru-RU" dirty="0"/>
              <a:t>F (</a:t>
            </a:r>
            <a:r>
              <a:rPr lang="ru-RU" dirty="0" err="1" smtClean="0"/>
              <a:t>мінус</a:t>
            </a:r>
            <a:r>
              <a:rPr lang="ru-RU" dirty="0" smtClean="0"/>
              <a:t> </a:t>
            </a:r>
            <a:r>
              <a:rPr lang="ru-RU" dirty="0"/>
              <a:t>170 C).  </a:t>
            </a:r>
            <a:r>
              <a:rPr lang="ru-RU" dirty="0" err="1" smtClean="0"/>
              <a:t>Різниця</a:t>
            </a:r>
            <a:r>
              <a:rPr lang="ru-RU" dirty="0" smtClean="0"/>
              <a:t> температур на </a:t>
            </a:r>
            <a:r>
              <a:rPr lang="ru-RU" dirty="0" err="1" smtClean="0"/>
              <a:t>Меркурії</a:t>
            </a:r>
            <a:r>
              <a:rPr lang="ru-RU" dirty="0" smtClean="0"/>
              <a:t> </a:t>
            </a:r>
            <a:r>
              <a:rPr lang="ru-RU" dirty="0" err="1" smtClean="0"/>
              <a:t>найбільша</a:t>
            </a:r>
            <a:r>
              <a:rPr lang="ru-RU" dirty="0" smtClean="0"/>
              <a:t> в </a:t>
            </a:r>
            <a:r>
              <a:rPr lang="ru-RU" dirty="0" err="1" smtClean="0"/>
              <a:t>Сонячній</a:t>
            </a:r>
            <a:r>
              <a:rPr lang="ru-RU" dirty="0" smtClean="0"/>
              <a:t> </a:t>
            </a:r>
            <a:r>
              <a:rPr lang="ru-RU" dirty="0" err="1" smtClean="0"/>
              <a:t>системі</a:t>
            </a:r>
            <a:r>
              <a:rPr lang="ru-RU" dirty="0" smtClean="0"/>
              <a:t> – </a:t>
            </a:r>
            <a:r>
              <a:rPr lang="ru-RU" dirty="0" err="1" smtClean="0"/>
              <a:t>більше</a:t>
            </a:r>
            <a:r>
              <a:rPr lang="ru-RU" dirty="0" smtClean="0"/>
              <a:t> за 1100 </a:t>
            </a:r>
            <a:r>
              <a:rPr lang="ru-RU" dirty="0"/>
              <a:t>F (600 C</a:t>
            </a:r>
            <a:r>
              <a:rPr lang="ru-RU" dirty="0" smtClean="0"/>
              <a:t>).</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96453"/>
            <a:ext cx="9144000" cy="6465094"/>
          </a:xfrm>
          <a:prstGeom prst="rect">
            <a:avLst/>
          </a:prstGeom>
        </p:spPr>
      </p:pic>
    </p:spTree>
    <p:extLst>
      <p:ext uri="{BB962C8B-B14F-4D97-AF65-F5344CB8AC3E}">
        <p14:creationId xmlns:p14="http://schemas.microsoft.com/office/powerpoint/2010/main" val="318751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endParaRPr lang="uk-UA"/>
          </a:p>
        </p:txBody>
      </p:sp>
      <p:sp>
        <p:nvSpPr>
          <p:cNvPr id="3" name="Объект 2"/>
          <p:cNvSpPr>
            <a:spLocks noGrp="1"/>
          </p:cNvSpPr>
          <p:nvPr>
            <p:ph sz="quarter" idx="13"/>
          </p:nvPr>
        </p:nvSpPr>
        <p:spPr>
          <a:xfrm>
            <a:off x="323528" y="980728"/>
            <a:ext cx="4157032" cy="5356064"/>
          </a:xfrm>
        </p:spPr>
        <p:txBody>
          <a:bodyPr/>
          <a:lstStyle/>
          <a:p>
            <a:pPr marL="45720" indent="0" algn="ctr">
              <a:buNone/>
            </a:pPr>
            <a:r>
              <a:rPr lang="ru-RU" dirty="0">
                <a:latin typeface="Bookman Old Style" panose="02050604050505020204" pitchFamily="18" charset="0"/>
              </a:rPr>
              <a:t> </a:t>
            </a:r>
            <a:r>
              <a:rPr lang="ru-RU" dirty="0" err="1" smtClean="0">
                <a:latin typeface="Bookman Old Style" panose="02050604050505020204" pitchFamily="18" charset="0"/>
              </a:rPr>
              <a:t>Біля</a:t>
            </a:r>
            <a:r>
              <a:rPr lang="ru-RU" dirty="0" smtClean="0">
                <a:latin typeface="Bookman Old Style" panose="02050604050505020204" pitchFamily="18" charset="0"/>
              </a:rPr>
              <a:t> 4 </a:t>
            </a:r>
            <a:r>
              <a:rPr lang="ru-RU" dirty="0" err="1" smtClean="0">
                <a:latin typeface="Bookman Old Style" panose="02050604050505020204" pitchFamily="18" charset="0"/>
              </a:rPr>
              <a:t>міліардів</a:t>
            </a:r>
            <a:r>
              <a:rPr lang="ru-RU" dirty="0" smtClean="0">
                <a:latin typeface="Bookman Old Style" panose="02050604050505020204" pitchFamily="18" charset="0"/>
              </a:rPr>
              <a:t> </a:t>
            </a:r>
            <a:r>
              <a:rPr lang="ru-RU" dirty="0" err="1" smtClean="0">
                <a:latin typeface="Bookman Old Style" panose="02050604050505020204" pitchFamily="18" charset="0"/>
              </a:rPr>
              <a:t>років</a:t>
            </a:r>
            <a:r>
              <a:rPr lang="ru-RU" dirty="0" smtClean="0">
                <a:latin typeface="Bookman Old Style" panose="02050604050505020204" pitchFamily="18" charset="0"/>
              </a:rPr>
              <a:t> тому назад </a:t>
            </a:r>
            <a:r>
              <a:rPr lang="ru-RU" dirty="0" err="1" smtClean="0">
                <a:latin typeface="Bookman Old Style" panose="02050604050505020204" pitchFamily="18" charset="0"/>
              </a:rPr>
              <a:t>астероїд</a:t>
            </a:r>
            <a:r>
              <a:rPr lang="ru-RU" dirty="0" smtClean="0">
                <a:latin typeface="Bookman Old Style" panose="02050604050505020204" pitchFamily="18" charset="0"/>
              </a:rPr>
              <a:t> ширино</a:t>
            </a:r>
            <a:r>
              <a:rPr lang="ru-RU" dirty="0">
                <a:latin typeface="Bookman Old Style" panose="02050604050505020204" pitchFamily="18" charset="0"/>
              </a:rPr>
              <a:t>ю</a:t>
            </a:r>
            <a:r>
              <a:rPr lang="ru-RU" dirty="0" smtClean="0">
                <a:latin typeface="Bookman Old Style" panose="02050604050505020204" pitchFamily="18" charset="0"/>
              </a:rPr>
              <a:t> </a:t>
            </a:r>
            <a:r>
              <a:rPr lang="ru-RU" dirty="0" err="1" smtClean="0">
                <a:latin typeface="Bookman Old Style" panose="02050604050505020204" pitchFamily="18" charset="0"/>
              </a:rPr>
              <a:t>приблизно</a:t>
            </a:r>
            <a:r>
              <a:rPr lang="ru-RU" dirty="0" smtClean="0">
                <a:latin typeface="Bookman Old Style" panose="02050604050505020204" pitchFamily="18" charset="0"/>
              </a:rPr>
              <a:t> 100 </a:t>
            </a:r>
            <a:r>
              <a:rPr lang="ru-RU" dirty="0" err="1" smtClean="0">
                <a:latin typeface="Bookman Old Style" panose="02050604050505020204" pitchFamily="18" charset="0"/>
              </a:rPr>
              <a:t>кілометрів</a:t>
            </a:r>
            <a:r>
              <a:rPr lang="ru-RU" dirty="0" smtClean="0">
                <a:latin typeface="Bookman Old Style" panose="02050604050505020204" pitchFamily="18" charset="0"/>
              </a:rPr>
              <a:t> </a:t>
            </a:r>
            <a:r>
              <a:rPr lang="ru-RU" dirty="0" err="1" smtClean="0">
                <a:latin typeface="Bookman Old Style" panose="02050604050505020204" pitchFamily="18" charset="0"/>
              </a:rPr>
              <a:t>наніс</a:t>
            </a:r>
            <a:r>
              <a:rPr lang="ru-RU" dirty="0" smtClean="0">
                <a:latin typeface="Bookman Old Style" panose="02050604050505020204" pitchFamily="18" charset="0"/>
              </a:rPr>
              <a:t> </a:t>
            </a:r>
            <a:r>
              <a:rPr lang="ru-RU" dirty="0" err="1" smtClean="0">
                <a:latin typeface="Bookman Old Style" panose="02050604050505020204" pitchFamily="18" charset="0"/>
              </a:rPr>
              <a:t>Меркурію</a:t>
            </a:r>
            <a:r>
              <a:rPr lang="ru-RU" dirty="0" smtClean="0">
                <a:latin typeface="Bookman Old Style" panose="02050604050505020204" pitchFamily="18" charset="0"/>
              </a:rPr>
              <a:t> удар з силою, </a:t>
            </a:r>
            <a:r>
              <a:rPr lang="ru-RU" dirty="0" err="1" smtClean="0">
                <a:latin typeface="Bookman Old Style" panose="02050604050505020204" pitchFamily="18" charset="0"/>
              </a:rPr>
              <a:t>що</a:t>
            </a:r>
            <a:r>
              <a:rPr lang="ru-RU" dirty="0" smtClean="0">
                <a:latin typeface="Bookman Old Style" panose="02050604050505020204" pitchFamily="18" charset="0"/>
              </a:rPr>
              <a:t> </a:t>
            </a:r>
            <a:r>
              <a:rPr lang="ru-RU" dirty="0" err="1" smtClean="0">
                <a:latin typeface="Bookman Old Style" panose="02050604050505020204" pitchFamily="18" charset="0"/>
              </a:rPr>
              <a:t>може</a:t>
            </a:r>
            <a:r>
              <a:rPr lang="ru-RU" dirty="0" smtClean="0">
                <a:latin typeface="Bookman Old Style" panose="02050604050505020204" pitchFamily="18" charset="0"/>
              </a:rPr>
              <a:t> бути </a:t>
            </a:r>
            <a:r>
              <a:rPr lang="ru-RU" dirty="0" err="1" smtClean="0">
                <a:latin typeface="Bookman Old Style" panose="02050604050505020204" pitchFamily="18" charset="0"/>
              </a:rPr>
              <a:t>порівняна</a:t>
            </a:r>
            <a:r>
              <a:rPr lang="ru-RU" dirty="0" smtClean="0">
                <a:latin typeface="Bookman Old Style" panose="02050604050505020204" pitchFamily="18" charset="0"/>
              </a:rPr>
              <a:t> з </a:t>
            </a:r>
            <a:r>
              <a:rPr lang="ru-RU" dirty="0" err="1" smtClean="0">
                <a:latin typeface="Bookman Old Style" panose="02050604050505020204" pitchFamily="18" charset="0"/>
              </a:rPr>
              <a:t>триліоном</a:t>
            </a:r>
            <a:r>
              <a:rPr lang="ru-RU" dirty="0" smtClean="0">
                <a:latin typeface="Bookman Old Style" panose="02050604050505020204" pitchFamily="18" charset="0"/>
              </a:rPr>
              <a:t> </a:t>
            </a:r>
            <a:r>
              <a:rPr lang="ru-RU" dirty="0" err="1" smtClean="0">
                <a:latin typeface="Bookman Old Style" panose="02050604050505020204" pitchFamily="18" charset="0"/>
              </a:rPr>
              <a:t>мегатонних</a:t>
            </a:r>
            <a:r>
              <a:rPr lang="ru-RU" dirty="0" smtClean="0">
                <a:latin typeface="Bookman Old Style" panose="02050604050505020204" pitchFamily="18" charset="0"/>
              </a:rPr>
              <a:t> бомб. При </a:t>
            </a:r>
            <a:r>
              <a:rPr lang="ru-RU" dirty="0" err="1" smtClean="0">
                <a:latin typeface="Bookman Old Style" panose="02050604050505020204" pitchFamily="18" charset="0"/>
              </a:rPr>
              <a:t>цьому</a:t>
            </a:r>
            <a:r>
              <a:rPr lang="ru-RU" dirty="0" smtClean="0">
                <a:latin typeface="Bookman Old Style" panose="02050604050505020204" pitchFamily="18" charset="0"/>
              </a:rPr>
              <a:t> </a:t>
            </a:r>
            <a:r>
              <a:rPr lang="ru-RU" dirty="0" err="1" smtClean="0">
                <a:latin typeface="Bookman Old Style" panose="02050604050505020204" pitchFamily="18" charset="0"/>
              </a:rPr>
              <a:t>з’явився</a:t>
            </a:r>
            <a:r>
              <a:rPr lang="ru-RU" dirty="0" smtClean="0">
                <a:latin typeface="Bookman Old Style" panose="02050604050505020204" pitchFamily="18" charset="0"/>
              </a:rPr>
              <a:t> кратер шириною в 1550 км. Зараз </a:t>
            </a:r>
            <a:r>
              <a:rPr lang="ru-RU" dirty="0" err="1" smtClean="0">
                <a:latin typeface="Bookman Old Style" panose="02050604050505020204" pitchFamily="18" charset="0"/>
              </a:rPr>
              <a:t>він</a:t>
            </a:r>
            <a:r>
              <a:rPr lang="ru-RU" dirty="0" smtClean="0">
                <a:latin typeface="Bookman Old Style" panose="02050604050505020204" pitchFamily="18" charset="0"/>
              </a:rPr>
              <a:t> </a:t>
            </a:r>
            <a:r>
              <a:rPr lang="ru-RU" dirty="0" err="1" smtClean="0">
                <a:latin typeface="Bookman Old Style" panose="02050604050505020204" pitchFamily="18" charset="0"/>
              </a:rPr>
              <a:t>відомий</a:t>
            </a:r>
            <a:r>
              <a:rPr lang="ru-RU" dirty="0" smtClean="0">
                <a:latin typeface="Bookman Old Style" panose="02050604050505020204" pitchFamily="18" charset="0"/>
              </a:rPr>
              <a:t> як </a:t>
            </a:r>
            <a:r>
              <a:rPr lang="ru-RU" dirty="0" err="1" smtClean="0">
                <a:latin typeface="Bookman Old Style" panose="02050604050505020204" pitchFamily="18" charset="0"/>
              </a:rPr>
              <a:t>Басейн</a:t>
            </a:r>
            <a:r>
              <a:rPr lang="ru-RU" dirty="0" smtClean="0">
                <a:latin typeface="Bookman Old Style" panose="02050604050505020204" pitchFamily="18" charset="0"/>
              </a:rPr>
              <a:t> </a:t>
            </a:r>
            <a:r>
              <a:rPr lang="ru-RU" dirty="0" err="1" smtClean="0">
                <a:latin typeface="Bookman Old Style" panose="02050604050505020204" pitchFamily="18" charset="0"/>
              </a:rPr>
              <a:t>Калоріс</a:t>
            </a:r>
            <a:r>
              <a:rPr lang="ru-RU" dirty="0" smtClean="0">
                <a:latin typeface="Bookman Old Style" panose="02050604050505020204" pitchFamily="18" charset="0"/>
              </a:rPr>
              <a:t>. </a:t>
            </a:r>
            <a:endParaRPr lang="uk-UA" dirty="0">
              <a:latin typeface="Bookman Old Style" panose="02050604050505020204" pitchFamily="18" charset="0"/>
            </a:endParaRPr>
          </a:p>
        </p:txBody>
      </p:sp>
      <p:pic>
        <p:nvPicPr>
          <p:cNvPr id="6" name="Объект 5"/>
          <p:cNvPicPr>
            <a:picLocks noGrp="1" noChangeAspect="1"/>
          </p:cNvPicPr>
          <p:nvPr>
            <p:ph sz="quarter" idx="14"/>
          </p:nvPr>
        </p:nvPicPr>
        <p:blipFill>
          <a:blip r:embed="rId2">
            <a:extLst>
              <a:ext uri="{28A0092B-C50C-407E-A947-70E740481C1C}">
                <a14:useLocalDpi xmlns:a14="http://schemas.microsoft.com/office/drawing/2010/main" val="0"/>
              </a:ext>
            </a:extLst>
          </a:blip>
          <a:stretch>
            <a:fillRect/>
          </a:stretch>
        </p:blipFill>
        <p:spPr>
          <a:xfrm>
            <a:off x="4499992" y="1988840"/>
            <a:ext cx="4384928" cy="4104456"/>
          </a:xfrm>
        </p:spPr>
      </p:pic>
    </p:spTree>
    <p:extLst>
      <p:ext uri="{BB962C8B-B14F-4D97-AF65-F5344CB8AC3E}">
        <p14:creationId xmlns:p14="http://schemas.microsoft.com/office/powerpoint/2010/main" val="31065251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Заголовок 7"/>
          <p:cNvSpPr>
            <a:spLocks noGrp="1"/>
          </p:cNvSpPr>
          <p:nvPr>
            <p:ph type="title"/>
          </p:nvPr>
        </p:nvSpPr>
        <p:spPr/>
        <p:txBody>
          <a:bodyPr>
            <a:normAutofit fontScale="90000"/>
          </a:bodyPr>
          <a:lstStyle/>
          <a:p>
            <a:r>
              <a:rPr lang="uk-UA" b="1" dirty="0"/>
              <a:t>Сучасні дослідження</a:t>
            </a:r>
            <a:br>
              <a:rPr lang="uk-UA" b="1" dirty="0"/>
            </a:br>
            <a:endParaRPr lang="uk-UA" dirty="0"/>
          </a:p>
        </p:txBody>
      </p:sp>
      <p:sp>
        <p:nvSpPr>
          <p:cNvPr id="9" name="Объект 8"/>
          <p:cNvSpPr>
            <a:spLocks noGrp="1"/>
          </p:cNvSpPr>
          <p:nvPr>
            <p:ph idx="1"/>
          </p:nvPr>
        </p:nvSpPr>
        <p:spPr/>
        <p:txBody>
          <a:bodyPr/>
          <a:lstStyle/>
          <a:p>
            <a:pPr marL="45720" indent="0" algn="r">
              <a:buNone/>
            </a:pPr>
            <a:r>
              <a:rPr lang="uk-UA" dirty="0"/>
              <a:t>Меркурій залишається найменш вивченою планетою земної групи. Лише два апарати було спрямовано на її дослідження. Першим був «</a:t>
            </a:r>
            <a:r>
              <a:rPr lang="uk-UA" dirty="0" err="1"/>
              <a:t>Марінер</a:t>
            </a:r>
            <a:r>
              <a:rPr lang="uk-UA" dirty="0"/>
              <a:t>-10», що у 1974—1975 роках тричі пролетів повз Меркурій: максимальне зближення становило 320 км. У результаті було отримано кілька тисяч знімків, що охоплюють приблизно 45% поверхні планети. Подальші дослідження з Землі вказали на можливість існування водяного льоду в полярних кратерах</a:t>
            </a:r>
          </a:p>
          <a:p>
            <a:endParaRPr lang="uk-UA" dirty="0"/>
          </a:p>
          <a:p>
            <a:endParaRPr lang="uk-UA" dirty="0"/>
          </a:p>
        </p:txBody>
      </p:sp>
      <p:pic>
        <p:nvPicPr>
          <p:cNvPr id="11" name="Рисунок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49224"/>
            <a:ext cx="9144000" cy="5559552"/>
          </a:xfrm>
          <a:prstGeom prst="rect">
            <a:avLst/>
          </a:prstGeom>
        </p:spPr>
      </p:pic>
    </p:spTree>
    <p:extLst>
      <p:ext uri="{BB962C8B-B14F-4D97-AF65-F5344CB8AC3E}">
        <p14:creationId xmlns:p14="http://schemas.microsoft.com/office/powerpoint/2010/main" val="86063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ерспектива">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Классическая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ерспектива">
      <a:fillStyleLst>
        <a:solidFill>
          <a:schemeClr val="phClr"/>
        </a:solidFill>
        <a:gradFill rotWithShape="1">
          <a:gsLst>
            <a:gs pos="0">
              <a:schemeClr val="phClr">
                <a:tint val="50000"/>
                <a:alpha val="100000"/>
                <a:satMod val="160000"/>
                <a:lumMod val="105000"/>
              </a:schemeClr>
            </a:gs>
            <a:gs pos="41000">
              <a:schemeClr val="phClr">
                <a:tint val="57000"/>
                <a:satMod val="180000"/>
                <a:lumMod val="99000"/>
              </a:schemeClr>
            </a:gs>
            <a:gs pos="100000">
              <a:schemeClr val="phClr">
                <a:tint val="80000"/>
                <a:satMod val="200000"/>
                <a:lumMod val="104000"/>
              </a:schemeClr>
            </a:gs>
          </a:gsLst>
          <a:lin ang="5400000" scaled="1"/>
        </a:gradFill>
        <a:gradFill rotWithShape="1">
          <a:gsLst>
            <a:gs pos="0">
              <a:schemeClr val="phClr">
                <a:tint val="96000"/>
                <a:satMod val="130000"/>
                <a:lumMod val="114000"/>
              </a:schemeClr>
            </a:gs>
            <a:gs pos="60000">
              <a:schemeClr val="phClr">
                <a:tint val="100000"/>
                <a:satMod val="106000"/>
                <a:lumMod val="110000"/>
              </a:schemeClr>
            </a:gs>
            <a:gs pos="100000">
              <a:schemeClr val="ph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50800" dist="38100" dir="5400000" rotWithShape="0">
              <a:srgbClr val="000000">
                <a:alpha val="28000"/>
              </a:srgbClr>
            </a:outerShdw>
          </a:effectLst>
        </a:effectStyle>
        <a:effectStyle>
          <a:effectLst>
            <a:outerShdw blurRad="47625" dist="38100" dir="5400000" sy="98000" rotWithShape="0">
              <a:srgbClr val="000000">
                <a:alpha val="48000"/>
              </a:srgbClr>
            </a:outerShdw>
          </a:effectLst>
          <a:scene3d>
            <a:camera prst="orthographicFront">
              <a:rot lat="0" lon="0" rev="0"/>
            </a:camera>
            <a:lightRig rig="twoPt" dir="br">
              <a:rot lat="0" lon="0" rev="8700000"/>
            </a:lightRig>
          </a:scene3d>
          <a:sp3d prstMaterial="matte">
            <a:bevelT w="25400" h="53975"/>
          </a:sp3d>
        </a:effectStyle>
        <a:effectStyle>
          <a:effectLst>
            <a:reflection blurRad="12700" stA="24000" endPos="28000" dist="50800" dir="5400000" sy="-100000" rotWithShape="0"/>
          </a:effectLst>
          <a:scene3d>
            <a:camera prst="orthographicFront">
              <a:rot lat="0" lon="0" rev="0"/>
            </a:camera>
            <a:lightRig rig="threePt" dir="t">
              <a:rot lat="0" lon="0" rev="4800000"/>
            </a:lightRig>
          </a:scene3d>
          <a:sp3d>
            <a:bevelT w="69850" h="31750"/>
          </a:sp3d>
        </a:effectStyle>
      </a:effectStyleLst>
      <a:bgFillStyleLst>
        <a:solidFill>
          <a:schemeClr val="phClr"/>
        </a:solidFill>
        <a:gradFill rotWithShape="1">
          <a:gsLst>
            <a:gs pos="0">
              <a:schemeClr val="phClr">
                <a:tint val="100000"/>
                <a:shade val="80000"/>
                <a:satMod val="100000"/>
                <a:lumMod val="100000"/>
              </a:schemeClr>
            </a:gs>
            <a:gs pos="65000">
              <a:schemeClr val="phClr">
                <a:tint val="100000"/>
                <a:shade val="95000"/>
                <a:satMod val="100000"/>
                <a:lumMod val="100000"/>
              </a:schemeClr>
            </a:gs>
            <a:gs pos="100000">
              <a:schemeClr val="phClr">
                <a:tint val="88000"/>
                <a:shade val="100000"/>
                <a:satMod val="400000"/>
                <a:lumMod val="100000"/>
              </a:schemeClr>
            </a:gs>
          </a:gsLst>
          <a:lin ang="5400000" scaled="0"/>
        </a:gradFill>
        <a:blipFill rotWithShape="1">
          <a:blip xmlns:r="http://schemas.openxmlformats.org/officeDocument/2006/relationships" r:embed="rId1">
            <a:duotone>
              <a:schemeClr val="phClr">
                <a:tint val="95000"/>
                <a:satMod val="90000"/>
              </a:schemeClr>
              <a:schemeClr val="phClr">
                <a:shade val="92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Perspective</Template>
  <TotalTime>77</TotalTime>
  <Words>732</Words>
  <Application>Microsoft Office PowerPoint</Application>
  <PresentationFormat>Экран (4:3)</PresentationFormat>
  <Paragraphs>24</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Перспектива</vt:lpstr>
      <vt:lpstr>Меркурій  ☿</vt:lpstr>
      <vt:lpstr>Презентация PowerPoint</vt:lpstr>
      <vt:lpstr>Назва</vt:lpstr>
      <vt:lpstr>Розміри, форма і маса </vt:lpstr>
      <vt:lpstr>Атмосфера і фізичні поля </vt:lpstr>
      <vt:lpstr>Презентация PowerPoint</vt:lpstr>
      <vt:lpstr>Температура і рельєф поверхні</vt:lpstr>
      <vt:lpstr>Презентация PowerPoint</vt:lpstr>
      <vt:lpstr>Сучасні дослідження </vt:lpstr>
      <vt:lpstr>Презентация PowerPoint</vt:lpstr>
      <vt:lpstr>Презентация PowerPoint</vt:lpstr>
      <vt:lpstr>Вода на Меркурії</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Ди</dc:creator>
  <cp:lastModifiedBy>Ди</cp:lastModifiedBy>
  <cp:revision>11</cp:revision>
  <dcterms:created xsi:type="dcterms:W3CDTF">2015-03-03T19:17:48Z</dcterms:created>
  <dcterms:modified xsi:type="dcterms:W3CDTF">2015-03-03T20:35:06Z</dcterms:modified>
</cp:coreProperties>
</file>