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58" r:id="rId3"/>
    <p:sldId id="259" r:id="rId4"/>
    <p:sldId id="260" r:id="rId5"/>
    <p:sldId id="261" r:id="rId6"/>
    <p:sldId id="262" r:id="rId7"/>
    <p:sldId id="271" r:id="rId8"/>
    <p:sldId id="263" r:id="rId9"/>
    <p:sldId id="264" r:id="rId10"/>
    <p:sldId id="265" r:id="rId11"/>
    <p:sldId id="266" r:id="rId12"/>
    <p:sldId id="267" r:id="rId13"/>
    <p:sldId id="270" r:id="rId14"/>
    <p:sldId id="268" r:id="rId15"/>
    <p:sldId id="269" r:id="rId16"/>
    <p:sldId id="272"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26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8AE0C29-951D-4388-84EF-817B190438B1}" type="datetimeFigureOut">
              <a:rPr lang="ru-RU"/>
              <a:pPr>
                <a:defRPr/>
              </a:pPr>
              <a:t>30.11.2013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F314D10-D1C6-44DB-87F9-CE23C449C40C}"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Образ слайда 1"/>
          <p:cNvSpPr>
            <a:spLocks noGrp="1" noRot="1" noChangeAspect="1"/>
          </p:cNvSpPr>
          <p:nvPr>
            <p:ph type="sldImg"/>
          </p:nvPr>
        </p:nvSpPr>
        <p:spPr bwMode="auto">
          <a:noFill/>
          <a:ln>
            <a:solidFill>
              <a:srgbClr val="000000"/>
            </a:solidFill>
            <a:miter lim="800000"/>
            <a:headEnd/>
            <a:tailEnd/>
          </a:ln>
        </p:spPr>
      </p:sp>
      <p:sp>
        <p:nvSpPr>
          <p:cNvPr id="1741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741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F7C013-7C73-4DEC-8684-9DE07A1DF014}" type="slidenum">
              <a:rPr lang="ru-RU">
                <a:cs typeface="Arial" charset="0"/>
              </a:rPr>
              <a:pPr fontAlgn="base">
                <a:spcBef>
                  <a:spcPct val="0"/>
                </a:spcBef>
                <a:spcAft>
                  <a:spcPct val="0"/>
                </a:spcAft>
              </a:pPr>
              <a:t>3</a:t>
            </a:fld>
            <a:endParaRPr lang="ru-R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4DD21565-61F7-4880-8FBE-F5771120B823}" type="datetimeFigureOut">
              <a:rPr lang="ru-RU"/>
              <a:pPr>
                <a:defRPr/>
              </a:pPr>
              <a:t>30.11.2013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B95E730-F671-470D-BB17-CC12142D57FC}"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3892A835-CD96-4067-8A3C-CC44677E0B26}" type="datetimeFigureOut">
              <a:rPr lang="ru-RU"/>
              <a:pPr>
                <a:defRPr/>
              </a:pPr>
              <a:t>30.11.2013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D3F57C17-5934-49F5-8E21-311D18D7E72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9A4A759C-F2EC-466F-BEC9-CCB6FD81D885}" type="datetimeFigureOut">
              <a:rPr lang="ru-RU"/>
              <a:pPr>
                <a:defRPr/>
              </a:pPr>
              <a:t>30.11.2013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70D633C-FE5F-4612-980C-58983790B09A}"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1A60FB74-19F2-4610-93A0-9F5D5127C310}" type="datetimeFigureOut">
              <a:rPr lang="ru-RU"/>
              <a:pPr>
                <a:defRPr/>
              </a:pPr>
              <a:t>30.11.2013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56F3CCD-D471-4FA0-B975-61CA7DD364D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E9A04659-6B58-489A-B79A-CDFE0FAE2DB2}" type="datetimeFigureOut">
              <a:rPr lang="ru-RU"/>
              <a:pPr>
                <a:defRPr/>
              </a:pPr>
              <a:t>30.11.2013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640B72A-1322-4211-9142-BD6CE756147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FD869C9E-3BA4-412C-A709-2CDB62233B18}" type="datetimeFigureOut">
              <a:rPr lang="ru-RU"/>
              <a:pPr>
                <a:defRPr/>
              </a:pPr>
              <a:t>30.11.2013</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78CF49CC-8FAC-4679-A606-CD17778A502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49D7B49B-D69B-49FD-B10B-310D51A70EA5}" type="datetimeFigureOut">
              <a:rPr lang="ru-RU"/>
              <a:pPr>
                <a:defRPr/>
              </a:pPr>
              <a:t>30.11.2013</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BE1E0E50-761F-4F13-9425-50B6EBF4A34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ED040871-AA08-4BC1-83A4-4B0CD06D12D6}" type="datetimeFigureOut">
              <a:rPr lang="ru-RU"/>
              <a:pPr>
                <a:defRPr/>
              </a:pPr>
              <a:t>30.11.2013</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49C1124F-AE4A-4753-A6C2-370CF9BB516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204413C-4202-441E-8360-FE8FCD153A8B}" type="datetimeFigureOut">
              <a:rPr lang="ru-RU"/>
              <a:pPr>
                <a:defRPr/>
              </a:pPr>
              <a:t>30.11.2013</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3063BEAD-7602-4314-B6F9-20B3E6DA2E0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465A262B-85FD-4E5E-BB83-DBECE6D90A6E}" type="datetimeFigureOut">
              <a:rPr lang="ru-RU"/>
              <a:pPr>
                <a:defRPr/>
              </a:pPr>
              <a:t>30.11.2013</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7ED355C9-5319-42BB-9EA1-19A9BC0F8E3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84C929B-BB76-4A03-9DDF-5FF159CFA2E3}" type="datetimeFigureOut">
              <a:rPr lang="ru-RU"/>
              <a:pPr>
                <a:defRPr/>
              </a:pPr>
              <a:t>30.11.2013</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A23ABB8-EBB7-4625-B622-287DEA565CA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smtClean="0">
                <a:latin typeface="+mn-lt"/>
                <a:cs typeface="+mn-cs"/>
              </a:defRPr>
            </a:lvl1pPr>
          </a:lstStyle>
          <a:p>
            <a:pPr>
              <a:defRPr/>
            </a:pPr>
            <a:fld id="{D17B2545-9326-489F-8ADC-BEB73CAAD1B1}" type="datetimeFigureOut">
              <a:rPr lang="ru-RU"/>
              <a:pPr>
                <a:defRPr/>
              </a:pPr>
              <a:t>30.11.2013</a:t>
            </a:fld>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smtClean="0">
                <a:latin typeface="+mn-lt"/>
                <a:cs typeface="+mn-cs"/>
              </a:defRPr>
            </a:lvl1pPr>
          </a:lstStyle>
          <a:p>
            <a:pPr>
              <a:defRPr/>
            </a:pPr>
            <a:fld id="{B6D71C8F-A350-41F9-A8BA-23433142573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bogdanclub.info/" TargetMode="External"/><Relationship Id="rId2" Type="http://schemas.openxmlformats.org/officeDocument/2006/relationships/hyperlink" Target="http://uk.wikipedia.org/" TargetMode="External"/><Relationship Id="rId1" Type="http://schemas.openxmlformats.org/officeDocument/2006/relationships/slideLayout" Target="../slideLayouts/slideLayout2.xml"/><Relationship Id="rId6" Type="http://schemas.openxmlformats.org/officeDocument/2006/relationships/hyperlink" Target="http://www.youtube.com/" TargetMode="External"/><Relationship Id="rId5" Type="http://schemas.openxmlformats.org/officeDocument/2006/relationships/hyperlink" Target="http://www.nasa.gov/" TargetMode="External"/><Relationship Id="rId4" Type="http://schemas.openxmlformats.org/officeDocument/2006/relationships/hyperlink" Target="http://www.google.com.u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ctrTitle"/>
          </p:nvPr>
        </p:nvSpPr>
        <p:spPr>
          <a:xfrm>
            <a:off x="323850" y="1052513"/>
            <a:ext cx="7772400" cy="1470025"/>
          </a:xfrm>
        </p:spPr>
        <p:txBody>
          <a:bodyPr/>
          <a:lstStyle/>
          <a:p>
            <a:r>
              <a:rPr lang="ru-RU" smtClean="0">
                <a:solidFill>
                  <a:srgbClr val="FFC000"/>
                </a:solidFill>
              </a:rPr>
              <a:t>Презентація </a:t>
            </a:r>
            <a:br>
              <a:rPr lang="ru-RU" smtClean="0">
                <a:solidFill>
                  <a:srgbClr val="FFC000"/>
                </a:solidFill>
              </a:rPr>
            </a:br>
            <a:r>
              <a:rPr lang="ru-RU" smtClean="0">
                <a:solidFill>
                  <a:srgbClr val="FFC000"/>
                </a:solidFill>
              </a:rPr>
              <a:t>на тему</a:t>
            </a:r>
            <a:br>
              <a:rPr lang="ru-RU" smtClean="0">
                <a:solidFill>
                  <a:srgbClr val="FFC000"/>
                </a:solidFill>
              </a:rPr>
            </a:br>
            <a:r>
              <a:rPr lang="ru-RU" smtClean="0">
                <a:solidFill>
                  <a:srgbClr val="FFC000"/>
                </a:solidFill>
              </a:rPr>
              <a:t>Венера</a:t>
            </a:r>
          </a:p>
        </p:txBody>
      </p:sp>
      <p:pic>
        <p:nvPicPr>
          <p:cNvPr id="14338" name="Рисунок 3" descr="Venus_symbol.svg.png"/>
          <p:cNvPicPr>
            <a:picLocks noChangeAspect="1"/>
          </p:cNvPicPr>
          <p:nvPr/>
        </p:nvPicPr>
        <p:blipFill>
          <a:blip r:embed="rId2">
            <a:lum bright="70000" contrast="-70000"/>
          </a:blip>
          <a:srcRect/>
          <a:stretch>
            <a:fillRect/>
          </a:stretch>
        </p:blipFill>
        <p:spPr bwMode="auto">
          <a:xfrm>
            <a:off x="6084888" y="908050"/>
            <a:ext cx="2663825" cy="2665413"/>
          </a:xfrm>
          <a:prstGeom prst="rect">
            <a:avLst/>
          </a:prstGeom>
          <a:noFill/>
          <a:ln w="9525">
            <a:noFill/>
            <a:miter lim="800000"/>
            <a:headEnd/>
            <a:tailEnd/>
          </a:ln>
        </p:spPr>
      </p:pic>
      <p:sp>
        <p:nvSpPr>
          <p:cNvPr id="14339" name="Подзаголовок 4"/>
          <p:cNvSpPr>
            <a:spLocks noGrp="1"/>
          </p:cNvSpPr>
          <p:nvPr>
            <p:ph type="subTitle" idx="1"/>
          </p:nvPr>
        </p:nvSpPr>
        <p:spPr>
          <a:xfrm>
            <a:off x="2339975" y="4292600"/>
            <a:ext cx="6400800" cy="1752600"/>
          </a:xfrm>
        </p:spPr>
        <p:txBody>
          <a:bodyPr/>
          <a:lstStyle/>
          <a:p>
            <a:r>
              <a:rPr lang="uk-UA" smtClean="0">
                <a:solidFill>
                  <a:srgbClr val="FFCC00"/>
                </a:solidFill>
              </a:rPr>
              <a:t>Цікаві факти про неї…</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468313" y="115888"/>
            <a:ext cx="8229600" cy="779462"/>
          </a:xfrm>
        </p:spPr>
        <p:txBody>
          <a:bodyPr/>
          <a:lstStyle/>
          <a:p>
            <a:r>
              <a:rPr lang="ru-RU" smtClean="0">
                <a:solidFill>
                  <a:srgbClr val="FF0000"/>
                </a:solidFill>
              </a:rPr>
              <a:t>Поверхня і внутрішня будова</a:t>
            </a:r>
          </a:p>
        </p:txBody>
      </p:sp>
      <p:pic>
        <p:nvPicPr>
          <p:cNvPr id="24578" name="Содержимое 5" descr="1322565441_venera1.jpg"/>
          <p:cNvPicPr>
            <a:picLocks noGrp="1" noChangeAspect="1"/>
          </p:cNvPicPr>
          <p:nvPr>
            <p:ph idx="1"/>
          </p:nvPr>
        </p:nvPicPr>
        <p:blipFill>
          <a:blip r:embed="rId2"/>
          <a:srcRect/>
          <a:stretch>
            <a:fillRect/>
          </a:stretch>
        </p:blipFill>
        <p:spPr>
          <a:xfrm>
            <a:off x="0" y="2276475"/>
            <a:ext cx="5083175" cy="4321175"/>
          </a:xfrm>
        </p:spPr>
      </p:pic>
      <p:sp>
        <p:nvSpPr>
          <p:cNvPr id="24579" name="TextBox 4"/>
          <p:cNvSpPr txBox="1">
            <a:spLocks noChangeArrowheads="1"/>
          </p:cNvSpPr>
          <p:nvPr/>
        </p:nvSpPr>
        <p:spPr bwMode="auto">
          <a:xfrm>
            <a:off x="4787900" y="836613"/>
            <a:ext cx="4248150" cy="5632450"/>
          </a:xfrm>
          <a:prstGeom prst="rect">
            <a:avLst/>
          </a:prstGeom>
          <a:noFill/>
          <a:ln w="9525">
            <a:noFill/>
            <a:miter lim="800000"/>
            <a:headEnd/>
            <a:tailEnd/>
          </a:ln>
        </p:spPr>
        <p:txBody>
          <a:bodyPr>
            <a:spAutoFit/>
          </a:bodyPr>
          <a:lstStyle/>
          <a:p>
            <a:pPr>
              <a:buFont typeface="Wingdings" pitchFamily="2" charset="2"/>
              <a:buChar char="ü"/>
            </a:pPr>
            <a:r>
              <a:rPr lang="ru-RU">
                <a:solidFill>
                  <a:srgbClr val="FFC000"/>
                </a:solidFill>
              </a:rPr>
              <a:t>   </a:t>
            </a:r>
            <a:r>
              <a:rPr lang="en-GB">
                <a:solidFill>
                  <a:srgbClr val="FFC000"/>
                </a:solidFill>
              </a:rPr>
              <a:t>Исследование поверхности Венеры стало возможным с развитием радиолокационных методов. Наиболее подробную карту составил американский аппарат «Магеллан», заснявший 98% поверхности планеты. Картографирование выявило на Венере обширные возвышенности.</a:t>
            </a:r>
            <a:endParaRPr lang="ru-RU">
              <a:solidFill>
                <a:srgbClr val="FFC000"/>
              </a:solidFill>
            </a:endParaRPr>
          </a:p>
          <a:p>
            <a:pPr>
              <a:buFont typeface="Wingdings" pitchFamily="2" charset="2"/>
              <a:buChar char="ü"/>
            </a:pPr>
            <a:r>
              <a:rPr lang="ru-RU">
                <a:solidFill>
                  <a:srgbClr val="FFC000"/>
                </a:solidFill>
              </a:rPr>
              <a:t>   </a:t>
            </a:r>
            <a:r>
              <a:rPr lang="en-GB">
                <a:solidFill>
                  <a:srgbClr val="FFC000"/>
                </a:solidFill>
              </a:rPr>
              <a:t>На поверхности планеты также выявлены многочисленные кратеры.</a:t>
            </a:r>
            <a:endParaRPr lang="ru-RU">
              <a:solidFill>
                <a:srgbClr val="FFC000"/>
              </a:solidFill>
            </a:endParaRPr>
          </a:p>
          <a:p>
            <a:r>
              <a:rPr lang="en-GB">
                <a:solidFill>
                  <a:srgbClr val="FFC000"/>
                </a:solidFill>
              </a:rPr>
              <a:t>на Венере имеется три оболочки. </a:t>
            </a:r>
            <a:endParaRPr lang="ru-RU">
              <a:solidFill>
                <a:srgbClr val="FFC000"/>
              </a:solidFill>
            </a:endParaRPr>
          </a:p>
          <a:p>
            <a:r>
              <a:rPr lang="en-GB">
                <a:solidFill>
                  <a:srgbClr val="FFC000"/>
                </a:solidFill>
              </a:rPr>
              <a:t>Первая — кора — толщиной примерно 16 км. Далее — мантия, силикатная оболочка, простирающаяся на глубину порядка 3300 км до границы с железным ядром, масса которого составляет около четверти всей массы планеты.</a:t>
            </a:r>
            <a:endParaRPr lang="ru-RU">
              <a:solidFill>
                <a:srgbClr val="FFC000"/>
              </a:solidFill>
            </a:endParaRPr>
          </a:p>
          <a:p>
            <a:endParaRPr lang="ru-RU">
              <a:solidFill>
                <a:srgbClr val="FFC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539750" y="0"/>
            <a:ext cx="8229600" cy="692150"/>
          </a:xfrm>
        </p:spPr>
        <p:txBody>
          <a:bodyPr/>
          <a:lstStyle/>
          <a:p>
            <a:r>
              <a:rPr lang="ru-RU" smtClean="0">
                <a:solidFill>
                  <a:srgbClr val="FF0000"/>
                </a:solidFill>
              </a:rPr>
              <a:t>Спостереження Венери</a:t>
            </a:r>
          </a:p>
        </p:txBody>
      </p:sp>
      <p:pic>
        <p:nvPicPr>
          <p:cNvPr id="25602" name="Содержимое 4" descr="75b73e246872t.jpg"/>
          <p:cNvPicPr>
            <a:picLocks noGrp="1" noChangeAspect="1"/>
          </p:cNvPicPr>
          <p:nvPr>
            <p:ph idx="1"/>
          </p:nvPr>
        </p:nvPicPr>
        <p:blipFill>
          <a:blip r:embed="rId2">
            <a:clrChange>
              <a:clrFrom>
                <a:srgbClr val="000000"/>
              </a:clrFrom>
              <a:clrTo>
                <a:srgbClr val="000000">
                  <a:alpha val="0"/>
                </a:srgbClr>
              </a:clrTo>
            </a:clrChange>
          </a:blip>
          <a:srcRect b="1872"/>
          <a:stretch>
            <a:fillRect/>
          </a:stretch>
        </p:blipFill>
        <p:spPr>
          <a:xfrm>
            <a:off x="3795713" y="2781300"/>
            <a:ext cx="4521200" cy="4076700"/>
          </a:xfrm>
        </p:spPr>
      </p:pic>
      <p:sp>
        <p:nvSpPr>
          <p:cNvPr id="25603" name="TextBox 3"/>
          <p:cNvSpPr txBox="1">
            <a:spLocks noChangeArrowheads="1"/>
          </p:cNvSpPr>
          <p:nvPr/>
        </p:nvSpPr>
        <p:spPr bwMode="auto">
          <a:xfrm>
            <a:off x="0" y="836613"/>
            <a:ext cx="9144000" cy="2586037"/>
          </a:xfrm>
          <a:prstGeom prst="rect">
            <a:avLst/>
          </a:prstGeom>
          <a:noFill/>
          <a:ln w="9525">
            <a:noFill/>
            <a:miter lim="800000"/>
            <a:headEnd/>
            <a:tailEnd/>
          </a:ln>
        </p:spPr>
        <p:txBody>
          <a:bodyPr>
            <a:spAutoFit/>
          </a:bodyPr>
          <a:lstStyle/>
          <a:p>
            <a:pPr>
              <a:buFont typeface="Wingdings" pitchFamily="2" charset="2"/>
              <a:buChar char="ü"/>
            </a:pPr>
            <a:r>
              <a:rPr lang="ru-RU">
                <a:solidFill>
                  <a:srgbClr val="FFC000"/>
                </a:solidFill>
              </a:rPr>
              <a:t>   Венеру легко розпізнати, тому що по блиску вона набагато перевершує найяскравіші з зірок.</a:t>
            </a:r>
          </a:p>
          <a:p>
            <a:pPr>
              <a:buFont typeface="Wingdings" pitchFamily="2" charset="2"/>
              <a:buChar char="ü"/>
            </a:pPr>
            <a:r>
              <a:rPr lang="ru-RU">
                <a:solidFill>
                  <a:srgbClr val="FFC000"/>
                </a:solidFill>
              </a:rPr>
              <a:t>   Відмітною ознакою планети є її рівний білий колір.</a:t>
            </a:r>
          </a:p>
          <a:p>
            <a:pPr>
              <a:buFont typeface="Wingdings" pitchFamily="2" charset="2"/>
              <a:buChar char="ü"/>
            </a:pPr>
            <a:r>
              <a:rPr lang="ru-RU">
                <a:solidFill>
                  <a:srgbClr val="FFC000"/>
                </a:solidFill>
              </a:rPr>
              <a:t>   У телескоп, навіть невеликий, можна без праці побачити і поспостерігати зміна видимої фази диска планети. Їх вперше спостерігав в 1610 році Галілей.</a:t>
            </a:r>
          </a:p>
          <a:p>
            <a:pPr>
              <a:buFont typeface="Wingdings" pitchFamily="2" charset="2"/>
              <a:buChar char="ü"/>
            </a:pPr>
            <a:r>
              <a:rPr lang="ru-RU">
                <a:solidFill>
                  <a:srgbClr val="FFC000"/>
                </a:solidFill>
              </a:rPr>
              <a:t>  Так як Венера є внутрішньою планетою, із Землі можна спостерігати в телескоп її проходження по диску Сонця - у вигляді маленького чорного диска.</a:t>
            </a:r>
          </a:p>
          <a:p>
            <a:endParaRPr lang="en-GB">
              <a:solidFill>
                <a:srgbClr val="FFC000"/>
              </a:solidFill>
            </a:endParaRPr>
          </a:p>
          <a:p>
            <a:endParaRPr lang="ru-RU">
              <a:solidFill>
                <a:srgbClr val="FFC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179388" y="0"/>
            <a:ext cx="8507412" cy="1143000"/>
          </a:xfrm>
        </p:spPr>
        <p:txBody>
          <a:bodyPr/>
          <a:lstStyle/>
          <a:p>
            <a:r>
              <a:rPr lang="uk-UA" sz="3200" smtClean="0">
                <a:solidFill>
                  <a:srgbClr val="FF0000"/>
                </a:solidFill>
              </a:rPr>
              <a:t>Проходження Венери перед диском Сонця</a:t>
            </a:r>
            <a:br>
              <a:rPr lang="uk-UA" sz="3200" smtClean="0">
                <a:solidFill>
                  <a:srgbClr val="FF0000"/>
                </a:solidFill>
              </a:rPr>
            </a:br>
            <a:endParaRPr lang="ru-RU" sz="3200" smtClean="0">
              <a:solidFill>
                <a:srgbClr val="FF0000"/>
              </a:solidFill>
            </a:endParaRPr>
          </a:p>
        </p:txBody>
      </p:sp>
      <p:pic>
        <p:nvPicPr>
          <p:cNvPr id="5" name="Содержимое 4" descr="586px-Venustransit_2004-06-08_07-49.jpg"/>
          <p:cNvPicPr>
            <a:picLocks noGrp="1" noChangeAspect="1"/>
          </p:cNvPicPr>
          <p:nvPr>
            <p:ph idx="1"/>
          </p:nvPr>
        </p:nvPicPr>
        <p:blipFill>
          <a:blip r:embed="rId2" cstate="print">
            <a:clrChange>
              <a:clrFrom>
                <a:srgbClr val="170501"/>
              </a:clrFrom>
              <a:clrTo>
                <a:srgbClr val="170501">
                  <a:alpha val="0"/>
                </a:srgbClr>
              </a:clrTo>
            </a:clrChange>
          </a:blip>
          <a:stretch>
            <a:fillRect/>
          </a:stretch>
        </p:blipFill>
        <p:spPr>
          <a:xfrm>
            <a:off x="5796137" y="1628800"/>
            <a:ext cx="3347864" cy="4550310"/>
          </a:xfrm>
          <a:effectLst>
            <a:softEdge rad="112500"/>
          </a:effectLst>
        </p:spPr>
      </p:pic>
      <p:sp>
        <p:nvSpPr>
          <p:cNvPr id="26627" name="TextBox 3"/>
          <p:cNvSpPr txBox="1">
            <a:spLocks noChangeArrowheads="1"/>
          </p:cNvSpPr>
          <p:nvPr/>
        </p:nvSpPr>
        <p:spPr bwMode="auto">
          <a:xfrm>
            <a:off x="107950" y="549275"/>
            <a:ext cx="6480175" cy="4800600"/>
          </a:xfrm>
          <a:prstGeom prst="rect">
            <a:avLst/>
          </a:prstGeom>
          <a:noFill/>
          <a:ln w="9525">
            <a:noFill/>
            <a:miter lim="800000"/>
            <a:headEnd/>
            <a:tailEnd/>
          </a:ln>
        </p:spPr>
        <p:txBody>
          <a:bodyPr>
            <a:spAutoFit/>
          </a:bodyPr>
          <a:lstStyle/>
          <a:p>
            <a:r>
              <a:rPr lang="ru-RU">
                <a:solidFill>
                  <a:srgbClr val="FFC000"/>
                </a:solidFill>
              </a:rPr>
              <a:t>Астрономічне явище, яке спостерігається, коли планета Венера під час свого орбітального руху опиняється на лінії між Землею та Сонцем. Таким чином, диск Венери проектується на диск Сонця й, відповідно, вона частково затемняє невелику ділянку диску Сонця, світло від якої не доходить до земного спостерігача.</a:t>
            </a:r>
          </a:p>
          <a:p>
            <a:r>
              <a:rPr lang="ru-RU">
                <a:solidFill>
                  <a:srgbClr val="FFC000"/>
                </a:solidFill>
              </a:rPr>
              <a:t>Однак, це явище є одним з найрідкісніших в Сонячній системі. Приблизно протягом двох з половиною століть випадку чотири проходження - два грудневих і два червневих. Раз в 243 роки. Таке явище відбулося 6 червня 2012 року.</a:t>
            </a:r>
          </a:p>
          <a:p>
            <a:r>
              <a:rPr lang="ru-RU">
                <a:solidFill>
                  <a:srgbClr val="FFC000"/>
                </a:solidFill>
              </a:rPr>
              <a:t> Під час проходження Венеру можна спостерігати з Землі як маленьку темну цятку, що повільно «повзе» видимим диском Сонця. Тривалість проходження становить кілька годин.</a:t>
            </a:r>
          </a:p>
          <a:p>
            <a:endParaRPr lang="ru-RU">
              <a:solidFill>
                <a:srgbClr val="FFC000"/>
              </a:solidFill>
            </a:endParaRPr>
          </a:p>
          <a:p>
            <a:endParaRPr lang="ru-RU">
              <a:solidFill>
                <a:srgbClr val="FFC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a:xfrm>
            <a:off x="250825" y="260350"/>
            <a:ext cx="8643938" cy="647700"/>
          </a:xfrm>
        </p:spPr>
        <p:txBody>
          <a:bodyPr/>
          <a:lstStyle/>
          <a:p>
            <a:r>
              <a:rPr lang="uk-UA" sz="3200" smtClean="0">
                <a:solidFill>
                  <a:srgbClr val="FF0000"/>
                </a:solidFill>
              </a:rPr>
              <a:t>Проходження Венери перед диском Сонця</a:t>
            </a:r>
            <a:br>
              <a:rPr lang="uk-UA" sz="3200" smtClean="0">
                <a:solidFill>
                  <a:srgbClr val="FF0000"/>
                </a:solidFill>
              </a:rPr>
            </a:br>
            <a:endParaRPr lang="ru-RU" sz="3200" smtClean="0"/>
          </a:p>
        </p:txBody>
      </p:sp>
      <p:sp>
        <p:nvSpPr>
          <p:cNvPr id="27650" name="Содержимое 2"/>
          <p:cNvSpPr>
            <a:spLocks noGrp="1"/>
          </p:cNvSpPr>
          <p:nvPr>
            <p:ph idx="1"/>
          </p:nvPr>
        </p:nvSpPr>
        <p:spPr>
          <a:xfrm>
            <a:off x="457200" y="836613"/>
            <a:ext cx="8507413" cy="2879725"/>
          </a:xfrm>
        </p:spPr>
        <p:txBody>
          <a:bodyPr/>
          <a:lstStyle/>
          <a:p>
            <a:pPr marL="0" indent="358775" algn="just">
              <a:buFontTx/>
              <a:buNone/>
              <a:tabLst>
                <a:tab pos="723900" algn="l"/>
                <a:tab pos="1447800" algn="l"/>
                <a:tab pos="2171700" algn="l"/>
                <a:tab pos="2895600" algn="l"/>
                <a:tab pos="3619500" algn="l"/>
                <a:tab pos="4343400" algn="l"/>
                <a:tab pos="5067300" algn="l"/>
                <a:tab pos="5791200" algn="l"/>
                <a:tab pos="6515100" algn="l"/>
                <a:tab pos="7239000" algn="l"/>
              </a:tabLst>
            </a:pPr>
            <a:r>
              <a:rPr lang="ru-RU" sz="1800" smtClean="0">
                <a:solidFill>
                  <a:srgbClr val="FFC000"/>
                </a:solidFill>
              </a:rPr>
              <a:t>Вперше спостерігав проходження Венери по диску Сонця 4 грудня 1639 англійський астроном Джерімайя Хоррокс (1619-1641) Він же це явище перечислити.</a:t>
            </a:r>
          </a:p>
          <a:p>
            <a:pPr marL="0" indent="358775" algn="just">
              <a:buFontTx/>
              <a:buNone/>
              <a:tabLst>
                <a:tab pos="723900" algn="l"/>
                <a:tab pos="1447800" algn="l"/>
                <a:tab pos="2171700" algn="l"/>
                <a:tab pos="2895600" algn="l"/>
                <a:tab pos="3619500" algn="l"/>
                <a:tab pos="4343400" algn="l"/>
                <a:tab pos="5067300" algn="l"/>
                <a:tab pos="5791200" algn="l"/>
                <a:tab pos="6515100" algn="l"/>
                <a:tab pos="7239000" algn="l"/>
              </a:tabLst>
            </a:pPr>
            <a:r>
              <a:rPr lang="ru-RU" sz="1800" smtClean="0">
                <a:solidFill>
                  <a:srgbClr val="FFC000"/>
                </a:solidFill>
              </a:rPr>
              <a:t>Особливий інтерес для науки представляли спостереження «явища Венери на Сонці», які зробив М. В. Ломоносов 6 червня 1761. Це проходження спостерігалося у всьому світі, але тільки Ломоносов звернув увагу на те, що при зіткненні Венери з диском Сонця навколо планети виникло «тонке, як волос, сяйво». Такий же світлий ореол спостерігався і при сходженні Венери з сонячного диска.</a:t>
            </a:r>
            <a:endParaRPr lang="ru-RU"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1"/>
          <p:cNvSpPr>
            <a:spLocks noGrp="1"/>
          </p:cNvSpPr>
          <p:nvPr>
            <p:ph type="title"/>
          </p:nvPr>
        </p:nvSpPr>
        <p:spPr>
          <a:xfrm>
            <a:off x="457200" y="274638"/>
            <a:ext cx="8229600" cy="706437"/>
          </a:xfrm>
        </p:spPr>
        <p:txBody>
          <a:bodyPr/>
          <a:lstStyle/>
          <a:p>
            <a:r>
              <a:rPr lang="ru-RU" sz="3600" smtClean="0">
                <a:solidFill>
                  <a:srgbClr val="FF0000"/>
                </a:solidFill>
              </a:rPr>
              <a:t>Стародавня історія знань про Венеру</a:t>
            </a:r>
            <a:br>
              <a:rPr lang="ru-RU" sz="3600" smtClean="0">
                <a:solidFill>
                  <a:srgbClr val="FF0000"/>
                </a:solidFill>
              </a:rPr>
            </a:br>
            <a:endParaRPr lang="ru-RU" sz="3600" smtClean="0">
              <a:solidFill>
                <a:srgbClr val="FF0000"/>
              </a:solidFill>
            </a:endParaRPr>
          </a:p>
        </p:txBody>
      </p:sp>
      <p:sp>
        <p:nvSpPr>
          <p:cNvPr id="29698" name="Содержимое 2"/>
          <p:cNvSpPr>
            <a:spLocks noGrp="1"/>
          </p:cNvSpPr>
          <p:nvPr>
            <p:ph idx="1"/>
          </p:nvPr>
        </p:nvSpPr>
        <p:spPr>
          <a:xfrm>
            <a:off x="179388" y="692150"/>
            <a:ext cx="8785225" cy="4525963"/>
          </a:xfrm>
        </p:spPr>
        <p:txBody>
          <a:bodyPr/>
          <a:lstStyle/>
          <a:p>
            <a:pPr>
              <a:buFont typeface="Wingdings" pitchFamily="2" charset="2"/>
              <a:buChar char="ü"/>
            </a:pPr>
            <a:r>
              <a:rPr lang="ru-RU" sz="2000" smtClean="0">
                <a:solidFill>
                  <a:srgbClr val="FFC000"/>
                </a:solidFill>
              </a:rPr>
              <a:t>Стародавні індуси, греки, єгиптяни, вавилонянини та китайці знали про Венеру й записували дані про її рух на небі. Античні греки вважали, що вечірня зоря Гесперус (Венера на небі після заходу Сонця) та вранішня зоря Фосфорус (Венера на небі перед сходом Сонця) — це два різні об'єкти. Відкриття, що ці обидва явища є спостереженнями однієї планети, належить Піфагору. </a:t>
            </a:r>
          </a:p>
          <a:p>
            <a:pPr>
              <a:buFont typeface="Wingdings" pitchFamily="2" charset="2"/>
              <a:buChar char="ü"/>
            </a:pPr>
            <a:r>
              <a:rPr lang="ru-RU" sz="2000" smtClean="0">
                <a:solidFill>
                  <a:srgbClr val="FFC000"/>
                </a:solidFill>
              </a:rPr>
              <a:t>Культ Венери був важливим також для стародавніх американських цивілізацій, зокрема для цивілізації майя, яка називала Венеру «Великою Зорею». Вони звеличували Венеру у вигляді бога Кукулькан. </a:t>
            </a:r>
          </a:p>
          <a:p>
            <a:pPr>
              <a:buFont typeface="Wingdings" pitchFamily="2" charset="2"/>
              <a:buChar char="ü"/>
            </a:pPr>
            <a:r>
              <a:rPr lang="ru-RU" sz="2000" smtClean="0">
                <a:solidFill>
                  <a:srgbClr val="FFC000"/>
                </a:solidFill>
              </a:rPr>
              <a:t>У дрезденському кодексі народи майя описали повний цикл видимого пересування Венери на небосхилі, однак згадок про проходження Венери там немає. Наразі немає доказів, що якій-			небудь із цих культур було відомо про явище 				проходження Венери.</a:t>
            </a:r>
          </a:p>
          <a:p>
            <a:endParaRPr lang="ru-RU"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p:nvPr>
        </p:nvSpPr>
        <p:spPr/>
        <p:txBody>
          <a:bodyPr/>
          <a:lstStyle/>
          <a:p>
            <a:r>
              <a:rPr lang="ru-RU" smtClean="0">
                <a:solidFill>
                  <a:srgbClr val="FF0000"/>
                </a:solidFill>
              </a:rPr>
              <a:t>Використан</a:t>
            </a:r>
            <a:r>
              <a:rPr lang="uk-UA" smtClean="0">
                <a:solidFill>
                  <a:srgbClr val="FF0000"/>
                </a:solidFill>
              </a:rPr>
              <a:t>і</a:t>
            </a:r>
            <a:r>
              <a:rPr lang="ru-RU" smtClean="0">
                <a:solidFill>
                  <a:srgbClr val="FF0000"/>
                </a:solidFill>
              </a:rPr>
              <a:t> джерела </a:t>
            </a:r>
            <a:br>
              <a:rPr lang="ru-RU" smtClean="0">
                <a:solidFill>
                  <a:srgbClr val="FF0000"/>
                </a:solidFill>
              </a:rPr>
            </a:br>
            <a:endParaRPr lang="ru-RU" smtClean="0">
              <a:solidFill>
                <a:srgbClr val="FF0000"/>
              </a:solidFill>
            </a:endParaRPr>
          </a:p>
        </p:txBody>
      </p:sp>
      <p:sp>
        <p:nvSpPr>
          <p:cNvPr id="31746" name="Содержимое 2"/>
          <p:cNvSpPr>
            <a:spLocks noGrp="1"/>
          </p:cNvSpPr>
          <p:nvPr>
            <p:ph idx="1"/>
          </p:nvPr>
        </p:nvSpPr>
        <p:spPr/>
        <p:txBody>
          <a:bodyPr/>
          <a:lstStyle/>
          <a:p>
            <a:r>
              <a:rPr lang="en-US" smtClean="0">
                <a:solidFill>
                  <a:srgbClr val="92D050"/>
                </a:solidFill>
                <a:hlinkClick r:id="rId2"/>
              </a:rPr>
              <a:t>http://uk.wikipedia.org</a:t>
            </a:r>
            <a:endParaRPr lang="uk-UA" smtClean="0">
              <a:solidFill>
                <a:srgbClr val="92D050"/>
              </a:solidFill>
            </a:endParaRPr>
          </a:p>
          <a:p>
            <a:r>
              <a:rPr lang="en-US" smtClean="0">
                <a:solidFill>
                  <a:srgbClr val="92D050"/>
                </a:solidFill>
                <a:hlinkClick r:id="rId3"/>
              </a:rPr>
              <a:t>http://bogdanclub.info</a:t>
            </a:r>
            <a:endParaRPr lang="uk-UA" smtClean="0">
              <a:solidFill>
                <a:srgbClr val="92D050"/>
              </a:solidFill>
            </a:endParaRPr>
          </a:p>
          <a:p>
            <a:r>
              <a:rPr lang="en-US" smtClean="0">
                <a:solidFill>
                  <a:srgbClr val="92D050"/>
                </a:solidFill>
                <a:hlinkClick r:id="rId4"/>
              </a:rPr>
              <a:t>www.google.com.ua</a:t>
            </a:r>
            <a:endParaRPr lang="uk-UA" smtClean="0">
              <a:solidFill>
                <a:srgbClr val="92D050"/>
              </a:solidFill>
            </a:endParaRPr>
          </a:p>
          <a:p>
            <a:r>
              <a:rPr lang="en-US" smtClean="0">
                <a:solidFill>
                  <a:srgbClr val="92D050"/>
                </a:solidFill>
                <a:hlinkClick r:id="rId5"/>
              </a:rPr>
              <a:t>www.nasa.gov</a:t>
            </a:r>
            <a:endParaRPr lang="en-US" smtClean="0">
              <a:solidFill>
                <a:srgbClr val="92D050"/>
              </a:solidFill>
            </a:endParaRPr>
          </a:p>
          <a:p>
            <a:r>
              <a:rPr lang="en-US" smtClean="0">
                <a:solidFill>
                  <a:srgbClr val="92D050"/>
                </a:solidFill>
                <a:hlinkClick r:id="rId6"/>
              </a:rPr>
              <a:t>www.youtube.com</a:t>
            </a:r>
            <a:endParaRPr lang="en-US" smtClean="0">
              <a:solidFill>
                <a:srgbClr val="92D050"/>
              </a:solidFill>
            </a:endParaRPr>
          </a:p>
          <a:p>
            <a:endParaRPr lang="en-US" smtClean="0">
              <a:solidFill>
                <a:srgbClr val="92D050"/>
              </a:solidFill>
            </a:endParaRPr>
          </a:p>
          <a:p>
            <a:endParaRPr lang="ru-RU" smtClean="0">
              <a:solidFill>
                <a:srgbClr val="92D05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0" y="0"/>
            <a:ext cx="9144000" cy="5157788"/>
          </a:xfrm>
        </p:spPr>
        <p:txBody>
          <a:bodyPr/>
          <a:lstStyle/>
          <a:p>
            <a:pPr>
              <a:lnSpc>
                <a:spcPct val="90000"/>
              </a:lnSpc>
            </a:pPr>
            <a:r>
              <a:rPr lang="uk-UA" sz="8800" smtClean="0">
                <a:solidFill>
                  <a:srgbClr val="FFCC00"/>
                </a:solidFill>
                <a:latin typeface="Times New Roman" pitchFamily="18" charset="0"/>
              </a:rPr>
              <a:t>Дякую за увагу!</a:t>
            </a:r>
          </a:p>
          <a:p>
            <a:pPr>
              <a:lnSpc>
                <a:spcPct val="90000"/>
              </a:lnSpc>
            </a:pPr>
            <a:endParaRPr lang="uk-UA" sz="8800" smtClean="0">
              <a:solidFill>
                <a:srgbClr val="FFCC00"/>
              </a:solidFill>
              <a:latin typeface="Times New Roman" pitchFamily="18" charset="0"/>
            </a:endParaRPr>
          </a:p>
          <a:p>
            <a:pPr>
              <a:lnSpc>
                <a:spcPct val="90000"/>
              </a:lnSpc>
            </a:pPr>
            <a:r>
              <a:rPr lang="uk-UA" sz="4000" smtClean="0">
                <a:solidFill>
                  <a:srgbClr val="FFCC00"/>
                </a:solidFill>
                <a:latin typeface="Times New Roman" pitchFamily="18" charset="0"/>
              </a:rPr>
              <a:t>Презентацію підготував учень 11-А класу,</a:t>
            </a:r>
          </a:p>
          <a:p>
            <a:pPr>
              <a:lnSpc>
                <a:spcPct val="90000"/>
              </a:lnSpc>
            </a:pPr>
            <a:r>
              <a:rPr lang="uk-UA" sz="5400" smtClean="0">
                <a:solidFill>
                  <a:srgbClr val="FFCC00"/>
                </a:solidFill>
                <a:latin typeface="Times New Roman" pitchFamily="18" charset="0"/>
              </a:rPr>
              <a:t>Микола</a:t>
            </a:r>
            <a:r>
              <a:rPr lang="ru-RU" sz="5400" smtClean="0">
                <a:solidFill>
                  <a:srgbClr val="FFCC00"/>
                </a:solidFill>
                <a:latin typeface="Times New Roman" pitchFamily="18" charset="0"/>
              </a:rPr>
              <a:t> </a:t>
            </a:r>
            <a:r>
              <a:rPr lang="uk-UA" sz="5400" smtClean="0">
                <a:solidFill>
                  <a:srgbClr val="FFCC00"/>
                </a:solidFill>
                <a:latin typeface="Times New Roman" pitchFamily="18" charset="0"/>
              </a:rPr>
              <a:t>Максьома</a:t>
            </a:r>
            <a:endParaRPr lang="ru-RU" sz="5400" smtClean="0">
              <a:solidFill>
                <a:srgbClr val="FFCC00"/>
              </a:solidFill>
              <a:latin typeface="Times New Roman"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Содержимое 4" descr="Venus-real.jpg"/>
          <p:cNvPicPr>
            <a:picLocks noGrp="1" noChangeAspect="1"/>
          </p:cNvPicPr>
          <p:nvPr>
            <p:ph idx="1"/>
          </p:nvPr>
        </p:nvPicPr>
        <p:blipFill>
          <a:blip r:embed="rId2"/>
          <a:srcRect/>
          <a:stretch>
            <a:fillRect/>
          </a:stretch>
        </p:blipFill>
        <p:spPr>
          <a:xfrm>
            <a:off x="3203575" y="250825"/>
            <a:ext cx="5832475" cy="5834063"/>
          </a:xfrm>
        </p:spPr>
      </p:pic>
      <p:sp>
        <p:nvSpPr>
          <p:cNvPr id="15362" name="Текст 3"/>
          <p:cNvSpPr>
            <a:spLocks noGrp="1"/>
          </p:cNvSpPr>
          <p:nvPr>
            <p:ph type="body" sz="half" idx="2"/>
          </p:nvPr>
        </p:nvSpPr>
        <p:spPr>
          <a:xfrm>
            <a:off x="107950" y="333375"/>
            <a:ext cx="3527425" cy="5194300"/>
          </a:xfrm>
        </p:spPr>
        <p:txBody>
          <a:bodyPr/>
          <a:lstStyle/>
          <a:p>
            <a:r>
              <a:rPr lang="ru-RU" sz="3200" b="1" smtClean="0">
                <a:solidFill>
                  <a:srgbClr val="FFC000"/>
                </a:solidFill>
              </a:rPr>
              <a:t>Вене́ра</a:t>
            </a:r>
            <a:r>
              <a:rPr lang="ru-RU" sz="3200" smtClean="0">
                <a:solidFill>
                  <a:srgbClr val="FFC000"/>
                </a:solidFill>
              </a:rPr>
              <a:t> — друга за відстанню від Сонця плане-та, майже такого ж розміру, як Земля.</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a:xfrm>
            <a:off x="457200" y="274638"/>
            <a:ext cx="4330700" cy="5241925"/>
          </a:xfrm>
        </p:spPr>
        <p:txBody>
          <a:bodyPr/>
          <a:lstStyle/>
          <a:p>
            <a:r>
              <a:rPr lang="ru-RU" sz="2800" smtClean="0">
                <a:solidFill>
                  <a:srgbClr val="FFC000"/>
                </a:solidFill>
              </a:rPr>
              <a:t>Венера - внутрішня планета.</a:t>
            </a:r>
            <a:br>
              <a:rPr lang="ru-RU" sz="2800" smtClean="0">
                <a:solidFill>
                  <a:srgbClr val="FFC000"/>
                </a:solidFill>
              </a:rPr>
            </a:br>
            <a:r>
              <a:rPr lang="ru-RU" sz="2800" smtClean="0">
                <a:solidFill>
                  <a:srgbClr val="FFC000"/>
                </a:solidFill>
              </a:rPr>
              <a:t>Венера - третій за яскравістю об'єкт на небі; її блиск поступається лише блиску Сонця та Місяця. Вона відноситься до числа планет, відомих людству з найдавніших часів.</a:t>
            </a:r>
          </a:p>
        </p:txBody>
      </p:sp>
      <p:pic>
        <p:nvPicPr>
          <p:cNvPr id="16386" name="Содержимое 3" descr="nastol.com.ua-32438.jpg"/>
          <p:cNvPicPr>
            <a:picLocks noGrp="1" noChangeAspect="1"/>
          </p:cNvPicPr>
          <p:nvPr>
            <p:ph idx="1"/>
          </p:nvPr>
        </p:nvPicPr>
        <p:blipFill>
          <a:blip r:embed="rId3"/>
          <a:srcRect l="15793" r="15421"/>
          <a:stretch>
            <a:fillRect/>
          </a:stretch>
        </p:blipFill>
        <p:spPr>
          <a:xfrm>
            <a:off x="4787900" y="1052513"/>
            <a:ext cx="4176713" cy="3557587"/>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a:xfrm rot="10800000" flipV="1">
            <a:off x="684213" y="115888"/>
            <a:ext cx="6707187" cy="1296987"/>
          </a:xfrm>
        </p:spPr>
        <p:txBody>
          <a:bodyPr/>
          <a:lstStyle/>
          <a:p>
            <a:r>
              <a:rPr lang="ru-RU" smtClean="0">
                <a:solidFill>
                  <a:srgbClr val="FF0000"/>
                </a:solidFill>
              </a:rPr>
              <a:t>Дослідження</a:t>
            </a:r>
            <a:br>
              <a:rPr lang="ru-RU" smtClean="0">
                <a:solidFill>
                  <a:srgbClr val="FF0000"/>
                </a:solidFill>
              </a:rPr>
            </a:br>
            <a:endParaRPr lang="ru-RU" smtClean="0">
              <a:solidFill>
                <a:srgbClr val="FF0000"/>
              </a:solidFill>
            </a:endParaRPr>
          </a:p>
        </p:txBody>
      </p:sp>
      <p:sp>
        <p:nvSpPr>
          <p:cNvPr id="18434" name="Содержимое 2"/>
          <p:cNvSpPr>
            <a:spLocks noGrp="1"/>
          </p:cNvSpPr>
          <p:nvPr>
            <p:ph idx="1"/>
          </p:nvPr>
        </p:nvSpPr>
        <p:spPr>
          <a:xfrm>
            <a:off x="323850" y="908050"/>
            <a:ext cx="8362950" cy="2016125"/>
          </a:xfrm>
        </p:spPr>
        <p:txBody>
          <a:bodyPr/>
          <a:lstStyle/>
          <a:p>
            <a:pPr>
              <a:buFont typeface="Wingdings" pitchFamily="2" charset="2"/>
              <a:buChar char="ü"/>
            </a:pPr>
            <a:r>
              <a:rPr lang="ru-RU" sz="2000" smtClean="0">
                <a:solidFill>
                  <a:srgbClr val="FFC000"/>
                </a:solidFill>
              </a:rPr>
              <a:t>Вже 1610 р. Галілео Галілей за допомогою телескопічних спостережень вивчав зміну фаз у Венери, тобто зміну її видимої форми від диска до вузького серпа.</a:t>
            </a:r>
          </a:p>
          <a:p>
            <a:pPr>
              <a:buFont typeface="Wingdings" pitchFamily="2" charset="2"/>
              <a:buChar char="ü"/>
            </a:pPr>
            <a:r>
              <a:rPr lang="ru-RU" sz="2000" smtClean="0">
                <a:solidFill>
                  <a:srgbClr val="FFC000"/>
                </a:solidFill>
              </a:rPr>
              <a:t>Перші відомості про поверхню планети було отримано з Землі в 30-х роках </a:t>
            </a:r>
            <a:r>
              <a:rPr lang="en-US" sz="2000" smtClean="0">
                <a:solidFill>
                  <a:srgbClr val="FFC000"/>
                </a:solidFill>
              </a:rPr>
              <a:t>XX </a:t>
            </a:r>
            <a:r>
              <a:rPr lang="ru-RU" sz="2000" smtClean="0">
                <a:solidFill>
                  <a:srgbClr val="FFC000"/>
                </a:solidFill>
              </a:rPr>
              <a:t>ст. за допомогою новітнього винаходу —радіотелескопів.</a:t>
            </a:r>
          </a:p>
          <a:p>
            <a:pPr>
              <a:buFont typeface="Wingdings" pitchFamily="2" charset="2"/>
              <a:buChar char="ü"/>
            </a:pPr>
            <a:r>
              <a:rPr lang="ru-RU" sz="2000" smtClean="0">
                <a:solidFill>
                  <a:srgbClr val="FFC000"/>
                </a:solidFill>
              </a:rPr>
              <a:t> Запуск перших штучних супутників Землі, а потім відправка перших АМС дозволили вивчати Венеру з ближчих відстаней.</a:t>
            </a:r>
          </a:p>
          <a:p>
            <a:pPr>
              <a:buFont typeface="Wingdings" pitchFamily="2" charset="2"/>
              <a:buChar char="ü"/>
            </a:pPr>
            <a:endParaRPr lang="ru-RU" sz="1600" smtClean="0">
              <a:solidFill>
                <a:srgbClr val="FFC000"/>
              </a:solidFill>
            </a:endParaRPr>
          </a:p>
          <a:p>
            <a:endParaRPr lang="ru-RU" smtClean="0"/>
          </a:p>
        </p:txBody>
      </p:sp>
      <p:pic>
        <p:nvPicPr>
          <p:cNvPr id="4" name="Picture 5"/>
          <p:cNvPicPr>
            <a:picLocks noChangeAspect="1" noChangeArrowheads="1"/>
          </p:cNvPicPr>
          <p:nvPr/>
        </p:nvPicPr>
        <p:blipFill>
          <a:blip r:embed="rId2" cstate="print">
            <a:clrChange>
              <a:clrFrom>
                <a:srgbClr val="000000"/>
              </a:clrFrom>
              <a:clrTo>
                <a:srgbClr val="000000">
                  <a:alpha val="0"/>
                </a:srgbClr>
              </a:clrTo>
            </a:clrChange>
          </a:blip>
          <a:srcRect/>
          <a:stretch>
            <a:fillRect/>
          </a:stretch>
        </p:blipFill>
        <p:spPr bwMode="auto">
          <a:xfrm>
            <a:off x="2915816" y="3055978"/>
            <a:ext cx="4752528" cy="3802022"/>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ou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Содержимое 2"/>
          <p:cNvSpPr>
            <a:spLocks noGrp="1"/>
          </p:cNvSpPr>
          <p:nvPr>
            <p:ph idx="1"/>
          </p:nvPr>
        </p:nvSpPr>
        <p:spPr>
          <a:xfrm>
            <a:off x="323850" y="115888"/>
            <a:ext cx="8229600" cy="4525962"/>
          </a:xfrm>
        </p:spPr>
        <p:txBody>
          <a:bodyPr/>
          <a:lstStyle/>
          <a:p>
            <a:pPr>
              <a:buFont typeface="Wingdings" pitchFamily="2" charset="2"/>
              <a:buChar char="ü"/>
            </a:pPr>
            <a:r>
              <a:rPr lang="ru-RU" sz="2400" smtClean="0">
                <a:solidFill>
                  <a:srgbClr val="FFC000"/>
                </a:solidFill>
              </a:rPr>
              <a:t>12 лютого 1961 р. радянськими вченими було запущено першу автоматичну станцію «Венера-1», яка через три місяці пройшла на відстані близько 100 тис. км від Венери і вийшла на орбіту супутника Сонця.</a:t>
            </a:r>
          </a:p>
          <a:p>
            <a:pPr>
              <a:buFont typeface="Wingdings" pitchFamily="2" charset="2"/>
              <a:buChar char="ü"/>
            </a:pPr>
            <a:r>
              <a:rPr lang="ru-RU" sz="2400" smtClean="0">
                <a:solidFill>
                  <a:srgbClr val="FFC000"/>
                </a:solidFill>
              </a:rPr>
              <a:t> У грудні 1962 р. американці запустили в космос зонд «Маринер-2», що пройшов від Венери на відстані 35 тис. км. Встановлена на його борту апаратура (радіометр, магнітометр і т. ін.) показала, що магнітне поле планети невелике.</a:t>
            </a:r>
          </a:p>
          <a:p>
            <a:endParaRPr lang="ru-RU" sz="1800" smtClean="0">
              <a:solidFill>
                <a:srgbClr val="FFC000"/>
              </a:solidFill>
            </a:endParaRPr>
          </a:p>
          <a:p>
            <a:endParaRPr lang="ru-RU" sz="1800" smtClean="0">
              <a:solidFill>
                <a:srgbClr val="FFC000"/>
              </a:solidFill>
            </a:endParaRPr>
          </a:p>
        </p:txBody>
      </p:sp>
      <p:pic>
        <p:nvPicPr>
          <p:cNvPr id="19458" name="Рисунок 4" descr="b003.jpg"/>
          <p:cNvPicPr>
            <a:picLocks noChangeAspect="1"/>
          </p:cNvPicPr>
          <p:nvPr/>
        </p:nvPicPr>
        <p:blipFill>
          <a:blip r:embed="rId2">
            <a:clrChange>
              <a:clrFrom>
                <a:srgbClr val="000000"/>
              </a:clrFrom>
              <a:clrTo>
                <a:srgbClr val="000000">
                  <a:alpha val="0"/>
                </a:srgbClr>
              </a:clrTo>
            </a:clrChange>
          </a:blip>
          <a:srcRect/>
          <a:stretch>
            <a:fillRect/>
          </a:stretch>
        </p:blipFill>
        <p:spPr bwMode="auto">
          <a:xfrm>
            <a:off x="2627313" y="3455988"/>
            <a:ext cx="5976937" cy="3402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457200" y="274638"/>
            <a:ext cx="8229600" cy="850900"/>
          </a:xfrm>
        </p:spPr>
        <p:txBody>
          <a:bodyPr/>
          <a:lstStyle/>
          <a:p>
            <a:r>
              <a:rPr lang="ru-RU" smtClean="0">
                <a:solidFill>
                  <a:srgbClr val="FF0000"/>
                </a:solidFill>
              </a:rPr>
              <a:t>Планетарні характеристики</a:t>
            </a:r>
            <a:br>
              <a:rPr lang="ru-RU" smtClean="0">
                <a:solidFill>
                  <a:srgbClr val="FF0000"/>
                </a:solidFill>
              </a:rPr>
            </a:br>
            <a:endParaRPr lang="ru-RU" smtClean="0">
              <a:solidFill>
                <a:srgbClr val="FF0000"/>
              </a:solidFill>
            </a:endParaRPr>
          </a:p>
        </p:txBody>
      </p:sp>
      <p:sp>
        <p:nvSpPr>
          <p:cNvPr id="20482" name="Содержимое 2"/>
          <p:cNvSpPr>
            <a:spLocks noGrp="1"/>
          </p:cNvSpPr>
          <p:nvPr>
            <p:ph idx="1"/>
          </p:nvPr>
        </p:nvSpPr>
        <p:spPr>
          <a:xfrm>
            <a:off x="0" y="765175"/>
            <a:ext cx="8820150" cy="3527425"/>
          </a:xfrm>
        </p:spPr>
        <p:txBody>
          <a:bodyPr/>
          <a:lstStyle/>
          <a:p>
            <a:pPr>
              <a:buFont typeface="Wingdings" pitchFamily="2" charset="2"/>
              <a:buChar char="ü"/>
            </a:pPr>
            <a:r>
              <a:rPr lang="ru-RU" sz="2000" smtClean="0">
                <a:solidFill>
                  <a:srgbClr val="FFC000"/>
                </a:solidFill>
              </a:rPr>
              <a:t> Орбіта Венери ближча до кола, ніж орбіта будь-якої іншої планети Сонячної системи. </a:t>
            </a:r>
          </a:p>
          <a:p>
            <a:pPr>
              <a:buFontTx/>
              <a:buNone/>
            </a:pPr>
            <a:r>
              <a:rPr lang="ru-RU" sz="2000" smtClean="0">
                <a:solidFill>
                  <a:srgbClr val="FFC000"/>
                </a:solidFill>
              </a:rPr>
              <a:t>	</a:t>
            </a:r>
            <a:r>
              <a:rPr lang="el-GR" sz="2000" smtClean="0">
                <a:solidFill>
                  <a:srgbClr val="FFC000"/>
                </a:solidFill>
              </a:rPr>
              <a:t>α</a:t>
            </a:r>
            <a:r>
              <a:rPr lang="ru-RU" sz="2000" smtClean="0">
                <a:solidFill>
                  <a:srgbClr val="FFC000"/>
                </a:solidFill>
              </a:rPr>
              <a:t>= 0,72 а.о.</a:t>
            </a:r>
          </a:p>
          <a:p>
            <a:pPr>
              <a:buFont typeface="Wingdings" pitchFamily="2" charset="2"/>
              <a:buChar char="ü"/>
            </a:pPr>
            <a:r>
              <a:rPr lang="ru-RU" sz="2000" smtClean="0">
                <a:solidFill>
                  <a:srgbClr val="FFC000"/>
                </a:solidFill>
              </a:rPr>
              <a:t> Період обертання навколо Сонця (венеріанський рік) становить 224,7 земної доби.</a:t>
            </a:r>
          </a:p>
          <a:p>
            <a:pPr>
              <a:buFont typeface="Wingdings" pitchFamily="2" charset="2"/>
              <a:buChar char="ü"/>
            </a:pPr>
            <a:r>
              <a:rPr lang="ru-RU" sz="2000" smtClean="0">
                <a:solidFill>
                  <a:srgbClr val="FFC000"/>
                </a:solidFill>
              </a:rPr>
              <a:t>Венера обертається навколо своєї осі в зворотному напрямку до обертання навколо Сонця. Повний період обертання Венери навколо своєї осі (зоряна доба) становить 243,018 земної доби. Тривалість сонячної доби на планеті становить близько 116,75  земних діб.</a:t>
            </a:r>
          </a:p>
          <a:p>
            <a:pPr>
              <a:buFont typeface="Wingdings" pitchFamily="2" charset="2"/>
              <a:buChar char="ü"/>
            </a:pPr>
            <a:endParaRPr lang="ru-RU" sz="1800" smtClean="0">
              <a:solidFill>
                <a:srgbClr val="FFC000"/>
              </a:solidFill>
            </a:endParaRPr>
          </a:p>
        </p:txBody>
      </p:sp>
      <p:pic>
        <p:nvPicPr>
          <p:cNvPr id="4" name="Рисунок 3" descr="bdc5e96cf5a3t.jpg"/>
          <p:cNvPicPr>
            <a:picLocks noChangeAspect="1"/>
          </p:cNvPicPr>
          <p:nvPr/>
        </p:nvPicPr>
        <p:blipFill>
          <a:blip r:embed="rId2" cstate="print"/>
          <a:srcRect b="2516"/>
          <a:stretch>
            <a:fillRect/>
          </a:stretch>
        </p:blipFill>
        <p:spPr>
          <a:xfrm>
            <a:off x="2195736" y="3789040"/>
            <a:ext cx="6624736" cy="306896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Содержимое 2"/>
          <p:cNvSpPr>
            <a:spLocks noGrp="1"/>
          </p:cNvSpPr>
          <p:nvPr>
            <p:ph idx="1"/>
          </p:nvPr>
        </p:nvSpPr>
        <p:spPr>
          <a:xfrm>
            <a:off x="107950" y="1052513"/>
            <a:ext cx="8712200" cy="4525962"/>
          </a:xfrm>
        </p:spPr>
        <p:txBody>
          <a:bodyPr/>
          <a:lstStyle/>
          <a:p>
            <a:pPr>
              <a:buFont typeface="Wingdings" pitchFamily="2" charset="2"/>
              <a:buChar char="ü"/>
            </a:pPr>
            <a:r>
              <a:rPr lang="ru-RU" smtClean="0">
                <a:solidFill>
                  <a:srgbClr val="92D050"/>
                </a:solidFill>
              </a:rPr>
              <a:t>Середня орбітальна швидкість </a:t>
            </a:r>
            <a:r>
              <a:rPr lang="ru-RU" smtClean="0">
                <a:solidFill>
                  <a:srgbClr val="FFC000"/>
                </a:solidFill>
              </a:rPr>
              <a:t>35,02 км/с</a:t>
            </a:r>
          </a:p>
          <a:p>
            <a:pPr>
              <a:buFont typeface="Wingdings" pitchFamily="2" charset="2"/>
              <a:buChar char="ü"/>
            </a:pPr>
            <a:r>
              <a:rPr lang="ru-RU" smtClean="0">
                <a:solidFill>
                  <a:srgbClr val="92D050"/>
                </a:solidFill>
              </a:rPr>
              <a:t>Супутники</a:t>
            </a:r>
            <a:r>
              <a:rPr lang="ru-RU" smtClean="0">
                <a:solidFill>
                  <a:srgbClr val="FFC000"/>
                </a:solidFill>
              </a:rPr>
              <a:t> </a:t>
            </a:r>
            <a:r>
              <a:rPr lang="ru-RU" i="1" smtClean="0">
                <a:solidFill>
                  <a:srgbClr val="FFC000"/>
                </a:solidFill>
              </a:rPr>
              <a:t>відсутні</a:t>
            </a:r>
          </a:p>
          <a:p>
            <a:pPr>
              <a:buFont typeface="Wingdings" pitchFamily="2" charset="2"/>
              <a:buChar char="ü"/>
            </a:pPr>
            <a:r>
              <a:rPr lang="ru-RU" smtClean="0">
                <a:solidFill>
                  <a:srgbClr val="92D050"/>
                </a:solidFill>
              </a:rPr>
              <a:t>Площа поверхні </a:t>
            </a:r>
            <a:r>
              <a:rPr lang="ru-RU" smtClean="0">
                <a:solidFill>
                  <a:srgbClr val="FFC000"/>
                </a:solidFill>
              </a:rPr>
              <a:t>4,60×10</a:t>
            </a:r>
            <a:r>
              <a:rPr lang="ru-RU" baseline="30000" smtClean="0">
                <a:solidFill>
                  <a:srgbClr val="FFC000"/>
                </a:solidFill>
              </a:rPr>
              <a:t>8</a:t>
            </a:r>
            <a:r>
              <a:rPr lang="ru-RU" smtClean="0">
                <a:solidFill>
                  <a:srgbClr val="FFC000"/>
                </a:solidFill>
              </a:rPr>
              <a:t> км² </a:t>
            </a:r>
          </a:p>
          <a:p>
            <a:pPr>
              <a:buFontTx/>
              <a:buNone/>
            </a:pPr>
            <a:r>
              <a:rPr lang="ru-RU" smtClean="0">
                <a:solidFill>
                  <a:srgbClr val="FFC000"/>
                </a:solidFill>
              </a:rPr>
              <a:t>				       0,902 Землі</a:t>
            </a:r>
          </a:p>
          <a:p>
            <a:pPr>
              <a:buFont typeface="Wingdings" pitchFamily="2" charset="2"/>
              <a:buChar char="ü"/>
            </a:pPr>
            <a:r>
              <a:rPr lang="ru-RU" smtClean="0">
                <a:solidFill>
                  <a:srgbClr val="92D050"/>
                </a:solidFill>
              </a:rPr>
              <a:t>Об'єм </a:t>
            </a:r>
            <a:r>
              <a:rPr lang="ru-RU" smtClean="0">
                <a:solidFill>
                  <a:srgbClr val="FFC000"/>
                </a:solidFill>
              </a:rPr>
              <a:t>9,38×10</a:t>
            </a:r>
            <a:r>
              <a:rPr lang="ru-RU" baseline="30000" smtClean="0">
                <a:solidFill>
                  <a:srgbClr val="FFC000"/>
                </a:solidFill>
              </a:rPr>
              <a:t>11</a:t>
            </a:r>
            <a:r>
              <a:rPr lang="ru-RU" smtClean="0">
                <a:solidFill>
                  <a:srgbClr val="FFC000"/>
                </a:solidFill>
              </a:rPr>
              <a:t> км³</a:t>
            </a:r>
            <a:br>
              <a:rPr lang="ru-RU" smtClean="0">
                <a:solidFill>
                  <a:srgbClr val="FFC000"/>
                </a:solidFill>
              </a:rPr>
            </a:br>
            <a:r>
              <a:rPr lang="ru-RU" smtClean="0">
                <a:solidFill>
                  <a:srgbClr val="FFC000"/>
                </a:solidFill>
              </a:rPr>
              <a:t>	      0,857 Землі</a:t>
            </a:r>
          </a:p>
          <a:p>
            <a:pPr>
              <a:buFont typeface="Wingdings" pitchFamily="2" charset="2"/>
              <a:buChar char="ü"/>
            </a:pPr>
            <a:r>
              <a:rPr lang="ru-RU" smtClean="0">
                <a:solidFill>
                  <a:srgbClr val="92D050"/>
                </a:solidFill>
              </a:rPr>
              <a:t>Маса  </a:t>
            </a:r>
            <a:r>
              <a:rPr lang="ru-RU" smtClean="0">
                <a:solidFill>
                  <a:srgbClr val="FFC000"/>
                </a:solidFill>
              </a:rPr>
              <a:t>4,8685×10</a:t>
            </a:r>
            <a:r>
              <a:rPr lang="ru-RU" baseline="30000" smtClean="0">
                <a:solidFill>
                  <a:srgbClr val="FFC000"/>
                </a:solidFill>
              </a:rPr>
              <a:t>24</a:t>
            </a:r>
            <a:r>
              <a:rPr lang="ru-RU" smtClean="0">
                <a:solidFill>
                  <a:srgbClr val="FFC000"/>
                </a:solidFill>
              </a:rPr>
              <a:t> кг</a:t>
            </a:r>
            <a:br>
              <a:rPr lang="ru-RU" smtClean="0">
                <a:solidFill>
                  <a:srgbClr val="FFC000"/>
                </a:solidFill>
              </a:rPr>
            </a:br>
            <a:r>
              <a:rPr lang="ru-RU" smtClean="0">
                <a:solidFill>
                  <a:srgbClr val="FFC000"/>
                </a:solidFill>
              </a:rPr>
              <a:t>            0,815 Землі</a:t>
            </a:r>
          </a:p>
          <a:p>
            <a:pPr>
              <a:buFont typeface="Wingdings" pitchFamily="2" charset="2"/>
              <a:buChar char="ü"/>
            </a:pPr>
            <a:r>
              <a:rPr lang="ru-RU" smtClean="0">
                <a:solidFill>
                  <a:srgbClr val="92D050"/>
                </a:solidFill>
              </a:rPr>
              <a:t>Середня густина </a:t>
            </a:r>
            <a:r>
              <a:rPr lang="ru-RU" smtClean="0">
                <a:solidFill>
                  <a:srgbClr val="FFC000"/>
                </a:solidFill>
              </a:rPr>
              <a:t>5,204 г/см³</a:t>
            </a:r>
          </a:p>
        </p:txBody>
      </p:sp>
      <p:sp>
        <p:nvSpPr>
          <p:cNvPr id="21506" name="Заголовок 3"/>
          <p:cNvSpPr>
            <a:spLocks noGrp="1"/>
          </p:cNvSpPr>
          <p:nvPr>
            <p:ph type="title"/>
          </p:nvPr>
        </p:nvSpPr>
        <p:spPr/>
        <p:txBody>
          <a:bodyPr>
            <a:spAutoFit/>
          </a:bodyPr>
          <a:lstStyle/>
          <a:p>
            <a:r>
              <a:rPr lang="ru-RU" sz="3600" smtClean="0">
                <a:solidFill>
                  <a:srgbClr val="FF0000"/>
                </a:solidFill>
              </a:rPr>
              <a:t>Планетарні характеристики</a:t>
            </a:r>
            <a:br>
              <a:rPr lang="ru-RU" sz="3600" smtClean="0">
                <a:solidFill>
                  <a:srgbClr val="FF0000"/>
                </a:solidFill>
              </a:rPr>
            </a:br>
            <a:endParaRPr lang="ru-RU" sz="36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4"/>
          <p:cNvSpPr txBox="1">
            <a:spLocks noChangeArrowheads="1"/>
          </p:cNvSpPr>
          <p:nvPr/>
        </p:nvSpPr>
        <p:spPr bwMode="auto">
          <a:xfrm>
            <a:off x="323850" y="1341438"/>
            <a:ext cx="8135938" cy="4524375"/>
          </a:xfrm>
          <a:prstGeom prst="rect">
            <a:avLst/>
          </a:prstGeom>
          <a:noFill/>
          <a:ln w="9525">
            <a:noFill/>
            <a:miter lim="800000"/>
            <a:headEnd/>
            <a:tailEnd/>
          </a:ln>
        </p:spPr>
        <p:txBody>
          <a:bodyPr>
            <a:spAutoFit/>
          </a:bodyPr>
          <a:lstStyle/>
          <a:p>
            <a:pPr>
              <a:buFont typeface="Wingdings" pitchFamily="2" charset="2"/>
              <a:buChar char="ü"/>
            </a:pPr>
            <a:r>
              <a:rPr lang="ru-RU" sz="2400">
                <a:solidFill>
                  <a:srgbClr val="92D050"/>
                </a:solidFill>
              </a:rPr>
              <a:t>Період обертання </a:t>
            </a:r>
            <a:r>
              <a:rPr lang="ru-RU" sz="2400">
                <a:solidFill>
                  <a:srgbClr val="FFC000"/>
                </a:solidFill>
              </a:rPr>
              <a:t>−243,0185 діб</a:t>
            </a:r>
          </a:p>
          <a:p>
            <a:pPr>
              <a:buFont typeface="Wingdings" pitchFamily="2" charset="2"/>
              <a:buChar char="ü"/>
            </a:pPr>
            <a:r>
              <a:rPr lang="ru-RU" sz="2400">
                <a:solidFill>
                  <a:srgbClr val="92D050"/>
                </a:solidFill>
              </a:rPr>
              <a:t>Сонячна доба</a:t>
            </a:r>
            <a:r>
              <a:rPr lang="ru-RU" sz="2400">
                <a:solidFill>
                  <a:srgbClr val="FFC000"/>
                </a:solidFill>
              </a:rPr>
              <a:t> 116,75 діб  </a:t>
            </a:r>
          </a:p>
          <a:p>
            <a:pPr>
              <a:buFont typeface="Wingdings" pitchFamily="2" charset="2"/>
              <a:buChar char="ü"/>
            </a:pPr>
            <a:r>
              <a:rPr lang="ru-RU" sz="2400">
                <a:solidFill>
                  <a:srgbClr val="92D050"/>
                </a:solidFill>
              </a:rPr>
              <a:t>Темп. поверхні </a:t>
            </a:r>
            <a:r>
              <a:rPr lang="en-US" sz="2400">
                <a:solidFill>
                  <a:srgbClr val="FFC000"/>
                </a:solidFill>
              </a:rPr>
              <a:t>460 °C</a:t>
            </a:r>
            <a:br>
              <a:rPr lang="en-US" sz="2400">
                <a:solidFill>
                  <a:srgbClr val="FFC000"/>
                </a:solidFill>
              </a:rPr>
            </a:br>
            <a:endParaRPr lang="ru-RU" sz="2400">
              <a:solidFill>
                <a:srgbClr val="FFC000"/>
              </a:solidFill>
            </a:endParaRPr>
          </a:p>
          <a:p>
            <a:pPr>
              <a:buFont typeface="Wingdings" pitchFamily="2" charset="2"/>
              <a:buChar char="ü"/>
            </a:pPr>
            <a:r>
              <a:rPr lang="ru-RU" sz="2400">
                <a:solidFill>
                  <a:srgbClr val="FFC000"/>
                </a:solidFill>
              </a:rPr>
              <a:t>Хоча у Венери й Землі близькі розміри, середня густина й навіть внутрішня будова, проте Земля має досить потужне магнітне поле, а Венера його не має.</a:t>
            </a:r>
          </a:p>
          <a:p>
            <a:pPr>
              <a:buFont typeface="Wingdings" pitchFamily="2" charset="2"/>
              <a:buChar char="ü"/>
            </a:pPr>
            <a:r>
              <a:rPr lang="ru-RU" sz="2400">
                <a:solidFill>
                  <a:srgbClr val="FFC000"/>
                </a:solidFill>
              </a:rPr>
              <a:t> Найгарячішою планетою Сонячної системи є Венера-друга планета найближча до Сонця, де середня температура сягає 475 градусів за Цельсієм. В той же час максимальна температура на Меркурії складає 		близько 426 градусів за Цельсієм.</a:t>
            </a:r>
            <a:endParaRPr lang="ru-RU" sz="2400"/>
          </a:p>
        </p:txBody>
      </p:sp>
      <p:sp>
        <p:nvSpPr>
          <p:cNvPr id="22530" name="TextBox 6"/>
          <p:cNvSpPr txBox="1">
            <a:spLocks noChangeArrowheads="1"/>
          </p:cNvSpPr>
          <p:nvPr/>
        </p:nvSpPr>
        <p:spPr bwMode="auto">
          <a:xfrm>
            <a:off x="1042988" y="115888"/>
            <a:ext cx="6769100" cy="1201737"/>
          </a:xfrm>
          <a:prstGeom prst="rect">
            <a:avLst/>
          </a:prstGeom>
          <a:noFill/>
          <a:ln w="9525">
            <a:noFill/>
            <a:miter lim="800000"/>
            <a:headEnd/>
            <a:tailEnd/>
          </a:ln>
        </p:spPr>
        <p:txBody>
          <a:bodyPr>
            <a:spAutoFit/>
          </a:bodyPr>
          <a:lstStyle/>
          <a:p>
            <a:pPr algn="ctr"/>
            <a:r>
              <a:rPr lang="ru-RU" sz="3600">
                <a:solidFill>
                  <a:srgbClr val="FF0000"/>
                </a:solidFill>
              </a:rPr>
              <a:t>Планетарні характеристики</a:t>
            </a:r>
            <a:br>
              <a:rPr lang="ru-RU" sz="3600">
                <a:solidFill>
                  <a:srgbClr val="FF0000"/>
                </a:solidFill>
              </a:rPr>
            </a:br>
            <a:endParaRPr lang="ru-RU" sz="36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457200" y="274638"/>
            <a:ext cx="8229600" cy="777875"/>
          </a:xfrm>
        </p:spPr>
        <p:txBody>
          <a:bodyPr/>
          <a:lstStyle/>
          <a:p>
            <a:r>
              <a:rPr lang="ru-RU" smtClean="0">
                <a:solidFill>
                  <a:srgbClr val="FF0000"/>
                </a:solidFill>
              </a:rPr>
              <a:t>Атмосфера</a:t>
            </a:r>
            <a:br>
              <a:rPr lang="ru-RU" smtClean="0">
                <a:solidFill>
                  <a:srgbClr val="FF0000"/>
                </a:solidFill>
              </a:rPr>
            </a:br>
            <a:endParaRPr lang="ru-RU" smtClean="0">
              <a:solidFill>
                <a:srgbClr val="FF0000"/>
              </a:solidFill>
            </a:endParaRPr>
          </a:p>
        </p:txBody>
      </p:sp>
      <p:pic>
        <p:nvPicPr>
          <p:cNvPr id="5" name="Содержимое 4" descr="aadf7379ef6at.jpg"/>
          <p:cNvPicPr>
            <a:picLocks noGrp="1" noChangeAspect="1"/>
          </p:cNvPicPr>
          <p:nvPr>
            <p:ph idx="1"/>
          </p:nvPr>
        </p:nvPicPr>
        <p:blipFill>
          <a:blip r:embed="rId2" cstate="print"/>
          <a:srcRect b="2324"/>
          <a:stretch>
            <a:fillRect/>
          </a:stretch>
        </p:blipFill>
        <p:spPr>
          <a:xfrm>
            <a:off x="3995936" y="3284985"/>
            <a:ext cx="5107207" cy="3573016"/>
          </a:xfrm>
          <a:effectLst>
            <a:softEdge rad="112500"/>
          </a:effectLst>
        </p:spPr>
      </p:pic>
      <p:sp>
        <p:nvSpPr>
          <p:cNvPr id="23555" name="TextBox 3"/>
          <p:cNvSpPr txBox="1">
            <a:spLocks noChangeArrowheads="1"/>
          </p:cNvSpPr>
          <p:nvPr/>
        </p:nvSpPr>
        <p:spPr bwMode="auto">
          <a:xfrm>
            <a:off x="250825" y="765175"/>
            <a:ext cx="8569325" cy="2862263"/>
          </a:xfrm>
          <a:prstGeom prst="rect">
            <a:avLst/>
          </a:prstGeom>
          <a:noFill/>
          <a:ln w="9525">
            <a:noFill/>
            <a:miter lim="800000"/>
            <a:headEnd/>
            <a:tailEnd/>
          </a:ln>
        </p:spPr>
        <p:txBody>
          <a:bodyPr>
            <a:spAutoFit/>
          </a:bodyPr>
          <a:lstStyle/>
          <a:p>
            <a:pPr>
              <a:buFont typeface="Wingdings" pitchFamily="2" charset="2"/>
              <a:buChar char="ü"/>
            </a:pPr>
            <a:r>
              <a:rPr lang="ru-RU">
                <a:solidFill>
                  <a:srgbClr val="FFC000"/>
                </a:solidFill>
              </a:rPr>
              <a:t>   Про те, що у Венери є атмосфера, стало відомо 1761 </a:t>
            </a:r>
            <a:r>
              <a:rPr lang="en-US">
                <a:solidFill>
                  <a:srgbClr val="FFC000"/>
                </a:solidFill>
              </a:rPr>
              <a:t>p., </a:t>
            </a:r>
            <a:r>
              <a:rPr lang="ru-RU">
                <a:solidFill>
                  <a:srgbClr val="FFC000"/>
                </a:solidFill>
              </a:rPr>
              <a:t>відкриття належало М. В. Ломоносову, який спостерігав проходження планети перед диском Сонця.</a:t>
            </a:r>
          </a:p>
          <a:p>
            <a:pPr>
              <a:buFont typeface="Wingdings" pitchFamily="2" charset="2"/>
              <a:buChar char="ü"/>
            </a:pPr>
            <a:r>
              <a:rPr lang="ru-RU">
                <a:solidFill>
                  <a:srgbClr val="FFC000"/>
                </a:solidFill>
              </a:rPr>
              <a:t>   Густина атмосфери Венери в 35 разів більша за земну.</a:t>
            </a:r>
          </a:p>
          <a:p>
            <a:pPr>
              <a:buFont typeface="Wingdings" pitchFamily="2" charset="2"/>
              <a:buChar char="ü"/>
            </a:pPr>
            <a:r>
              <a:rPr lang="ru-RU">
                <a:solidFill>
                  <a:srgbClr val="FFC000"/>
                </a:solidFill>
              </a:rPr>
              <a:t>   Тиск на поверхні планети становить близько 95 атмосфер. Складається ця атмосфера, здебільшого, з вуглекислого газу з домішками азоту й кисню.</a:t>
            </a:r>
          </a:p>
          <a:p>
            <a:pPr>
              <a:buFont typeface="Wingdings" pitchFamily="2" charset="2"/>
              <a:buChar char="ü"/>
            </a:pPr>
            <a:r>
              <a:rPr lang="ru-RU">
                <a:solidFill>
                  <a:srgbClr val="FFC000"/>
                </a:solidFill>
              </a:rPr>
              <a:t>   Вуглекислий газ, пропускаючи сонячні промені, дозволяє поверхні нагріватися, але поглинає інфрачервоне випромінювання розігрітої поверхні, що є причиною парникового ефекту. Через це температура на поверхні Венери набагато вища за земну.</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930</Template>
  <TotalTime>146</TotalTime>
  <Words>888</Words>
  <Application>Microsoft Office PowerPoint</Application>
  <PresentationFormat>Экран (4:3)</PresentationFormat>
  <Paragraphs>66</Paragraphs>
  <Slides>16</Slides>
  <Notes>1</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1</vt:i4>
      </vt:variant>
      <vt:variant>
        <vt:lpstr>Заголовки слайдов</vt:lpstr>
      </vt:variant>
      <vt:variant>
        <vt:i4>16</vt:i4>
      </vt:variant>
    </vt:vector>
  </HeadingPairs>
  <TitlesOfParts>
    <vt:vector size="21" baseType="lpstr">
      <vt:lpstr>Arial</vt:lpstr>
      <vt:lpstr>Calibri</vt:lpstr>
      <vt:lpstr>Wingdings</vt:lpstr>
      <vt:lpstr>Times New Roman</vt:lpstr>
      <vt:lpstr>Diseño predeterminado</vt:lpstr>
      <vt:lpstr>Презентація  на тему Венера</vt:lpstr>
      <vt:lpstr>Слайд 2</vt:lpstr>
      <vt:lpstr>Венера - внутрішня планета. Венера - третій за яскравістю об'єкт на небі; її блиск поступається лише блиску Сонця та Місяця. Вона відноситься до числа планет, відомих людству з найдавніших часів.</vt:lpstr>
      <vt:lpstr>Дослідження </vt:lpstr>
      <vt:lpstr>Слайд 5</vt:lpstr>
      <vt:lpstr>Планетарні характеристики </vt:lpstr>
      <vt:lpstr>Планетарні характеристики </vt:lpstr>
      <vt:lpstr>Слайд 8</vt:lpstr>
      <vt:lpstr>Атмосфера </vt:lpstr>
      <vt:lpstr>Поверхня і внутрішня будова</vt:lpstr>
      <vt:lpstr>Спостереження Венери</vt:lpstr>
      <vt:lpstr>Проходження Венери перед диском Сонця </vt:lpstr>
      <vt:lpstr>Проходження Венери перед диском Сонця </vt:lpstr>
      <vt:lpstr>Стародавня історія знань про Венеру </vt:lpstr>
      <vt:lpstr>Використані джерела  </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на тему Венера</dc:title>
  <dc:creator>admin</dc:creator>
  <cp:lastModifiedBy>bober</cp:lastModifiedBy>
  <cp:revision>18</cp:revision>
  <dcterms:created xsi:type="dcterms:W3CDTF">2013-03-19T11:51:42Z</dcterms:created>
  <dcterms:modified xsi:type="dcterms:W3CDTF">2013-11-30T14:38:12Z</dcterms:modified>
</cp:coreProperties>
</file>