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4" r:id="rId1"/>
  </p:sldMasterIdLst>
  <p:sldIdLst>
    <p:sldId id="256" r:id="rId2"/>
    <p:sldId id="257" r:id="rId3"/>
    <p:sldId id="258" r:id="rId4"/>
    <p:sldId id="266" r:id="rId5"/>
    <p:sldId id="262" r:id="rId6"/>
    <p:sldId id="265" r:id="rId7"/>
    <p:sldId id="261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271F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90" y="-6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1D252C6-3927-4FBF-AA70-EA9EA2808944}" type="datetimeFigureOut">
              <a:rPr lang="ru-RU" smtClean="0"/>
              <a:t>16.12.2014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1566C46-BFDD-4123-AC4A-27C94C6966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D252C6-3927-4FBF-AA70-EA9EA2808944}" type="datetimeFigureOut">
              <a:rPr lang="ru-RU" smtClean="0"/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566C46-BFDD-4123-AC4A-27C94C6966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D252C6-3927-4FBF-AA70-EA9EA2808944}" type="datetimeFigureOut">
              <a:rPr lang="ru-RU" smtClean="0"/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566C46-BFDD-4123-AC4A-27C94C6966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D252C6-3927-4FBF-AA70-EA9EA2808944}" type="datetimeFigureOut">
              <a:rPr lang="ru-RU" smtClean="0"/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566C46-BFDD-4123-AC4A-27C94C6966A5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D252C6-3927-4FBF-AA70-EA9EA2808944}" type="datetimeFigureOut">
              <a:rPr lang="ru-RU" smtClean="0"/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566C46-BFDD-4123-AC4A-27C94C6966A5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D252C6-3927-4FBF-AA70-EA9EA2808944}" type="datetimeFigureOut">
              <a:rPr lang="ru-RU" smtClean="0"/>
              <a:t>16.12.2014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566C46-BFDD-4123-AC4A-27C94C6966A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D252C6-3927-4FBF-AA70-EA9EA2808944}" type="datetimeFigureOut">
              <a:rPr lang="ru-RU" smtClean="0"/>
              <a:t>16.12.2014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566C46-BFDD-4123-AC4A-27C94C6966A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D252C6-3927-4FBF-AA70-EA9EA2808944}" type="datetimeFigureOut">
              <a:rPr lang="ru-RU" smtClean="0"/>
              <a:t>16.12.2014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566C46-BFDD-4123-AC4A-27C94C6966A5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D252C6-3927-4FBF-AA70-EA9EA2808944}" type="datetimeFigureOut">
              <a:rPr lang="ru-RU" smtClean="0"/>
              <a:t>16.12.2014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566C46-BFDD-4123-AC4A-27C94C6966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1D252C6-3927-4FBF-AA70-EA9EA2808944}" type="datetimeFigureOut">
              <a:rPr lang="ru-RU" smtClean="0"/>
              <a:t>16.12.2014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566C46-BFDD-4123-AC4A-27C94C6966A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1D252C6-3927-4FBF-AA70-EA9EA2808944}" type="datetimeFigureOut">
              <a:rPr lang="ru-RU" smtClean="0"/>
              <a:t>16.12.2014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1566C46-BFDD-4123-AC4A-27C94C6966A5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1D252C6-3927-4FBF-AA70-EA9EA2808944}" type="datetimeFigureOut">
              <a:rPr lang="ru-RU" smtClean="0"/>
              <a:t>16.12.2014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1566C46-BFDD-4123-AC4A-27C94C6966A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gi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404664"/>
            <a:ext cx="7231712" cy="1744549"/>
          </a:xfrm>
        </p:spPr>
        <p:txBody>
          <a:bodyPr>
            <a:noAutofit/>
          </a:bodyPr>
          <a:lstStyle/>
          <a:p>
            <a:r>
              <a:rPr lang="ru-RU" sz="13800" dirty="0" smtClean="0">
                <a:latin typeface="Times New Roman" pitchFamily="18" charset="0"/>
                <a:cs typeface="Times New Roman" pitchFamily="18" charset="0"/>
              </a:rPr>
              <a:t>Венера</a:t>
            </a: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3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276229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1268760"/>
            <a:ext cx="4968552" cy="5400600"/>
          </a:xfrm>
        </p:spPr>
        <p:txBody>
          <a:bodyPr>
            <a:normAutofit fontScale="77500" lnSpcReduction="20000"/>
          </a:bodyPr>
          <a:lstStyle/>
          <a:p>
            <a:pPr marL="109728" indent="0" algn="just">
              <a:buNone/>
            </a:pPr>
            <a:r>
              <a:rPr lang="ru-RU" b="1" dirty="0" smtClean="0">
                <a:solidFill>
                  <a:srgbClr val="000099"/>
                </a:solidFill>
              </a:rPr>
              <a:t>Венера </a:t>
            </a:r>
            <a:r>
              <a:rPr lang="ru-RU" b="1" dirty="0">
                <a:solidFill>
                  <a:srgbClr val="000099"/>
                </a:solidFill>
              </a:rPr>
              <a:t>— друга </a:t>
            </a:r>
            <a:r>
              <a:rPr lang="ru-RU" b="1" dirty="0" err="1">
                <a:solidFill>
                  <a:srgbClr val="000099"/>
                </a:solidFill>
              </a:rPr>
              <a:t>внутрішня</a:t>
            </a:r>
            <a:r>
              <a:rPr lang="ru-RU" b="1" dirty="0">
                <a:solidFill>
                  <a:srgbClr val="000099"/>
                </a:solidFill>
              </a:rPr>
              <a:t> планета </a:t>
            </a:r>
            <a:r>
              <a:rPr lang="ru-RU" b="1" dirty="0" err="1">
                <a:solidFill>
                  <a:srgbClr val="000099"/>
                </a:solidFill>
              </a:rPr>
              <a:t>Сонячної</a:t>
            </a:r>
            <a:r>
              <a:rPr lang="ru-RU" b="1" dirty="0">
                <a:solidFill>
                  <a:srgbClr val="000099"/>
                </a:solidFill>
              </a:rPr>
              <a:t> </a:t>
            </a:r>
            <a:r>
              <a:rPr lang="ru-RU" b="1" dirty="0" err="1">
                <a:solidFill>
                  <a:srgbClr val="000099"/>
                </a:solidFill>
              </a:rPr>
              <a:t>системи</a:t>
            </a:r>
            <a:r>
              <a:rPr lang="ru-RU" b="1" dirty="0">
                <a:solidFill>
                  <a:srgbClr val="000099"/>
                </a:solidFill>
              </a:rPr>
              <a:t> з </a:t>
            </a:r>
            <a:r>
              <a:rPr lang="ru-RU" b="1" dirty="0" err="1">
                <a:solidFill>
                  <a:srgbClr val="000099"/>
                </a:solidFill>
              </a:rPr>
              <a:t>періодом</a:t>
            </a:r>
            <a:r>
              <a:rPr lang="ru-RU" b="1" dirty="0">
                <a:solidFill>
                  <a:srgbClr val="000099"/>
                </a:solidFill>
              </a:rPr>
              <a:t> </a:t>
            </a:r>
            <a:r>
              <a:rPr lang="ru-RU" b="1" dirty="0" err="1">
                <a:solidFill>
                  <a:srgbClr val="000099"/>
                </a:solidFill>
              </a:rPr>
              <a:t>обертання</a:t>
            </a:r>
            <a:r>
              <a:rPr lang="ru-RU" b="1" dirty="0">
                <a:solidFill>
                  <a:srgbClr val="000099"/>
                </a:solidFill>
              </a:rPr>
              <a:t> </a:t>
            </a:r>
            <a:r>
              <a:rPr lang="ru-RU" b="1" dirty="0" err="1">
                <a:solidFill>
                  <a:srgbClr val="000099"/>
                </a:solidFill>
              </a:rPr>
              <a:t>навколо</a:t>
            </a:r>
            <a:r>
              <a:rPr lang="ru-RU" b="1" dirty="0">
                <a:solidFill>
                  <a:srgbClr val="000099"/>
                </a:solidFill>
              </a:rPr>
              <a:t> </a:t>
            </a:r>
            <a:r>
              <a:rPr lang="ru-RU" b="1" dirty="0" err="1">
                <a:solidFill>
                  <a:srgbClr val="000099"/>
                </a:solidFill>
              </a:rPr>
              <a:t>Сонця</a:t>
            </a:r>
            <a:r>
              <a:rPr lang="ru-RU" b="1" dirty="0">
                <a:solidFill>
                  <a:srgbClr val="000099"/>
                </a:solidFill>
              </a:rPr>
              <a:t> в 224,7 </a:t>
            </a:r>
            <a:r>
              <a:rPr lang="ru-RU" b="1" dirty="0" err="1">
                <a:solidFill>
                  <a:srgbClr val="000099"/>
                </a:solidFill>
              </a:rPr>
              <a:t>земних</a:t>
            </a:r>
            <a:r>
              <a:rPr lang="ru-RU" b="1" dirty="0">
                <a:solidFill>
                  <a:srgbClr val="000099"/>
                </a:solidFill>
              </a:rPr>
              <a:t> </a:t>
            </a:r>
            <a:r>
              <a:rPr lang="ru-RU" b="1" dirty="0" err="1">
                <a:solidFill>
                  <a:srgbClr val="000099"/>
                </a:solidFill>
              </a:rPr>
              <a:t>діб</a:t>
            </a:r>
            <a:r>
              <a:rPr lang="ru-RU" b="1" dirty="0">
                <a:solidFill>
                  <a:srgbClr val="000099"/>
                </a:solidFill>
              </a:rPr>
              <a:t>. Названа на честь </a:t>
            </a:r>
            <a:r>
              <a:rPr lang="ru-RU" b="1" dirty="0" err="1">
                <a:solidFill>
                  <a:srgbClr val="000099"/>
                </a:solidFill>
              </a:rPr>
              <a:t>Венери</a:t>
            </a:r>
            <a:r>
              <a:rPr lang="ru-RU" b="1" dirty="0">
                <a:solidFill>
                  <a:srgbClr val="000099"/>
                </a:solidFill>
              </a:rPr>
              <a:t>, </a:t>
            </a:r>
            <a:r>
              <a:rPr lang="ru-RU" b="1" dirty="0" err="1">
                <a:solidFill>
                  <a:srgbClr val="000099"/>
                </a:solidFill>
              </a:rPr>
              <a:t>богині</a:t>
            </a:r>
            <a:r>
              <a:rPr lang="ru-RU" b="1" dirty="0">
                <a:solidFill>
                  <a:srgbClr val="000099"/>
                </a:solidFill>
              </a:rPr>
              <a:t> </a:t>
            </a:r>
            <a:r>
              <a:rPr lang="ru-RU" b="1" dirty="0" err="1">
                <a:solidFill>
                  <a:srgbClr val="000099"/>
                </a:solidFill>
              </a:rPr>
              <a:t>любові</a:t>
            </a:r>
            <a:r>
              <a:rPr lang="ru-RU" b="1" dirty="0">
                <a:solidFill>
                  <a:srgbClr val="000099"/>
                </a:solidFill>
              </a:rPr>
              <a:t> з </a:t>
            </a:r>
            <a:r>
              <a:rPr lang="ru-RU" b="1" dirty="0" err="1">
                <a:solidFill>
                  <a:srgbClr val="000099"/>
                </a:solidFill>
              </a:rPr>
              <a:t>римського</a:t>
            </a:r>
            <a:r>
              <a:rPr lang="ru-RU" b="1" dirty="0">
                <a:solidFill>
                  <a:srgbClr val="000099"/>
                </a:solidFill>
              </a:rPr>
              <a:t> пантеону. </a:t>
            </a:r>
            <a:r>
              <a:rPr lang="ru-RU" b="1" dirty="0" err="1">
                <a:solidFill>
                  <a:srgbClr val="000099"/>
                </a:solidFill>
              </a:rPr>
              <a:t>Це</a:t>
            </a:r>
            <a:r>
              <a:rPr lang="ru-RU" b="1" dirty="0">
                <a:solidFill>
                  <a:srgbClr val="000099"/>
                </a:solidFill>
              </a:rPr>
              <a:t> </a:t>
            </a:r>
            <a:r>
              <a:rPr lang="ru-RU" b="1" dirty="0" err="1">
                <a:solidFill>
                  <a:srgbClr val="000099"/>
                </a:solidFill>
              </a:rPr>
              <a:t>єдина</a:t>
            </a:r>
            <a:r>
              <a:rPr lang="ru-RU" b="1" dirty="0">
                <a:solidFill>
                  <a:srgbClr val="000099"/>
                </a:solidFill>
              </a:rPr>
              <a:t> з восьми </a:t>
            </a:r>
            <a:r>
              <a:rPr lang="ru-RU" b="1" dirty="0" err="1">
                <a:solidFill>
                  <a:srgbClr val="000099"/>
                </a:solidFill>
              </a:rPr>
              <a:t>основних</a:t>
            </a:r>
            <a:r>
              <a:rPr lang="ru-RU" b="1" dirty="0">
                <a:solidFill>
                  <a:srgbClr val="000099"/>
                </a:solidFill>
              </a:rPr>
              <a:t> планет </a:t>
            </a:r>
            <a:r>
              <a:rPr lang="ru-RU" b="1" dirty="0" err="1">
                <a:solidFill>
                  <a:srgbClr val="000099"/>
                </a:solidFill>
              </a:rPr>
              <a:t>Сонячної</a:t>
            </a:r>
            <a:r>
              <a:rPr lang="ru-RU" b="1" dirty="0">
                <a:solidFill>
                  <a:srgbClr val="000099"/>
                </a:solidFill>
              </a:rPr>
              <a:t> </a:t>
            </a:r>
            <a:r>
              <a:rPr lang="ru-RU" b="1" dirty="0" err="1">
                <a:solidFill>
                  <a:srgbClr val="000099"/>
                </a:solidFill>
              </a:rPr>
              <a:t>системи</a:t>
            </a:r>
            <a:r>
              <a:rPr lang="ru-RU" b="1" dirty="0">
                <a:solidFill>
                  <a:srgbClr val="000099"/>
                </a:solidFill>
              </a:rPr>
              <a:t>, яка </a:t>
            </a:r>
            <a:r>
              <a:rPr lang="ru-RU" b="1" dirty="0" err="1">
                <a:solidFill>
                  <a:srgbClr val="000099"/>
                </a:solidFill>
              </a:rPr>
              <a:t>отримала</a:t>
            </a:r>
            <a:r>
              <a:rPr lang="ru-RU" b="1" dirty="0">
                <a:solidFill>
                  <a:srgbClr val="000099"/>
                </a:solidFill>
              </a:rPr>
              <a:t> </a:t>
            </a:r>
            <a:r>
              <a:rPr lang="ru-RU" b="1" dirty="0" err="1">
                <a:solidFill>
                  <a:srgbClr val="000099"/>
                </a:solidFill>
              </a:rPr>
              <a:t>назву</a:t>
            </a:r>
            <a:r>
              <a:rPr lang="ru-RU" b="1" dirty="0">
                <a:solidFill>
                  <a:srgbClr val="000099"/>
                </a:solidFill>
              </a:rPr>
              <a:t> на честь </a:t>
            </a:r>
            <a:r>
              <a:rPr lang="ru-RU" b="1" dirty="0" err="1">
                <a:solidFill>
                  <a:srgbClr val="000099"/>
                </a:solidFill>
              </a:rPr>
              <a:t>жіночого</a:t>
            </a:r>
            <a:r>
              <a:rPr lang="ru-RU" b="1" dirty="0">
                <a:solidFill>
                  <a:srgbClr val="000099"/>
                </a:solidFill>
              </a:rPr>
              <a:t> божества. За </a:t>
            </a:r>
            <a:r>
              <a:rPr lang="ru-RU" b="1" dirty="0" err="1">
                <a:solidFill>
                  <a:srgbClr val="000099"/>
                </a:solidFill>
              </a:rPr>
              <a:t>розміром</a:t>
            </a:r>
            <a:r>
              <a:rPr lang="ru-RU" b="1" dirty="0">
                <a:solidFill>
                  <a:srgbClr val="000099"/>
                </a:solidFill>
              </a:rPr>
              <a:t> </a:t>
            </a:r>
            <a:r>
              <a:rPr lang="ru-RU" b="1" dirty="0" err="1">
                <a:solidFill>
                  <a:srgbClr val="000099"/>
                </a:solidFill>
              </a:rPr>
              <a:t>майже</a:t>
            </a:r>
            <a:r>
              <a:rPr lang="ru-RU" b="1" dirty="0">
                <a:solidFill>
                  <a:srgbClr val="000099"/>
                </a:solidFill>
              </a:rPr>
              <a:t> </a:t>
            </a:r>
            <a:r>
              <a:rPr lang="ru-RU" b="1" dirty="0" err="1">
                <a:solidFill>
                  <a:srgbClr val="000099"/>
                </a:solidFill>
              </a:rPr>
              <a:t>така</a:t>
            </a:r>
            <a:r>
              <a:rPr lang="ru-RU" b="1" dirty="0">
                <a:solidFill>
                  <a:srgbClr val="000099"/>
                </a:solidFill>
              </a:rPr>
              <a:t> сама, як Земля. Венера — </a:t>
            </a:r>
            <a:r>
              <a:rPr lang="ru-RU" b="1" dirty="0" err="1">
                <a:solidFill>
                  <a:srgbClr val="000099"/>
                </a:solidFill>
              </a:rPr>
              <a:t>внутрішня</a:t>
            </a:r>
            <a:r>
              <a:rPr lang="ru-RU" b="1" dirty="0">
                <a:solidFill>
                  <a:srgbClr val="000099"/>
                </a:solidFill>
              </a:rPr>
              <a:t> планета, і на земному </a:t>
            </a:r>
            <a:r>
              <a:rPr lang="ru-RU" b="1" dirty="0" err="1">
                <a:solidFill>
                  <a:srgbClr val="000099"/>
                </a:solidFill>
              </a:rPr>
              <a:t>небосхилі</a:t>
            </a:r>
            <a:r>
              <a:rPr lang="ru-RU" b="1" dirty="0">
                <a:solidFill>
                  <a:srgbClr val="000099"/>
                </a:solidFill>
              </a:rPr>
              <a:t> не </a:t>
            </a:r>
            <a:r>
              <a:rPr lang="ru-RU" b="1" dirty="0" err="1">
                <a:solidFill>
                  <a:srgbClr val="000099"/>
                </a:solidFill>
              </a:rPr>
              <a:t>віддаляється</a:t>
            </a:r>
            <a:r>
              <a:rPr lang="ru-RU" b="1" dirty="0">
                <a:solidFill>
                  <a:srgbClr val="000099"/>
                </a:solidFill>
              </a:rPr>
              <a:t> </a:t>
            </a:r>
            <a:r>
              <a:rPr lang="ru-RU" b="1" dirty="0" err="1">
                <a:solidFill>
                  <a:srgbClr val="000099"/>
                </a:solidFill>
              </a:rPr>
              <a:t>від</a:t>
            </a:r>
            <a:r>
              <a:rPr lang="ru-RU" b="1" dirty="0">
                <a:solidFill>
                  <a:srgbClr val="000099"/>
                </a:solidFill>
              </a:rPr>
              <a:t> </a:t>
            </a:r>
            <a:r>
              <a:rPr lang="ru-RU" b="1" dirty="0" err="1">
                <a:solidFill>
                  <a:srgbClr val="000099"/>
                </a:solidFill>
              </a:rPr>
              <a:t>Сонця</a:t>
            </a:r>
            <a:r>
              <a:rPr lang="ru-RU" b="1" dirty="0">
                <a:solidFill>
                  <a:srgbClr val="000099"/>
                </a:solidFill>
              </a:rPr>
              <a:t> </a:t>
            </a:r>
            <a:r>
              <a:rPr lang="ru-RU" b="1" dirty="0" err="1">
                <a:solidFill>
                  <a:srgbClr val="000099"/>
                </a:solidFill>
              </a:rPr>
              <a:t>далі</a:t>
            </a:r>
            <a:r>
              <a:rPr lang="ru-RU" b="1" dirty="0">
                <a:solidFill>
                  <a:srgbClr val="000099"/>
                </a:solidFill>
              </a:rPr>
              <a:t> 48°. Венера — </a:t>
            </a:r>
            <a:r>
              <a:rPr lang="ru-RU" b="1" dirty="0" err="1">
                <a:solidFill>
                  <a:srgbClr val="000099"/>
                </a:solidFill>
              </a:rPr>
              <a:t>третій</a:t>
            </a:r>
            <a:r>
              <a:rPr lang="ru-RU" b="1" dirty="0">
                <a:solidFill>
                  <a:srgbClr val="000099"/>
                </a:solidFill>
              </a:rPr>
              <a:t> за </a:t>
            </a:r>
            <a:r>
              <a:rPr lang="ru-RU" b="1" dirty="0" err="1">
                <a:solidFill>
                  <a:srgbClr val="000099"/>
                </a:solidFill>
              </a:rPr>
              <a:t>яскравістю</a:t>
            </a:r>
            <a:r>
              <a:rPr lang="ru-RU" b="1" dirty="0">
                <a:solidFill>
                  <a:srgbClr val="000099"/>
                </a:solidFill>
              </a:rPr>
              <a:t> </a:t>
            </a:r>
            <a:r>
              <a:rPr lang="ru-RU" b="1" dirty="0" err="1">
                <a:solidFill>
                  <a:srgbClr val="000099"/>
                </a:solidFill>
              </a:rPr>
              <a:t>об'єкт</a:t>
            </a:r>
            <a:r>
              <a:rPr lang="ru-RU" b="1" dirty="0">
                <a:solidFill>
                  <a:srgbClr val="000099"/>
                </a:solidFill>
              </a:rPr>
              <a:t> на </a:t>
            </a:r>
            <a:r>
              <a:rPr lang="ru-RU" b="1" dirty="0" err="1">
                <a:solidFill>
                  <a:srgbClr val="000099"/>
                </a:solidFill>
              </a:rPr>
              <a:t>небі</a:t>
            </a:r>
            <a:r>
              <a:rPr lang="ru-RU" b="1" dirty="0">
                <a:solidFill>
                  <a:srgbClr val="000099"/>
                </a:solidFill>
              </a:rPr>
              <a:t>; </a:t>
            </a:r>
            <a:r>
              <a:rPr lang="ru-RU" b="1" dirty="0" err="1">
                <a:solidFill>
                  <a:srgbClr val="000099"/>
                </a:solidFill>
              </a:rPr>
              <a:t>її</a:t>
            </a:r>
            <a:r>
              <a:rPr lang="ru-RU" b="1" dirty="0">
                <a:solidFill>
                  <a:srgbClr val="000099"/>
                </a:solidFill>
              </a:rPr>
              <a:t> </a:t>
            </a:r>
            <a:r>
              <a:rPr lang="ru-RU" b="1" dirty="0" err="1">
                <a:solidFill>
                  <a:srgbClr val="000099"/>
                </a:solidFill>
              </a:rPr>
              <a:t>блиск</a:t>
            </a:r>
            <a:r>
              <a:rPr lang="ru-RU" b="1" dirty="0">
                <a:solidFill>
                  <a:srgbClr val="000099"/>
                </a:solidFill>
              </a:rPr>
              <a:t> </a:t>
            </a:r>
            <a:r>
              <a:rPr lang="ru-RU" b="1" dirty="0" err="1">
                <a:solidFill>
                  <a:srgbClr val="000099"/>
                </a:solidFill>
              </a:rPr>
              <a:t>поступається</a:t>
            </a:r>
            <a:r>
              <a:rPr lang="ru-RU" b="1" dirty="0">
                <a:solidFill>
                  <a:srgbClr val="000099"/>
                </a:solidFill>
              </a:rPr>
              <a:t> </a:t>
            </a:r>
            <a:r>
              <a:rPr lang="ru-RU" b="1" dirty="0" err="1">
                <a:solidFill>
                  <a:srgbClr val="000099"/>
                </a:solidFill>
              </a:rPr>
              <a:t>лише</a:t>
            </a:r>
            <a:r>
              <a:rPr lang="ru-RU" b="1" dirty="0">
                <a:solidFill>
                  <a:srgbClr val="000099"/>
                </a:solidFill>
              </a:rPr>
              <a:t> </a:t>
            </a:r>
            <a:r>
              <a:rPr lang="ru-RU" b="1" dirty="0" err="1">
                <a:solidFill>
                  <a:srgbClr val="000099"/>
                </a:solidFill>
              </a:rPr>
              <a:t>блиску</a:t>
            </a:r>
            <a:r>
              <a:rPr lang="ru-RU" b="1" dirty="0">
                <a:solidFill>
                  <a:srgbClr val="000099"/>
                </a:solidFill>
              </a:rPr>
              <a:t> </a:t>
            </a:r>
            <a:r>
              <a:rPr lang="ru-RU" b="1" dirty="0" err="1">
                <a:solidFill>
                  <a:srgbClr val="000099"/>
                </a:solidFill>
              </a:rPr>
              <a:t>Сонця</a:t>
            </a:r>
            <a:r>
              <a:rPr lang="ru-RU" b="1" dirty="0">
                <a:solidFill>
                  <a:srgbClr val="000099"/>
                </a:solidFill>
              </a:rPr>
              <a:t> та </a:t>
            </a:r>
            <a:r>
              <a:rPr lang="ru-RU" b="1" dirty="0" err="1">
                <a:solidFill>
                  <a:srgbClr val="000099"/>
                </a:solidFill>
              </a:rPr>
              <a:t>Місяця</a:t>
            </a:r>
            <a:r>
              <a:rPr lang="ru-RU" b="1" dirty="0">
                <a:solidFill>
                  <a:srgbClr val="000099"/>
                </a:solidFill>
              </a:rPr>
              <a:t>. </a:t>
            </a:r>
            <a:r>
              <a:rPr lang="ru-RU" b="1" dirty="0" err="1">
                <a:solidFill>
                  <a:srgbClr val="000099"/>
                </a:solidFill>
              </a:rPr>
              <a:t>Належить</a:t>
            </a:r>
            <a:r>
              <a:rPr lang="ru-RU" b="1" dirty="0">
                <a:solidFill>
                  <a:srgbClr val="000099"/>
                </a:solidFill>
              </a:rPr>
              <a:t> до планет, </a:t>
            </a:r>
            <a:r>
              <a:rPr lang="ru-RU" b="1" dirty="0" err="1">
                <a:solidFill>
                  <a:srgbClr val="000099"/>
                </a:solidFill>
              </a:rPr>
              <a:t>відомих</a:t>
            </a:r>
            <a:r>
              <a:rPr lang="ru-RU" b="1" dirty="0">
                <a:solidFill>
                  <a:srgbClr val="000099"/>
                </a:solidFill>
              </a:rPr>
              <a:t> </a:t>
            </a:r>
            <a:r>
              <a:rPr lang="ru-RU" b="1" dirty="0" err="1">
                <a:solidFill>
                  <a:srgbClr val="000099"/>
                </a:solidFill>
              </a:rPr>
              <a:t>людству</a:t>
            </a:r>
            <a:r>
              <a:rPr lang="ru-RU" b="1" dirty="0">
                <a:solidFill>
                  <a:srgbClr val="000099"/>
                </a:solidFill>
              </a:rPr>
              <a:t> з </a:t>
            </a:r>
            <a:r>
              <a:rPr lang="ru-RU" b="1" dirty="0" err="1">
                <a:solidFill>
                  <a:srgbClr val="000099"/>
                </a:solidFill>
              </a:rPr>
              <a:t>найдавніших</a:t>
            </a:r>
            <a:r>
              <a:rPr lang="ru-RU" b="1" dirty="0">
                <a:solidFill>
                  <a:srgbClr val="000099"/>
                </a:solidFill>
              </a:rPr>
              <a:t> </a:t>
            </a:r>
            <a:r>
              <a:rPr lang="ru-RU" b="1" dirty="0" err="1">
                <a:solidFill>
                  <a:srgbClr val="000099"/>
                </a:solidFill>
              </a:rPr>
              <a:t>часів</a:t>
            </a:r>
            <a:r>
              <a:rPr lang="ru-RU" b="1" dirty="0">
                <a:solidFill>
                  <a:srgbClr val="000099"/>
                </a:solidFill>
              </a:rPr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ru-RU" i="1" u="sng" dirty="0">
                <a:solidFill>
                  <a:srgbClr val="271F55"/>
                </a:solidFill>
              </a:rPr>
              <a:t>Планета Венера </a:t>
            </a:r>
          </a:p>
        </p:txBody>
      </p:sp>
      <p:pic>
        <p:nvPicPr>
          <p:cNvPr id="2050" name="Picture 2" descr="C:\Users\User2109\Desktop\b2d6acd9e2e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836712"/>
            <a:ext cx="3312368" cy="29591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User2109\Desktop\I-31-PARADOX-ven-f01_64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6061" y="4221088"/>
            <a:ext cx="2292357" cy="2416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93505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062847" y="1186555"/>
            <a:ext cx="5030948" cy="5671445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b="1" dirty="0" err="1"/>
              <a:t>Орбіта</a:t>
            </a:r>
            <a:r>
              <a:rPr lang="ru-RU" b="1" dirty="0"/>
              <a:t> </a:t>
            </a:r>
            <a:r>
              <a:rPr lang="ru-RU" b="1" dirty="0" err="1"/>
              <a:t>Венери</a:t>
            </a:r>
            <a:r>
              <a:rPr lang="ru-RU" b="1" dirty="0"/>
              <a:t> </a:t>
            </a:r>
            <a:r>
              <a:rPr lang="ru-RU" b="1" dirty="0" err="1"/>
              <a:t>ближча</a:t>
            </a:r>
            <a:r>
              <a:rPr lang="ru-RU" b="1" dirty="0"/>
              <a:t> до кола, </a:t>
            </a:r>
            <a:r>
              <a:rPr lang="ru-RU" b="1" dirty="0" err="1"/>
              <a:t>ніж</a:t>
            </a:r>
            <a:r>
              <a:rPr lang="ru-RU" b="1" dirty="0"/>
              <a:t> </a:t>
            </a:r>
            <a:r>
              <a:rPr lang="ru-RU" b="1" dirty="0" err="1"/>
              <a:t>орбіта</a:t>
            </a:r>
            <a:r>
              <a:rPr lang="ru-RU" b="1" dirty="0"/>
              <a:t> будь-</a:t>
            </a:r>
            <a:r>
              <a:rPr lang="ru-RU" b="1" dirty="0" err="1"/>
              <a:t>якої</a:t>
            </a:r>
            <a:r>
              <a:rPr lang="ru-RU" b="1" dirty="0"/>
              <a:t> </a:t>
            </a:r>
            <a:r>
              <a:rPr lang="ru-RU" b="1" dirty="0" err="1"/>
              <a:t>іншої</a:t>
            </a:r>
            <a:r>
              <a:rPr lang="ru-RU" b="1" dirty="0"/>
              <a:t> </a:t>
            </a:r>
            <a:r>
              <a:rPr lang="ru-RU" b="1" dirty="0" err="1"/>
              <a:t>планети</a:t>
            </a:r>
            <a:r>
              <a:rPr lang="ru-RU" b="1" dirty="0"/>
              <a:t> </a:t>
            </a:r>
            <a:r>
              <a:rPr lang="ru-RU" b="1" dirty="0" err="1"/>
              <a:t>Сонячної</a:t>
            </a:r>
            <a:r>
              <a:rPr lang="ru-RU" b="1" dirty="0"/>
              <a:t> </a:t>
            </a:r>
            <a:r>
              <a:rPr lang="ru-RU" b="1" dirty="0" err="1"/>
              <a:t>системи</a:t>
            </a:r>
            <a:r>
              <a:rPr lang="ru-RU" b="1" dirty="0"/>
              <a:t>. </a:t>
            </a:r>
            <a:r>
              <a:rPr lang="ru-RU" b="1" dirty="0" err="1"/>
              <a:t>Її</a:t>
            </a:r>
            <a:r>
              <a:rPr lang="ru-RU" b="1" dirty="0"/>
              <a:t> </a:t>
            </a:r>
            <a:r>
              <a:rPr lang="ru-RU" b="1" dirty="0" err="1"/>
              <a:t>ексцентриситет</a:t>
            </a:r>
            <a:r>
              <a:rPr lang="ru-RU" b="1" dirty="0"/>
              <a:t> становить </a:t>
            </a:r>
            <a:r>
              <a:rPr lang="ru-RU" b="1" dirty="0" err="1"/>
              <a:t>всього</a:t>
            </a:r>
            <a:r>
              <a:rPr lang="ru-RU" b="1" dirty="0"/>
              <a:t> </a:t>
            </a:r>
            <a:r>
              <a:rPr lang="ru-RU" b="1" dirty="0" err="1"/>
              <a:t>лише</a:t>
            </a:r>
            <a:r>
              <a:rPr lang="ru-RU" b="1" dirty="0"/>
              <a:t> 0,0068. </a:t>
            </a:r>
            <a:r>
              <a:rPr lang="ru-RU" b="1" dirty="0" err="1"/>
              <a:t>Період</a:t>
            </a:r>
            <a:r>
              <a:rPr lang="ru-RU" b="1" dirty="0"/>
              <a:t> </a:t>
            </a:r>
            <a:r>
              <a:rPr lang="ru-RU" b="1" dirty="0" err="1"/>
              <a:t>обертання</a:t>
            </a:r>
            <a:r>
              <a:rPr lang="ru-RU" b="1" dirty="0"/>
              <a:t> </a:t>
            </a:r>
            <a:r>
              <a:rPr lang="ru-RU" b="1" dirty="0" err="1"/>
              <a:t>навколо</a:t>
            </a:r>
            <a:r>
              <a:rPr lang="ru-RU" b="1" dirty="0"/>
              <a:t> </a:t>
            </a:r>
            <a:r>
              <a:rPr lang="ru-RU" b="1" dirty="0" err="1"/>
              <a:t>Сонця</a:t>
            </a:r>
            <a:r>
              <a:rPr lang="ru-RU" b="1" dirty="0"/>
              <a:t> (</a:t>
            </a:r>
            <a:r>
              <a:rPr lang="ru-RU" b="1" dirty="0" err="1"/>
              <a:t>венеріанський</a:t>
            </a:r>
            <a:r>
              <a:rPr lang="ru-RU" b="1" dirty="0"/>
              <a:t> </a:t>
            </a:r>
            <a:r>
              <a:rPr lang="ru-RU" b="1" dirty="0" err="1"/>
              <a:t>рік</a:t>
            </a:r>
            <a:r>
              <a:rPr lang="ru-RU" b="1" dirty="0"/>
              <a:t>) становить 224,7 </a:t>
            </a:r>
            <a:r>
              <a:rPr lang="ru-RU" b="1" dirty="0" err="1"/>
              <a:t>земної</a:t>
            </a:r>
            <a:r>
              <a:rPr lang="ru-RU" b="1" dirty="0"/>
              <a:t> </a:t>
            </a:r>
            <a:r>
              <a:rPr lang="ru-RU" b="1" dirty="0" err="1"/>
              <a:t>доби</a:t>
            </a:r>
            <a:r>
              <a:rPr lang="ru-RU" b="1" dirty="0"/>
              <a:t>. </a:t>
            </a:r>
            <a:r>
              <a:rPr lang="ru-RU" b="1" dirty="0" err="1"/>
              <a:t>Іноді</a:t>
            </a:r>
            <a:r>
              <a:rPr lang="ru-RU" b="1" dirty="0"/>
              <a:t> Венера </a:t>
            </a:r>
            <a:r>
              <a:rPr lang="ru-RU" b="1" dirty="0" err="1"/>
              <a:t>підходить</a:t>
            </a:r>
            <a:r>
              <a:rPr lang="ru-RU" b="1" dirty="0"/>
              <a:t> до </a:t>
            </a:r>
            <a:r>
              <a:rPr lang="ru-RU" b="1" dirty="0" err="1"/>
              <a:t>Землі</a:t>
            </a:r>
            <a:r>
              <a:rPr lang="ru-RU" b="1" dirty="0"/>
              <a:t> на </a:t>
            </a:r>
            <a:r>
              <a:rPr lang="ru-RU" b="1" dirty="0" err="1"/>
              <a:t>відстань</a:t>
            </a:r>
            <a:r>
              <a:rPr lang="ru-RU" b="1" dirty="0"/>
              <a:t>, </a:t>
            </a:r>
            <a:r>
              <a:rPr lang="ru-RU" b="1" dirty="0" err="1"/>
              <a:t>меншу</a:t>
            </a:r>
            <a:r>
              <a:rPr lang="ru-RU" b="1" dirty="0"/>
              <a:t> 40 млн км.</a:t>
            </a:r>
          </a:p>
          <a:p>
            <a:pPr algn="just"/>
            <a:r>
              <a:rPr lang="ru-RU" b="1" dirty="0"/>
              <a:t>Венера </a:t>
            </a:r>
            <a:r>
              <a:rPr lang="ru-RU" b="1" dirty="0" err="1"/>
              <a:t>обертається</a:t>
            </a:r>
            <a:r>
              <a:rPr lang="ru-RU" b="1" dirty="0"/>
              <a:t> </a:t>
            </a:r>
            <a:r>
              <a:rPr lang="ru-RU" b="1" dirty="0" err="1"/>
              <a:t>навколо</a:t>
            </a:r>
            <a:r>
              <a:rPr lang="ru-RU" b="1" dirty="0"/>
              <a:t> </a:t>
            </a:r>
            <a:r>
              <a:rPr lang="ru-RU" b="1" dirty="0" err="1"/>
              <a:t>своєї</a:t>
            </a:r>
            <a:r>
              <a:rPr lang="ru-RU" b="1" dirty="0"/>
              <a:t> </a:t>
            </a:r>
            <a:r>
              <a:rPr lang="ru-RU" b="1" dirty="0" err="1"/>
              <a:t>осі</a:t>
            </a:r>
            <a:r>
              <a:rPr lang="ru-RU" b="1" dirty="0"/>
              <a:t> в </a:t>
            </a:r>
            <a:r>
              <a:rPr lang="ru-RU" b="1" dirty="0" err="1"/>
              <a:t>зворотному</a:t>
            </a:r>
            <a:r>
              <a:rPr lang="ru-RU" b="1" dirty="0"/>
              <a:t> </a:t>
            </a:r>
            <a:r>
              <a:rPr lang="ru-RU" b="1" dirty="0" err="1"/>
              <a:t>напрямку</a:t>
            </a:r>
            <a:r>
              <a:rPr lang="ru-RU" b="1" dirty="0"/>
              <a:t> до </a:t>
            </a:r>
            <a:r>
              <a:rPr lang="ru-RU" b="1" dirty="0" err="1"/>
              <a:t>обертання</a:t>
            </a:r>
            <a:r>
              <a:rPr lang="ru-RU" b="1" dirty="0"/>
              <a:t> </a:t>
            </a:r>
            <a:r>
              <a:rPr lang="ru-RU" b="1" dirty="0" err="1"/>
              <a:t>навколо</a:t>
            </a:r>
            <a:r>
              <a:rPr lang="ru-RU" b="1" dirty="0"/>
              <a:t> </a:t>
            </a:r>
            <a:r>
              <a:rPr lang="ru-RU" b="1" dirty="0" err="1"/>
              <a:t>Сонця</a:t>
            </a:r>
            <a:r>
              <a:rPr lang="ru-RU" b="1" dirty="0"/>
              <a:t>, на </a:t>
            </a:r>
            <a:r>
              <a:rPr lang="ru-RU" b="1" dirty="0" err="1"/>
              <a:t>відміну</a:t>
            </a:r>
            <a:r>
              <a:rPr lang="ru-RU" b="1" dirty="0"/>
              <a:t> </a:t>
            </a:r>
            <a:r>
              <a:rPr lang="ru-RU" b="1" dirty="0" err="1"/>
              <a:t>від</a:t>
            </a:r>
            <a:r>
              <a:rPr lang="ru-RU" b="1" dirty="0"/>
              <a:t> </a:t>
            </a:r>
            <a:r>
              <a:rPr lang="ru-RU" b="1" dirty="0" err="1"/>
              <a:t>Землі</a:t>
            </a:r>
            <a:r>
              <a:rPr lang="ru-RU" b="1" dirty="0"/>
              <a:t> та </a:t>
            </a:r>
            <a:r>
              <a:rPr lang="ru-RU" b="1" dirty="0" err="1"/>
              <a:t>інших</a:t>
            </a:r>
            <a:r>
              <a:rPr lang="ru-RU" b="1" dirty="0"/>
              <a:t> планет. </a:t>
            </a:r>
            <a:r>
              <a:rPr lang="ru-RU" b="1" dirty="0" err="1"/>
              <a:t>Сидеричний</a:t>
            </a:r>
            <a:r>
              <a:rPr lang="ru-RU" b="1" dirty="0"/>
              <a:t> </a:t>
            </a:r>
            <a:r>
              <a:rPr lang="ru-RU" b="1" dirty="0" err="1"/>
              <a:t>період</a:t>
            </a:r>
            <a:r>
              <a:rPr lang="ru-RU" b="1" dirty="0"/>
              <a:t> </a:t>
            </a:r>
            <a:r>
              <a:rPr lang="ru-RU" b="1" dirty="0" err="1"/>
              <a:t>обертання</a:t>
            </a:r>
            <a:r>
              <a:rPr lang="ru-RU" b="1" dirty="0"/>
              <a:t> </a:t>
            </a:r>
            <a:r>
              <a:rPr lang="ru-RU" b="1" dirty="0" err="1"/>
              <a:t>Венери</a:t>
            </a:r>
            <a:r>
              <a:rPr lang="ru-RU" b="1" dirty="0"/>
              <a:t> </a:t>
            </a:r>
            <a:r>
              <a:rPr lang="ru-RU" b="1" dirty="0" err="1"/>
              <a:t>навколо</a:t>
            </a:r>
            <a:r>
              <a:rPr lang="ru-RU" b="1" dirty="0"/>
              <a:t> </a:t>
            </a:r>
            <a:r>
              <a:rPr lang="ru-RU" b="1" dirty="0" err="1"/>
              <a:t>своєї</a:t>
            </a:r>
            <a:r>
              <a:rPr lang="ru-RU" b="1" dirty="0"/>
              <a:t> </a:t>
            </a:r>
            <a:r>
              <a:rPr lang="ru-RU" b="1" dirty="0" err="1"/>
              <a:t>осі</a:t>
            </a:r>
            <a:r>
              <a:rPr lang="ru-RU" b="1" dirty="0"/>
              <a:t> (</a:t>
            </a:r>
            <a:r>
              <a:rPr lang="ru-RU" b="1" dirty="0" err="1"/>
              <a:t>зоряна</a:t>
            </a:r>
            <a:r>
              <a:rPr lang="ru-RU" b="1" dirty="0"/>
              <a:t> </a:t>
            </a:r>
            <a:r>
              <a:rPr lang="ru-RU" b="1" dirty="0" err="1"/>
              <a:t>доба</a:t>
            </a:r>
            <a:r>
              <a:rPr lang="ru-RU" b="1" dirty="0"/>
              <a:t>) становить 243,018 </a:t>
            </a:r>
            <a:r>
              <a:rPr lang="ru-RU" b="1" dirty="0" err="1"/>
              <a:t>земної</a:t>
            </a:r>
            <a:r>
              <a:rPr lang="ru-RU" b="1" dirty="0"/>
              <a:t> </a:t>
            </a:r>
            <a:r>
              <a:rPr lang="ru-RU" b="1" dirty="0" err="1"/>
              <a:t>доби</a:t>
            </a:r>
            <a:r>
              <a:rPr lang="ru-RU" b="1" dirty="0"/>
              <a:t>. </a:t>
            </a:r>
            <a:r>
              <a:rPr lang="ru-RU" b="1" dirty="0" err="1"/>
              <a:t>Тривалість</a:t>
            </a:r>
            <a:r>
              <a:rPr lang="ru-RU" b="1" dirty="0"/>
              <a:t> </a:t>
            </a:r>
            <a:r>
              <a:rPr lang="ru-RU" b="1" dirty="0" err="1"/>
              <a:t>сонячної</a:t>
            </a:r>
            <a:r>
              <a:rPr lang="ru-RU" b="1" dirty="0"/>
              <a:t> </a:t>
            </a:r>
            <a:r>
              <a:rPr lang="ru-RU" b="1" dirty="0" err="1"/>
              <a:t>доби</a:t>
            </a:r>
            <a:r>
              <a:rPr lang="ru-RU" b="1" dirty="0"/>
              <a:t> на </a:t>
            </a:r>
            <a:r>
              <a:rPr lang="ru-RU" b="1" dirty="0" err="1"/>
              <a:t>планеті</a:t>
            </a:r>
            <a:r>
              <a:rPr lang="ru-RU" b="1" dirty="0"/>
              <a:t> становить </a:t>
            </a:r>
            <a:r>
              <a:rPr lang="ru-RU" b="1" dirty="0" err="1"/>
              <a:t>близько</a:t>
            </a:r>
            <a:r>
              <a:rPr lang="ru-RU" b="1" dirty="0"/>
              <a:t> 116,75 </a:t>
            </a:r>
            <a:r>
              <a:rPr lang="ru-RU" b="1" dirty="0" err="1"/>
              <a:t>земних</a:t>
            </a:r>
            <a:r>
              <a:rPr lang="ru-RU" b="1" dirty="0"/>
              <a:t> </a:t>
            </a:r>
            <a:r>
              <a:rPr lang="ru-RU" b="1" dirty="0" err="1"/>
              <a:t>діб</a:t>
            </a:r>
            <a:endParaRPr lang="ru-RU" b="1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/>
          <a:lstStyle/>
          <a:p>
            <a:r>
              <a:rPr lang="ru-RU" i="1" u="sng" dirty="0" err="1">
                <a:solidFill>
                  <a:srgbClr val="C00000"/>
                </a:solidFill>
              </a:rPr>
              <a:t>Планетарні</a:t>
            </a:r>
            <a:r>
              <a:rPr lang="ru-RU" i="1" u="sng" dirty="0">
                <a:solidFill>
                  <a:srgbClr val="C00000"/>
                </a:solidFill>
              </a:rPr>
              <a:t> характеристики</a:t>
            </a:r>
          </a:p>
        </p:txBody>
      </p:sp>
      <p:pic>
        <p:nvPicPr>
          <p:cNvPr id="3074" name="Picture 2" descr="C:\Users\User2109\Desktop\28hjz1j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658" y="1700808"/>
            <a:ext cx="4229843" cy="3484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3646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1124744"/>
            <a:ext cx="8892480" cy="6408712"/>
          </a:xfrm>
        </p:spPr>
        <p:txBody>
          <a:bodyPr>
            <a:noAutofit/>
          </a:bodyPr>
          <a:lstStyle/>
          <a:p>
            <a:pPr marL="109728" indent="0" algn="just">
              <a:buNone/>
            </a:pP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Температура на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поверхні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Венери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(на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рівні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середнього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радіуса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планети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) -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близько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750 К (475 ° С),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причому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добові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коливання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незначні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Тиск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близько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100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атм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щільність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газу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майже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на два порядки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вище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ніж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атмосфері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Землі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Встановлення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цих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фактів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з'явилося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розчаруванням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багатьох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дослідників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вважали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цій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, так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схожою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на нашу,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планеті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умови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близькі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до тих,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були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Землі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кам'яновугільний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отже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, там і схожа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біосфера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Перші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температури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здавалося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, могли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виправдати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такі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надії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але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уточнення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зокрема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, за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допомогою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апаратів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спускаються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) показали,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завдяки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парниковому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ефекту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біля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поверхні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Венери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виключено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всяке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існування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рідкої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води.</a:t>
            </a:r>
          </a:p>
          <a:p>
            <a:pPr algn="just"/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Цей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ефект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атмосфері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планети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призводить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до сильного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розігрівання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поверхні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створюють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вуглекислий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газ і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водяну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пару,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інтенсивно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поглинають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інфрачервоні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теплові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промені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випускаються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нагрітої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поверхнею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Венери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. Температура і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тиск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спочатку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падають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зі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збільшенням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висоти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Мінімум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температури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150 - 170 К ((-125) - (-105) ° С)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визначений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висоті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100 - 120 км, а в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міру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подальшого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підйому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температура росте,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досягаючи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висоті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12 тис. Км 600 - 800 К (325-525 ° С).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Вітер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дуже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слабкий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біля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поверхні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планети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(не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більше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1 м / с), на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висоті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понад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50 км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підсилюється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до 150 м / с.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Спостереження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автоматичних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космічних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станцій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виявили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атмосфері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грози.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C00000"/>
                </a:solidFill>
              </a:rPr>
              <a:t>Клімат Венери </a:t>
            </a:r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57405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dirty="0"/>
              <a:t>Про те, </a:t>
            </a:r>
            <a:r>
              <a:rPr lang="ru-RU" dirty="0" err="1"/>
              <a:t>що</a:t>
            </a:r>
            <a:r>
              <a:rPr lang="ru-RU" dirty="0"/>
              <a:t> у </a:t>
            </a:r>
            <a:r>
              <a:rPr lang="ru-RU" dirty="0" err="1"/>
              <a:t>Венери</a:t>
            </a:r>
            <a:r>
              <a:rPr lang="ru-RU" dirty="0"/>
              <a:t> є атмосфера, стало </a:t>
            </a:r>
            <a:r>
              <a:rPr lang="ru-RU" dirty="0" err="1"/>
              <a:t>відомо</a:t>
            </a:r>
            <a:r>
              <a:rPr lang="ru-RU" dirty="0"/>
              <a:t> 1761 </a:t>
            </a:r>
            <a:r>
              <a:rPr lang="en-US" dirty="0"/>
              <a:t>p., </a:t>
            </a:r>
            <a:r>
              <a:rPr lang="ru-RU" dirty="0" err="1"/>
              <a:t>відкриття</a:t>
            </a:r>
            <a:r>
              <a:rPr lang="ru-RU" dirty="0"/>
              <a:t> належало М. В. Ломоносову,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спостерігав</a:t>
            </a:r>
            <a:r>
              <a:rPr lang="ru-RU" dirty="0"/>
              <a:t> </a:t>
            </a:r>
            <a:r>
              <a:rPr lang="ru-RU" dirty="0" err="1"/>
              <a:t>проходження</a:t>
            </a:r>
            <a:r>
              <a:rPr lang="ru-RU" dirty="0"/>
              <a:t> </a:t>
            </a:r>
            <a:r>
              <a:rPr lang="ru-RU" dirty="0" err="1"/>
              <a:t>планети</a:t>
            </a:r>
            <a:r>
              <a:rPr lang="ru-RU" dirty="0"/>
              <a:t> перед диском </a:t>
            </a:r>
            <a:r>
              <a:rPr lang="ru-RU" dirty="0" err="1"/>
              <a:t>Сонця</a:t>
            </a:r>
            <a:r>
              <a:rPr lang="ru-RU" dirty="0"/>
              <a:t>. </a:t>
            </a:r>
            <a:r>
              <a:rPr lang="ru-RU" dirty="0" err="1"/>
              <a:t>Густина</a:t>
            </a:r>
            <a:r>
              <a:rPr lang="ru-RU" dirty="0"/>
              <a:t> </a:t>
            </a:r>
            <a:r>
              <a:rPr lang="ru-RU" dirty="0" err="1"/>
              <a:t>атмосфери</a:t>
            </a:r>
            <a:r>
              <a:rPr lang="ru-RU" dirty="0"/>
              <a:t> </a:t>
            </a:r>
            <a:r>
              <a:rPr lang="ru-RU" dirty="0" err="1"/>
              <a:t>Венери</a:t>
            </a:r>
            <a:r>
              <a:rPr lang="ru-RU" dirty="0"/>
              <a:t> в 35 </a:t>
            </a:r>
            <a:r>
              <a:rPr lang="ru-RU" dirty="0" err="1"/>
              <a:t>разів</a:t>
            </a:r>
            <a:r>
              <a:rPr lang="ru-RU" dirty="0"/>
              <a:t> </a:t>
            </a:r>
            <a:r>
              <a:rPr lang="ru-RU" dirty="0" err="1"/>
              <a:t>більша</a:t>
            </a:r>
            <a:r>
              <a:rPr lang="ru-RU" dirty="0"/>
              <a:t> за </a:t>
            </a:r>
            <a:r>
              <a:rPr lang="ru-RU" dirty="0" err="1"/>
              <a:t>земну</a:t>
            </a:r>
            <a:r>
              <a:rPr lang="ru-RU" dirty="0"/>
              <a:t>. </a:t>
            </a:r>
            <a:r>
              <a:rPr lang="ru-RU" dirty="0" err="1"/>
              <a:t>Тиск</a:t>
            </a:r>
            <a:r>
              <a:rPr lang="ru-RU" dirty="0"/>
              <a:t> на </a:t>
            </a:r>
            <a:r>
              <a:rPr lang="ru-RU" dirty="0" err="1"/>
              <a:t>поверхні</a:t>
            </a:r>
            <a:r>
              <a:rPr lang="ru-RU" dirty="0"/>
              <a:t> </a:t>
            </a:r>
            <a:r>
              <a:rPr lang="ru-RU" dirty="0" err="1"/>
              <a:t>планети</a:t>
            </a:r>
            <a:r>
              <a:rPr lang="ru-RU" dirty="0"/>
              <a:t> становить </a:t>
            </a:r>
            <a:r>
              <a:rPr lang="ru-RU" dirty="0" err="1"/>
              <a:t>близько</a:t>
            </a:r>
            <a:r>
              <a:rPr lang="ru-RU" dirty="0"/>
              <a:t> 95 атмосфер. </a:t>
            </a:r>
            <a:r>
              <a:rPr lang="ru-RU" dirty="0" err="1"/>
              <a:t>Складається</a:t>
            </a:r>
            <a:r>
              <a:rPr lang="ru-RU" dirty="0"/>
              <a:t> </a:t>
            </a:r>
            <a:r>
              <a:rPr lang="ru-RU" dirty="0" err="1"/>
              <a:t>ця</a:t>
            </a:r>
            <a:r>
              <a:rPr lang="ru-RU" dirty="0"/>
              <a:t> атмосфера, </a:t>
            </a:r>
            <a:r>
              <a:rPr lang="ru-RU" dirty="0" err="1"/>
              <a:t>здебільшого</a:t>
            </a:r>
            <a:r>
              <a:rPr lang="ru-RU" dirty="0"/>
              <a:t>, з </a:t>
            </a:r>
            <a:r>
              <a:rPr lang="ru-RU" dirty="0" err="1"/>
              <a:t>вуглекислого</a:t>
            </a:r>
            <a:r>
              <a:rPr lang="ru-RU" dirty="0"/>
              <a:t> газу з </a:t>
            </a:r>
            <a:r>
              <a:rPr lang="ru-RU" dirty="0" err="1"/>
              <a:t>домішками</a:t>
            </a:r>
            <a:r>
              <a:rPr lang="ru-RU" dirty="0"/>
              <a:t> азоту й </a:t>
            </a:r>
            <a:r>
              <a:rPr lang="ru-RU" dirty="0" err="1"/>
              <a:t>кисню</a:t>
            </a:r>
            <a:r>
              <a:rPr lang="ru-RU" dirty="0"/>
              <a:t>. </a:t>
            </a:r>
            <a:r>
              <a:rPr lang="ru-RU" dirty="0" err="1"/>
              <a:t>Вуглекислий</a:t>
            </a:r>
            <a:r>
              <a:rPr lang="ru-RU" dirty="0"/>
              <a:t> газ, </a:t>
            </a:r>
            <a:r>
              <a:rPr lang="ru-RU" dirty="0" err="1"/>
              <a:t>пропускаючи</a:t>
            </a:r>
            <a:r>
              <a:rPr lang="ru-RU" dirty="0"/>
              <a:t> </a:t>
            </a:r>
            <a:r>
              <a:rPr lang="ru-RU" dirty="0" err="1"/>
              <a:t>сонячні</a:t>
            </a:r>
            <a:r>
              <a:rPr lang="ru-RU" dirty="0"/>
              <a:t> </a:t>
            </a:r>
            <a:r>
              <a:rPr lang="ru-RU" dirty="0" err="1"/>
              <a:t>промені</a:t>
            </a:r>
            <a:r>
              <a:rPr lang="ru-RU" dirty="0"/>
              <a:t>, </a:t>
            </a:r>
            <a:r>
              <a:rPr lang="ru-RU" dirty="0" err="1"/>
              <a:t>дозволяє</a:t>
            </a:r>
            <a:r>
              <a:rPr lang="ru-RU" dirty="0"/>
              <a:t> </a:t>
            </a:r>
            <a:r>
              <a:rPr lang="ru-RU" dirty="0" err="1"/>
              <a:t>поверхні</a:t>
            </a:r>
            <a:r>
              <a:rPr lang="ru-RU" dirty="0"/>
              <a:t> </a:t>
            </a:r>
            <a:r>
              <a:rPr lang="ru-RU" dirty="0" err="1"/>
              <a:t>нагріватися</a:t>
            </a:r>
            <a:r>
              <a:rPr lang="ru-RU" dirty="0"/>
              <a:t>, </a:t>
            </a:r>
            <a:r>
              <a:rPr lang="ru-RU" dirty="0" err="1"/>
              <a:t>але</a:t>
            </a:r>
            <a:r>
              <a:rPr lang="ru-RU" dirty="0"/>
              <a:t> </a:t>
            </a:r>
            <a:r>
              <a:rPr lang="ru-RU" dirty="0" err="1"/>
              <a:t>поглинає</a:t>
            </a:r>
            <a:r>
              <a:rPr lang="ru-RU" dirty="0"/>
              <a:t> </a:t>
            </a:r>
            <a:r>
              <a:rPr lang="ru-RU" dirty="0" err="1"/>
              <a:t>інфрачервоне</a:t>
            </a:r>
            <a:r>
              <a:rPr lang="ru-RU" dirty="0"/>
              <a:t> </a:t>
            </a:r>
            <a:r>
              <a:rPr lang="ru-RU" dirty="0" err="1"/>
              <a:t>випромінювання</a:t>
            </a:r>
            <a:r>
              <a:rPr lang="ru-RU" dirty="0"/>
              <a:t> </a:t>
            </a:r>
            <a:r>
              <a:rPr lang="ru-RU" dirty="0" err="1"/>
              <a:t>розігрітої</a:t>
            </a:r>
            <a:r>
              <a:rPr lang="ru-RU" dirty="0"/>
              <a:t> </a:t>
            </a:r>
            <a:r>
              <a:rPr lang="ru-RU" dirty="0" err="1"/>
              <a:t>поверхні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є причиною парникового </a:t>
            </a:r>
            <a:r>
              <a:rPr lang="ru-RU" dirty="0" err="1"/>
              <a:t>ефекту</a:t>
            </a:r>
            <a:r>
              <a:rPr lang="ru-RU" dirty="0"/>
              <a:t>. Через </a:t>
            </a:r>
            <a:r>
              <a:rPr lang="ru-RU" dirty="0" err="1"/>
              <a:t>це</a:t>
            </a:r>
            <a:r>
              <a:rPr lang="ru-RU" dirty="0"/>
              <a:t> температура на </a:t>
            </a:r>
            <a:r>
              <a:rPr lang="ru-RU" dirty="0" err="1"/>
              <a:t>поверхні</a:t>
            </a:r>
            <a:r>
              <a:rPr lang="ru-RU" dirty="0"/>
              <a:t> </a:t>
            </a:r>
            <a:r>
              <a:rPr lang="ru-RU" dirty="0" err="1"/>
              <a:t>Венери</a:t>
            </a:r>
            <a:r>
              <a:rPr lang="ru-RU" dirty="0"/>
              <a:t> </a:t>
            </a:r>
            <a:r>
              <a:rPr lang="ru-RU" dirty="0" err="1"/>
              <a:t>набагато</a:t>
            </a:r>
            <a:r>
              <a:rPr lang="ru-RU" dirty="0"/>
              <a:t> </a:t>
            </a:r>
            <a:r>
              <a:rPr lang="ru-RU" dirty="0" err="1"/>
              <a:t>вища</a:t>
            </a:r>
            <a:r>
              <a:rPr lang="ru-RU" dirty="0"/>
              <a:t> за </a:t>
            </a:r>
            <a:r>
              <a:rPr lang="ru-RU" dirty="0" err="1"/>
              <a:t>земну</a:t>
            </a:r>
            <a:r>
              <a:rPr lang="ru-RU" dirty="0"/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u="sng" dirty="0" smtClean="0">
                <a:solidFill>
                  <a:srgbClr val="C00000"/>
                </a:solidFill>
              </a:rPr>
              <a:t>Атмосфера </a:t>
            </a:r>
            <a:endParaRPr lang="ru-RU" i="1" u="sng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71434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7170" name="Picture 2" descr="C:\Users\User2109\Desktop\I-31-PARADOX-ven-f01_64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908720"/>
            <a:ext cx="4629563" cy="48812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1" name="Picture 3" descr="C:\Users\User2109\Desktop\ekWY64aneF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620688"/>
            <a:ext cx="3618161" cy="2412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3" name="Picture 5" descr="C:\Users\User2109\Desktop\mgn_p40176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783570"/>
            <a:ext cx="2942505" cy="22111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985546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5760640"/>
          </a:xfrm>
        </p:spPr>
        <p:txBody>
          <a:bodyPr>
            <a:normAutofit/>
          </a:bodyPr>
          <a:lstStyle/>
          <a:p>
            <a:pPr algn="just"/>
            <a:r>
              <a:rPr lang="ru-RU" dirty="0"/>
              <a:t>З </a:t>
            </a:r>
            <a:r>
              <a:rPr lang="ru-RU" dirty="0" err="1"/>
              <a:t>аналізу</a:t>
            </a:r>
            <a:r>
              <a:rPr lang="ru-RU" dirty="0"/>
              <a:t> </a:t>
            </a:r>
            <a:r>
              <a:rPr lang="ru-RU" dirty="0" err="1" smtClean="0"/>
              <a:t>зображень</a:t>
            </a:r>
            <a:r>
              <a:rPr lang="ru-RU" dirty="0" smtClean="0"/>
              <a:t> </a:t>
            </a:r>
            <a:r>
              <a:rPr lang="ru-RU" dirty="0" err="1"/>
              <a:t>визначилися</a:t>
            </a:r>
            <a:r>
              <a:rPr lang="ru-RU" dirty="0"/>
              <a:t> 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риси</a:t>
            </a:r>
            <a:r>
              <a:rPr lang="ru-RU" dirty="0"/>
              <a:t> </a:t>
            </a:r>
            <a:r>
              <a:rPr lang="ru-RU" dirty="0" err="1"/>
              <a:t>геології</a:t>
            </a:r>
            <a:r>
              <a:rPr lang="ru-RU" dirty="0"/>
              <a:t> </a:t>
            </a:r>
            <a:r>
              <a:rPr lang="ru-RU" dirty="0" err="1"/>
              <a:t>планети</a:t>
            </a:r>
            <a:r>
              <a:rPr lang="ru-RU" dirty="0"/>
              <a:t>.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встановлено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в </a:t>
            </a:r>
            <a:r>
              <a:rPr lang="ru-RU" dirty="0" err="1"/>
              <a:t>зоні</a:t>
            </a:r>
            <a:r>
              <a:rPr lang="ru-RU" dirty="0"/>
              <a:t> </a:t>
            </a:r>
            <a:r>
              <a:rPr lang="ru-RU" dirty="0" err="1"/>
              <a:t>зйомки</a:t>
            </a:r>
            <a:r>
              <a:rPr lang="ru-RU" dirty="0"/>
              <a:t> </a:t>
            </a:r>
            <a:r>
              <a:rPr lang="ru-RU" dirty="0" err="1"/>
              <a:t>найпоширеніші</a:t>
            </a:r>
            <a:r>
              <a:rPr lang="ru-RU" dirty="0"/>
              <a:t> </a:t>
            </a:r>
            <a:r>
              <a:rPr lang="ru-RU" dirty="0" err="1"/>
              <a:t>рівнини</a:t>
            </a:r>
            <a:r>
              <a:rPr lang="ru-RU" dirty="0"/>
              <a:t> </a:t>
            </a:r>
            <a:r>
              <a:rPr lang="ru-RU" dirty="0" err="1"/>
              <a:t>декількох</a:t>
            </a:r>
            <a:r>
              <a:rPr lang="ru-RU" dirty="0"/>
              <a:t> </a:t>
            </a:r>
            <a:r>
              <a:rPr lang="ru-RU" dirty="0" err="1"/>
              <a:t>типів</a:t>
            </a:r>
            <a:r>
              <a:rPr lang="ru-RU" dirty="0"/>
              <a:t>, </a:t>
            </a:r>
            <a:r>
              <a:rPr lang="ru-RU" dirty="0" err="1"/>
              <a:t>утворені</a:t>
            </a:r>
            <a:r>
              <a:rPr lang="ru-RU" dirty="0"/>
              <a:t> </a:t>
            </a:r>
            <a:r>
              <a:rPr lang="ru-RU" dirty="0" err="1"/>
              <a:t>нашаруваннями</a:t>
            </a:r>
            <a:r>
              <a:rPr lang="ru-RU" dirty="0"/>
              <a:t> </a:t>
            </a:r>
            <a:r>
              <a:rPr lang="ru-RU" dirty="0" err="1"/>
              <a:t>вулканічних</a:t>
            </a:r>
            <a:r>
              <a:rPr lang="ru-RU" dirty="0"/>
              <a:t> лав. </a:t>
            </a:r>
            <a:r>
              <a:rPr lang="ru-RU" dirty="0" err="1"/>
              <a:t>Морфологія</a:t>
            </a:r>
            <a:r>
              <a:rPr lang="ru-RU" dirty="0"/>
              <a:t> </a:t>
            </a:r>
            <a:r>
              <a:rPr lang="ru-RU" dirty="0" err="1"/>
              <a:t>лавових</a:t>
            </a:r>
            <a:r>
              <a:rPr lang="ru-RU" dirty="0"/>
              <a:t> </a:t>
            </a:r>
            <a:r>
              <a:rPr lang="ru-RU" dirty="0" err="1"/>
              <a:t>потоків</a:t>
            </a:r>
            <a:r>
              <a:rPr lang="ru-RU" dirty="0"/>
              <a:t> у </a:t>
            </a:r>
            <a:r>
              <a:rPr lang="ru-RU" dirty="0" err="1"/>
              <a:t>сполученні</a:t>
            </a:r>
            <a:r>
              <a:rPr lang="ru-RU" dirty="0"/>
              <a:t> з результатами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хімічного</a:t>
            </a:r>
            <a:r>
              <a:rPr lang="ru-RU" dirty="0"/>
              <a:t> складу в </a:t>
            </a:r>
            <a:r>
              <a:rPr lang="ru-RU" dirty="0" err="1"/>
              <a:t>місцях</a:t>
            </a:r>
            <a:r>
              <a:rPr lang="ru-RU" dirty="0"/>
              <a:t> посадки </a:t>
            </a:r>
            <a:r>
              <a:rPr lang="ru-RU" dirty="0" err="1"/>
              <a:t>космічних</a:t>
            </a:r>
            <a:r>
              <a:rPr lang="ru-RU" dirty="0"/>
              <a:t> </a:t>
            </a:r>
            <a:r>
              <a:rPr lang="ru-RU" dirty="0" err="1"/>
              <a:t>апаратів</a:t>
            </a:r>
            <a:r>
              <a:rPr lang="ru-RU" dirty="0"/>
              <a:t> </a:t>
            </a:r>
            <a:r>
              <a:rPr lang="ru-RU" dirty="0" err="1"/>
              <a:t>серії</a:t>
            </a:r>
            <a:r>
              <a:rPr lang="ru-RU" dirty="0"/>
              <a:t> «Венера» — «Вега» </a:t>
            </a:r>
            <a:r>
              <a:rPr lang="ru-RU" dirty="0" err="1"/>
              <a:t>свідчать</a:t>
            </a:r>
            <a:r>
              <a:rPr lang="ru-RU" dirty="0"/>
              <a:t> про те,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— </a:t>
            </a:r>
            <a:r>
              <a:rPr lang="ru-RU" dirty="0" err="1"/>
              <a:t>базальтові</a:t>
            </a:r>
            <a:r>
              <a:rPr lang="ru-RU" dirty="0"/>
              <a:t> </a:t>
            </a:r>
            <a:r>
              <a:rPr lang="ru-RU" dirty="0" err="1"/>
              <a:t>лави</a:t>
            </a:r>
            <a:r>
              <a:rPr lang="ru-RU" dirty="0"/>
              <a:t>, широко </a:t>
            </a:r>
            <a:r>
              <a:rPr lang="ru-RU" dirty="0" err="1"/>
              <a:t>розповсюджені</a:t>
            </a:r>
            <a:r>
              <a:rPr lang="ru-RU" dirty="0"/>
              <a:t> на </a:t>
            </a:r>
            <a:r>
              <a:rPr lang="ru-RU" dirty="0" err="1"/>
              <a:t>Землі</a:t>
            </a:r>
            <a:r>
              <a:rPr lang="ru-RU" dirty="0"/>
              <a:t>, </a:t>
            </a:r>
            <a:r>
              <a:rPr lang="ru-RU" dirty="0" err="1"/>
              <a:t>Місяці</a:t>
            </a:r>
            <a:r>
              <a:rPr lang="ru-RU" dirty="0"/>
              <a:t>, і, </a:t>
            </a:r>
            <a:r>
              <a:rPr lang="ru-RU" dirty="0" err="1"/>
              <a:t>мабуть</a:t>
            </a:r>
            <a:r>
              <a:rPr lang="ru-RU" dirty="0"/>
              <a:t>, на </a:t>
            </a:r>
            <a:r>
              <a:rPr lang="ru-RU" dirty="0" err="1"/>
              <a:t>Меркурії</a:t>
            </a:r>
            <a:r>
              <a:rPr lang="ru-RU" dirty="0"/>
              <a:t> й </a:t>
            </a:r>
            <a:r>
              <a:rPr lang="ru-RU" dirty="0" err="1"/>
              <a:t>Марсі</a:t>
            </a:r>
            <a:r>
              <a:rPr lang="ru-RU" dirty="0"/>
              <a:t>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Геолог</a:t>
            </a:r>
            <a:r>
              <a:rPr lang="uk-UA" dirty="0" err="1" smtClean="0"/>
              <a:t>ія</a:t>
            </a:r>
            <a:r>
              <a:rPr lang="uk-UA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600068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Будова</a:t>
            </a:r>
            <a:endParaRPr lang="ru-RU" dirty="0"/>
          </a:p>
        </p:txBody>
      </p:sp>
      <p:pic>
        <p:nvPicPr>
          <p:cNvPr id="6146" name="Picture 2" descr="C:\Users\User2109\Desktop\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340768"/>
            <a:ext cx="8247658" cy="4989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3113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196752"/>
            <a:ext cx="8435280" cy="5400600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/>
              <a:t>Про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існування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 на </a:t>
            </a:r>
            <a:r>
              <a:rPr lang="ru-RU" dirty="0" err="1"/>
              <a:t>Венері</a:t>
            </a:r>
            <a:r>
              <a:rPr lang="ru-RU" dirty="0"/>
              <a:t> говорили </a:t>
            </a:r>
            <a:r>
              <a:rPr lang="ru-RU" dirty="0" err="1"/>
              <a:t>десятиліттями</a:t>
            </a:r>
            <a:r>
              <a:rPr lang="ru-RU" dirty="0"/>
              <a:t>, </a:t>
            </a:r>
            <a:r>
              <a:rPr lang="ru-RU" dirty="0" err="1"/>
              <a:t>але</a:t>
            </a:r>
            <a:r>
              <a:rPr lang="ru-RU" dirty="0"/>
              <a:t> з 1950 року </a:t>
            </a:r>
            <a:r>
              <a:rPr lang="ru-RU" dirty="0" err="1"/>
              <a:t>це</a:t>
            </a:r>
            <a:r>
              <a:rPr lang="ru-RU" dirty="0"/>
              <a:t> стало </a:t>
            </a:r>
            <a:r>
              <a:rPr lang="ru-RU" dirty="0" err="1"/>
              <a:t>здаватися</a:t>
            </a:r>
            <a:r>
              <a:rPr lang="ru-RU" dirty="0"/>
              <a:t> </a:t>
            </a:r>
            <a:r>
              <a:rPr lang="ru-RU" dirty="0" err="1"/>
              <a:t>неможливим</a:t>
            </a:r>
            <a:r>
              <a:rPr lang="ru-RU" dirty="0"/>
              <a:t>. Венера </a:t>
            </a:r>
            <a:r>
              <a:rPr lang="ru-RU" dirty="0" err="1"/>
              <a:t>перебуває</a:t>
            </a:r>
            <a:r>
              <a:rPr lang="ru-RU" dirty="0"/>
              <a:t> </a:t>
            </a:r>
            <a:r>
              <a:rPr lang="ru-RU" dirty="0" err="1"/>
              <a:t>набагато</a:t>
            </a:r>
            <a:r>
              <a:rPr lang="ru-RU" dirty="0"/>
              <a:t> </a:t>
            </a:r>
            <a:r>
              <a:rPr lang="ru-RU" dirty="0" err="1"/>
              <a:t>ближче</a:t>
            </a:r>
            <a:r>
              <a:rPr lang="ru-RU" dirty="0"/>
              <a:t> до </a:t>
            </a:r>
            <a:r>
              <a:rPr lang="ru-RU" dirty="0" err="1"/>
              <a:t>Сонця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 Земля, температура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поверхні</a:t>
            </a:r>
            <a:r>
              <a:rPr lang="ru-RU" dirty="0"/>
              <a:t>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висока</a:t>
            </a:r>
            <a:r>
              <a:rPr lang="ru-RU" dirty="0"/>
              <a:t> і </a:t>
            </a:r>
            <a:r>
              <a:rPr lang="ru-RU" dirty="0" err="1"/>
              <a:t>досягає</a:t>
            </a:r>
            <a:r>
              <a:rPr lang="ru-RU" dirty="0"/>
              <a:t> +500 ° С (700 К),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врахувати</a:t>
            </a:r>
            <a:r>
              <a:rPr lang="ru-RU" dirty="0"/>
              <a:t> той факт,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атмосферний</a:t>
            </a:r>
            <a:r>
              <a:rPr lang="ru-RU" dirty="0"/>
              <a:t> </a:t>
            </a:r>
            <a:r>
              <a:rPr lang="ru-RU" dirty="0" err="1"/>
              <a:t>тиск</a:t>
            </a:r>
            <a:r>
              <a:rPr lang="ru-RU" dirty="0"/>
              <a:t> </a:t>
            </a:r>
            <a:r>
              <a:rPr lang="ru-RU" dirty="0" err="1"/>
              <a:t>Венери</a:t>
            </a:r>
            <a:r>
              <a:rPr lang="ru-RU" dirty="0"/>
              <a:t> в 90 </a:t>
            </a:r>
            <a:r>
              <a:rPr lang="ru-RU" dirty="0" err="1"/>
              <a:t>разів</a:t>
            </a:r>
            <a:r>
              <a:rPr lang="ru-RU" dirty="0"/>
              <a:t> </a:t>
            </a:r>
            <a:r>
              <a:rPr lang="ru-RU" dirty="0" err="1"/>
              <a:t>вище</a:t>
            </a:r>
            <a:r>
              <a:rPr lang="ru-RU" dirty="0"/>
              <a:t> </a:t>
            </a:r>
            <a:r>
              <a:rPr lang="ru-RU" dirty="0" err="1"/>
              <a:t>тиску</a:t>
            </a:r>
            <a:r>
              <a:rPr lang="ru-RU" dirty="0"/>
              <a:t> </a:t>
            </a:r>
            <a:r>
              <a:rPr lang="ru-RU" dirty="0" err="1"/>
              <a:t>Землі</a:t>
            </a:r>
            <a:r>
              <a:rPr lang="ru-RU" dirty="0"/>
              <a:t> і </a:t>
            </a:r>
            <a:r>
              <a:rPr lang="ru-RU" dirty="0" err="1"/>
              <a:t>наявність</a:t>
            </a:r>
            <a:r>
              <a:rPr lang="ru-RU" dirty="0"/>
              <a:t> пристойного парникового </a:t>
            </a:r>
            <a:r>
              <a:rPr lang="ru-RU" dirty="0" err="1"/>
              <a:t>ефекту</a:t>
            </a:r>
            <a:r>
              <a:rPr lang="ru-RU" dirty="0"/>
              <a:t>, </a:t>
            </a:r>
            <a:r>
              <a:rPr lang="ru-RU" dirty="0" err="1"/>
              <a:t>роблять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малоймовірним</a:t>
            </a:r>
            <a:r>
              <a:rPr lang="ru-RU" dirty="0"/>
              <a:t> </a:t>
            </a:r>
            <a:r>
              <a:rPr lang="ru-RU" dirty="0" err="1"/>
              <a:t>явищем</a:t>
            </a:r>
            <a:r>
              <a:rPr lang="ru-RU" dirty="0"/>
              <a:t> і </a:t>
            </a:r>
            <a:r>
              <a:rPr lang="ru-RU" dirty="0" err="1"/>
              <a:t>тільки</a:t>
            </a:r>
            <a:r>
              <a:rPr lang="ru-RU" dirty="0"/>
              <a:t> у </a:t>
            </a:r>
            <a:r>
              <a:rPr lang="ru-RU" dirty="0" err="1"/>
              <a:t>верхніх</a:t>
            </a:r>
            <a:r>
              <a:rPr lang="ru-RU" dirty="0"/>
              <a:t> шарах </a:t>
            </a:r>
            <a:r>
              <a:rPr lang="ru-RU" dirty="0" err="1"/>
              <a:t>атмосфери</a:t>
            </a:r>
            <a:r>
              <a:rPr lang="ru-RU" dirty="0"/>
              <a:t>, далеко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поверхні</a:t>
            </a:r>
            <a:r>
              <a:rPr lang="ru-RU" dirty="0"/>
              <a:t> </a:t>
            </a:r>
            <a:r>
              <a:rPr lang="ru-RU" dirty="0" err="1"/>
              <a:t>планети</a:t>
            </a:r>
            <a:r>
              <a:rPr lang="ru-RU" dirty="0"/>
              <a:t>, </a:t>
            </a:r>
            <a:r>
              <a:rPr lang="ru-RU" dirty="0" err="1"/>
              <a:t>умови</a:t>
            </a:r>
            <a:r>
              <a:rPr lang="ru-RU" dirty="0"/>
              <a:t> </a:t>
            </a:r>
            <a:r>
              <a:rPr lang="ru-RU" dirty="0" err="1"/>
              <a:t>віддалено</a:t>
            </a:r>
            <a:r>
              <a:rPr lang="ru-RU" dirty="0"/>
              <a:t> </a:t>
            </a:r>
            <a:r>
              <a:rPr lang="ru-RU" dirty="0" err="1"/>
              <a:t>прийнятні</a:t>
            </a:r>
            <a:r>
              <a:rPr lang="ru-RU" dirty="0"/>
              <a:t> для </a:t>
            </a:r>
            <a:r>
              <a:rPr lang="ru-RU" dirty="0" err="1"/>
              <a:t>підтримки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143000"/>
          </a:xfrm>
        </p:spPr>
        <p:txBody>
          <a:bodyPr/>
          <a:lstStyle/>
          <a:p>
            <a:r>
              <a:rPr lang="ru-RU" dirty="0" err="1"/>
              <a:t>Життя</a:t>
            </a:r>
            <a:r>
              <a:rPr lang="ru-RU" dirty="0"/>
              <a:t> на </a:t>
            </a:r>
            <a:r>
              <a:rPr lang="ru-RU" dirty="0" err="1"/>
              <a:t>Венері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28390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65</TotalTime>
  <Words>724</Words>
  <Application>Microsoft Office PowerPoint</Application>
  <PresentationFormat>Экран (4:3)</PresentationFormat>
  <Paragraphs>17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Открытая</vt:lpstr>
      <vt:lpstr>Венера  </vt:lpstr>
      <vt:lpstr>Планета Венера </vt:lpstr>
      <vt:lpstr>Планетарні характеристики</vt:lpstr>
      <vt:lpstr>Клімат Венери </vt:lpstr>
      <vt:lpstr>Атмосфера </vt:lpstr>
      <vt:lpstr>Презентация PowerPoint</vt:lpstr>
      <vt:lpstr>Геологія </vt:lpstr>
      <vt:lpstr>Будова</vt:lpstr>
      <vt:lpstr>Життя на Венері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Венера</dc:title>
  <dc:creator>User2109</dc:creator>
  <cp:lastModifiedBy>User2109</cp:lastModifiedBy>
  <cp:revision>7</cp:revision>
  <dcterms:created xsi:type="dcterms:W3CDTF">2014-12-16T14:32:42Z</dcterms:created>
  <dcterms:modified xsi:type="dcterms:W3CDTF">2014-12-16T15:38:00Z</dcterms:modified>
</cp:coreProperties>
</file>