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53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175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226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52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05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13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24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5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62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07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66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350696" cy="3744415"/>
          </a:xfrm>
        </p:spPr>
        <p:txBody>
          <a:bodyPr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</a:rPr>
              <a:t>З</a:t>
            </a:r>
            <a:r>
              <a:rPr lang="uk-UA" sz="6000" dirty="0" smtClean="0">
                <a:solidFill>
                  <a:schemeClr val="bg1"/>
                </a:solidFill>
              </a:rPr>
              <a:t>асоби </a:t>
            </a:r>
            <a:r>
              <a:rPr lang="uk-UA" sz="6000" dirty="0" smtClean="0">
                <a:solidFill>
                  <a:schemeClr val="bg1"/>
                </a:solidFill>
              </a:rPr>
              <a:t>астрономічних </a:t>
            </a:r>
            <a:r>
              <a:rPr lang="uk-UA" sz="6000" dirty="0" smtClean="0">
                <a:solidFill>
                  <a:schemeClr val="bg1"/>
                </a:solidFill>
              </a:rPr>
              <a:t>досліджень.</a:t>
            </a:r>
            <a:br>
              <a:rPr lang="uk-UA" sz="6000" dirty="0" smtClean="0">
                <a:solidFill>
                  <a:schemeClr val="bg1"/>
                </a:solidFill>
              </a:rPr>
            </a:br>
            <a:r>
              <a:rPr lang="uk-UA" sz="6000" dirty="0" smtClean="0">
                <a:solidFill>
                  <a:schemeClr val="bg1"/>
                </a:solidFill>
              </a:rPr>
              <a:t>Телескопи</a:t>
            </a:r>
            <a:endParaRPr lang="uk-UA" sz="6000" dirty="0">
              <a:solidFill>
                <a:schemeClr val="bg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97152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Підготувала</a:t>
            </a:r>
          </a:p>
          <a:p>
            <a:r>
              <a:rPr lang="uk-UA" dirty="0">
                <a:solidFill>
                  <a:schemeClr val="bg1"/>
                </a:solidFill>
              </a:rPr>
              <a:t>у</a:t>
            </a:r>
            <a:r>
              <a:rPr lang="uk-UA" dirty="0" smtClean="0">
                <a:solidFill>
                  <a:schemeClr val="bg1"/>
                </a:solidFill>
              </a:rPr>
              <a:t>чениця 11-А класу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Бутрак</a:t>
            </a:r>
            <a:r>
              <a:rPr lang="uk-UA" dirty="0" smtClean="0">
                <a:solidFill>
                  <a:schemeClr val="bg1"/>
                </a:solidFill>
              </a:rPr>
              <a:t> Анастасія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6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88024" y="656692"/>
            <a:ext cx="4114800" cy="5724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600" i="1" dirty="0">
                <a:latin typeface="Comic Sans MS" panose="030F0702030302020204" pitchFamily="66" charset="0"/>
              </a:rPr>
              <a:t>Один </a:t>
            </a:r>
            <a:r>
              <a:rPr lang="ru-RU" sz="2600" i="1" dirty="0">
                <a:latin typeface="Comic Sans MS" panose="030F0702030302020204" pitchFamily="66" charset="0"/>
              </a:rPr>
              <a:t>з </a:t>
            </a:r>
            <a:r>
              <a:rPr lang="ru-RU" sz="2600" i="1" dirty="0" err="1">
                <a:latin typeface="Comic Sans MS" panose="030F0702030302020204" pitchFamily="66" charset="0"/>
              </a:rPr>
              <a:t>найбільших</a:t>
            </a:r>
            <a:r>
              <a:rPr lang="ru-RU" sz="2600" i="1" dirty="0">
                <a:latin typeface="Comic Sans MS" panose="030F0702030302020204" pitchFamily="66" charset="0"/>
              </a:rPr>
              <a:t> у </a:t>
            </a:r>
            <a:r>
              <a:rPr lang="ru-RU" sz="2600" i="1" dirty="0" err="1">
                <a:latin typeface="Comic Sans MS" panose="030F0702030302020204" pitchFamily="66" charset="0"/>
              </a:rPr>
              <a:t>світі</a:t>
            </a:r>
            <a:r>
              <a:rPr lang="ru-RU" sz="2600" i="1" dirty="0">
                <a:latin typeface="Comic Sans MS" panose="030F0702030302020204" pitchFamily="66" charset="0"/>
              </a:rPr>
              <a:t> </a:t>
            </a:r>
            <a:r>
              <a:rPr lang="ru-RU" sz="2600" i="1" dirty="0" err="1">
                <a:latin typeface="Comic Sans MS" panose="030F0702030302020204" pitchFamily="66" charset="0"/>
              </a:rPr>
              <a:t>телескопів</a:t>
            </a:r>
            <a:r>
              <a:rPr lang="ru-RU" sz="2600" i="1" dirty="0">
                <a:latin typeface="Comic Sans MS" panose="030F0702030302020204" pitchFamily="66" charset="0"/>
              </a:rPr>
              <a:t> </a:t>
            </a:r>
            <a:r>
              <a:rPr lang="ru-RU" sz="2600" i="1" dirty="0" err="1">
                <a:latin typeface="Comic Sans MS" panose="030F0702030302020204" pitchFamily="66" charset="0"/>
              </a:rPr>
              <a:t>знаходиться</a:t>
            </a:r>
            <a:r>
              <a:rPr lang="ru-RU" sz="2600" i="1" dirty="0">
                <a:latin typeface="Comic Sans MS" panose="030F0702030302020204" pitchFamily="66" charset="0"/>
              </a:rPr>
              <a:t> на </a:t>
            </a:r>
            <a:r>
              <a:rPr lang="ru-RU" sz="2600" i="1" dirty="0" err="1">
                <a:latin typeface="Comic Sans MS" panose="030F0702030302020204" pitchFamily="66" charset="0"/>
              </a:rPr>
              <a:t>висоті</a:t>
            </a:r>
            <a:r>
              <a:rPr lang="ru-RU" sz="2600" i="1" dirty="0">
                <a:latin typeface="Comic Sans MS" panose="030F0702030302020204" pitchFamily="66" charset="0"/>
              </a:rPr>
              <a:t> 2400 м над </a:t>
            </a:r>
            <a:r>
              <a:rPr lang="ru-RU" sz="2600" i="1" dirty="0" err="1">
                <a:latin typeface="Comic Sans MS" panose="030F0702030302020204" pitchFamily="66" charset="0"/>
              </a:rPr>
              <a:t>рівнем</a:t>
            </a:r>
            <a:r>
              <a:rPr lang="ru-RU" sz="2600" i="1" dirty="0">
                <a:latin typeface="Comic Sans MS" panose="030F0702030302020204" pitchFamily="66" charset="0"/>
              </a:rPr>
              <a:t> моря, на </a:t>
            </a:r>
            <a:r>
              <a:rPr lang="ru-RU" sz="2600" i="1" dirty="0" err="1">
                <a:latin typeface="Comic Sans MS" panose="030F0702030302020204" pitchFamily="66" charset="0"/>
              </a:rPr>
              <a:t>Канарських</a:t>
            </a:r>
            <a:r>
              <a:rPr lang="ru-RU" sz="2600" i="1" dirty="0">
                <a:latin typeface="Comic Sans MS" panose="030F0702030302020204" pitchFamily="66" charset="0"/>
              </a:rPr>
              <a:t> островах. На </a:t>
            </a:r>
            <a:r>
              <a:rPr lang="ru-RU" sz="2600" i="1" dirty="0" err="1">
                <a:latin typeface="Comic Sans MS" panose="030F0702030302020204" pitchFamily="66" charset="0"/>
              </a:rPr>
              <a:t>його</a:t>
            </a:r>
            <a:r>
              <a:rPr lang="ru-RU" sz="2600" i="1" dirty="0">
                <a:latin typeface="Comic Sans MS" panose="030F0702030302020204" pitchFamily="66" charset="0"/>
              </a:rPr>
              <a:t> </a:t>
            </a:r>
            <a:r>
              <a:rPr lang="ru-RU" sz="2600" i="1" dirty="0" err="1">
                <a:latin typeface="Comic Sans MS" panose="030F0702030302020204" pitchFamily="66" charset="0"/>
              </a:rPr>
              <a:t>будівництво</a:t>
            </a:r>
            <a:r>
              <a:rPr lang="ru-RU" sz="2600" i="1" dirty="0">
                <a:latin typeface="Comic Sans MS" panose="030F0702030302020204" pitchFamily="66" charset="0"/>
              </a:rPr>
              <a:t> </a:t>
            </a:r>
            <a:r>
              <a:rPr lang="ru-RU" sz="2600" i="1" dirty="0" err="1">
                <a:latin typeface="Comic Sans MS" panose="030F0702030302020204" pitchFamily="66" charset="0"/>
              </a:rPr>
              <a:t>було</a:t>
            </a:r>
            <a:r>
              <a:rPr lang="ru-RU" sz="2600" i="1" dirty="0">
                <a:latin typeface="Comic Sans MS" panose="030F0702030302020204" pitchFamily="66" charset="0"/>
              </a:rPr>
              <a:t> затрачено 180 млн. </a:t>
            </a:r>
            <a:r>
              <a:rPr lang="ru-RU" sz="2600" i="1" dirty="0" err="1">
                <a:latin typeface="Comic Sans MS" panose="030F0702030302020204" pitchFamily="66" charset="0"/>
              </a:rPr>
              <a:t>доларів</a:t>
            </a:r>
            <a:r>
              <a:rPr lang="ru-RU" sz="2600" i="1" dirty="0">
                <a:latin typeface="Comic Sans MS" panose="030F0702030302020204" pitchFamily="66" charset="0"/>
              </a:rPr>
              <a:t> і 7 </a:t>
            </a:r>
            <a:r>
              <a:rPr lang="ru-RU" sz="2600" i="1" dirty="0" err="1">
                <a:latin typeface="Comic Sans MS" panose="030F0702030302020204" pitchFamily="66" charset="0"/>
              </a:rPr>
              <a:t>років</a:t>
            </a:r>
            <a:r>
              <a:rPr lang="ru-RU" sz="2600" i="1" dirty="0">
                <a:latin typeface="Comic Sans MS" panose="030F0702030302020204" pitchFamily="66" charset="0"/>
              </a:rPr>
              <a:t> </a:t>
            </a:r>
            <a:r>
              <a:rPr lang="ru-RU" sz="2600" i="1" dirty="0" err="1">
                <a:latin typeface="Comic Sans MS" panose="030F0702030302020204" pitchFamily="66" charset="0"/>
              </a:rPr>
              <a:t>роботи</a:t>
            </a:r>
            <a:r>
              <a:rPr lang="ru-RU" sz="2600" i="1" dirty="0">
                <a:latin typeface="Comic Sans MS" panose="030F0702030302020204" pitchFamily="66" charset="0"/>
              </a:rPr>
              <a:t>. </a:t>
            </a:r>
            <a:r>
              <a:rPr lang="ru-RU" sz="2600" i="1" dirty="0" err="1">
                <a:latin typeface="Comic Sans MS" panose="030F0702030302020204" pitchFamily="66" charset="0"/>
              </a:rPr>
              <a:t>Первинне</a:t>
            </a:r>
            <a:r>
              <a:rPr lang="ru-RU" sz="2600" i="1" dirty="0">
                <a:latin typeface="Comic Sans MS" panose="030F0702030302020204" pitchFamily="66" charset="0"/>
              </a:rPr>
              <a:t> </a:t>
            </a:r>
            <a:r>
              <a:rPr lang="ru-RU" sz="2600" i="1" dirty="0" err="1">
                <a:latin typeface="Comic Sans MS" panose="030F0702030302020204" pitchFamily="66" charset="0"/>
              </a:rPr>
              <a:t>дзеркало</a:t>
            </a:r>
            <a:r>
              <a:rPr lang="ru-RU" sz="2600" i="1" dirty="0">
                <a:latin typeface="Comic Sans MS" panose="030F0702030302020204" pitchFamily="66" charset="0"/>
              </a:rPr>
              <a:t> телескопа </a:t>
            </a:r>
            <a:r>
              <a:rPr lang="ru-RU" sz="2600" i="1" dirty="0" err="1">
                <a:latin typeface="Comic Sans MS" panose="030F0702030302020204" pitchFamily="66" charset="0"/>
              </a:rPr>
              <a:t>має</a:t>
            </a:r>
            <a:r>
              <a:rPr lang="ru-RU" sz="2600" i="1" dirty="0">
                <a:latin typeface="Comic Sans MS" panose="030F0702030302020204" pitchFamily="66" charset="0"/>
              </a:rPr>
              <a:t> </a:t>
            </a:r>
            <a:r>
              <a:rPr lang="ru-RU" sz="2600" i="1" dirty="0" err="1">
                <a:latin typeface="Comic Sans MS" panose="030F0702030302020204" pitchFamily="66" charset="0"/>
              </a:rPr>
              <a:t>діаметр</a:t>
            </a:r>
            <a:r>
              <a:rPr lang="ru-RU" sz="2600" i="1" dirty="0">
                <a:latin typeface="Comic Sans MS" panose="030F0702030302020204" pitchFamily="66" charset="0"/>
              </a:rPr>
              <a:t> 10,4 метра, </a:t>
            </a:r>
            <a:r>
              <a:rPr lang="ru-RU" sz="2600" i="1" dirty="0" err="1">
                <a:latin typeface="Comic Sans MS" panose="030F0702030302020204" pitchFamily="66" charset="0"/>
              </a:rPr>
              <a:t>складено</a:t>
            </a:r>
            <a:r>
              <a:rPr lang="ru-RU" sz="2600" i="1" dirty="0">
                <a:latin typeface="Comic Sans MS" panose="030F0702030302020204" pitchFamily="66" charset="0"/>
              </a:rPr>
              <a:t> </a:t>
            </a:r>
            <a:r>
              <a:rPr lang="ru-RU" sz="2600" i="1" dirty="0" err="1">
                <a:latin typeface="Comic Sans MS" panose="030F0702030302020204" pitchFamily="66" charset="0"/>
              </a:rPr>
              <a:t>воно</a:t>
            </a:r>
            <a:r>
              <a:rPr lang="ru-RU" sz="2600" i="1" dirty="0">
                <a:latin typeface="Comic Sans MS" panose="030F0702030302020204" pitchFamily="66" charset="0"/>
              </a:rPr>
              <a:t> з 36 </a:t>
            </a:r>
            <a:r>
              <a:rPr lang="ru-RU" sz="2600" i="1" dirty="0" err="1">
                <a:latin typeface="Comic Sans MS" panose="030F0702030302020204" pitchFamily="66" charset="0"/>
              </a:rPr>
              <a:t>шестикутних</a:t>
            </a:r>
            <a:r>
              <a:rPr lang="ru-RU" sz="2600" i="1" dirty="0">
                <a:latin typeface="Comic Sans MS" panose="030F0702030302020204" pitchFamily="66" charset="0"/>
              </a:rPr>
              <a:t> </a:t>
            </a:r>
            <a:r>
              <a:rPr lang="ru-RU" sz="2600" i="1" dirty="0" err="1">
                <a:latin typeface="Comic Sans MS" panose="030F0702030302020204" pitchFamily="66" charset="0"/>
              </a:rPr>
              <a:t>сегментів</a:t>
            </a:r>
            <a:r>
              <a:rPr lang="ru-RU" sz="2600" i="1" dirty="0">
                <a:latin typeface="Comic Sans MS" panose="030F0702030302020204" pitchFamily="66" charset="0"/>
              </a:rPr>
              <a:t>. Телескоп </a:t>
            </a:r>
            <a:r>
              <a:rPr lang="ru-RU" sz="2600" i="1" dirty="0" err="1">
                <a:latin typeface="Comic Sans MS" panose="030F0702030302020204" pitchFamily="66" charset="0"/>
              </a:rPr>
              <a:t>вміє</a:t>
            </a:r>
            <a:r>
              <a:rPr lang="ru-RU" sz="2600" i="1" dirty="0">
                <a:latin typeface="Comic Sans MS" panose="030F0702030302020204" pitchFamily="66" charset="0"/>
              </a:rPr>
              <a:t> «</a:t>
            </a:r>
            <a:r>
              <a:rPr lang="ru-RU" sz="2600" i="1" dirty="0" err="1">
                <a:latin typeface="Comic Sans MS" panose="030F0702030302020204" pitchFamily="66" charset="0"/>
              </a:rPr>
              <a:t>виправляти</a:t>
            </a:r>
            <a:r>
              <a:rPr lang="ru-RU" sz="2600" i="1" dirty="0">
                <a:latin typeface="Comic Sans MS" panose="030F0702030302020204" pitchFamily="66" charset="0"/>
              </a:rPr>
              <a:t> </a:t>
            </a:r>
            <a:r>
              <a:rPr lang="ru-RU" sz="2600" i="1" dirty="0" err="1">
                <a:latin typeface="Comic Sans MS" panose="030F0702030302020204" pitchFamily="66" charset="0"/>
              </a:rPr>
              <a:t>помилки</a:t>
            </a:r>
            <a:r>
              <a:rPr lang="ru-RU" sz="2600" i="1" dirty="0">
                <a:latin typeface="Comic Sans MS" panose="030F0702030302020204" pitchFamily="66" charset="0"/>
              </a:rPr>
              <a:t>» </a:t>
            </a:r>
            <a:r>
              <a:rPr lang="ru-RU" sz="2600" i="1" dirty="0" err="1">
                <a:latin typeface="Comic Sans MS" panose="030F0702030302020204" pitchFamily="66" charset="0"/>
              </a:rPr>
              <a:t>атмосфери</a:t>
            </a:r>
            <a:r>
              <a:rPr lang="ru-RU" sz="2600" i="1" dirty="0">
                <a:latin typeface="Comic Sans MS" panose="030F0702030302020204" pitchFamily="66" charset="0"/>
              </a:rPr>
              <a:t>, </a:t>
            </a:r>
            <a:r>
              <a:rPr lang="ru-RU" sz="2600" i="1" dirty="0" err="1">
                <a:latin typeface="Comic Sans MS" panose="030F0702030302020204" pitchFamily="66" charset="0"/>
              </a:rPr>
              <a:t>коректуючи</a:t>
            </a:r>
            <a:r>
              <a:rPr lang="ru-RU" sz="2600" i="1" dirty="0">
                <a:latin typeface="Comic Sans MS" panose="030F0702030302020204" pitchFamily="66" charset="0"/>
              </a:rPr>
              <a:t> </a:t>
            </a:r>
            <a:r>
              <a:rPr lang="ru-RU" sz="2600" i="1" dirty="0" err="1" smtClean="0">
                <a:latin typeface="Comic Sans MS" panose="030F0702030302020204" pitchFamily="66" charset="0"/>
              </a:rPr>
              <a:t>спотворення</a:t>
            </a:r>
            <a:r>
              <a:rPr lang="ru-RU" sz="2600" i="1" dirty="0" smtClean="0">
                <a:latin typeface="Comic Sans MS" panose="030F0702030302020204" pitchFamily="66" charset="0"/>
              </a:rPr>
              <a:t>.</a:t>
            </a:r>
            <a:endParaRPr lang="uk-UA" sz="2600" i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2" y="188640"/>
            <a:ext cx="432048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51" y="3645024"/>
            <a:ext cx="46236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18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" y="0"/>
            <a:ext cx="9137817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613979" cy="253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" y="4466797"/>
            <a:ext cx="3820448" cy="239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476672"/>
            <a:ext cx="64235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i="1" dirty="0">
                <a:latin typeface="Comic Sans MS" panose="030F0702030302020204" pitchFamily="66" charset="0"/>
              </a:rPr>
              <a:t>Ці спарені телескопи розташовані на гавайській вершині </a:t>
            </a:r>
            <a:r>
              <a:rPr lang="uk-UA" sz="2200" i="1" dirty="0" err="1">
                <a:latin typeface="Comic Sans MS" panose="030F0702030302020204" pitchFamily="66" charset="0"/>
              </a:rPr>
              <a:t>Мауна</a:t>
            </a:r>
            <a:r>
              <a:rPr lang="uk-UA" sz="2200" i="1" dirty="0">
                <a:latin typeface="Comic Sans MS" panose="030F0702030302020204" pitchFamily="66" charset="0"/>
              </a:rPr>
              <a:t> </a:t>
            </a:r>
            <a:r>
              <a:rPr lang="uk-UA" sz="2200" i="1" dirty="0" err="1">
                <a:latin typeface="Comic Sans MS" panose="030F0702030302020204" pitchFamily="66" charset="0"/>
              </a:rPr>
              <a:t>Кі</a:t>
            </a:r>
            <a:r>
              <a:rPr lang="uk-UA" sz="2200" i="1" dirty="0">
                <a:latin typeface="Comic Sans MS" panose="030F0702030302020204" pitchFamily="66" charset="0"/>
              </a:rPr>
              <a:t> (</a:t>
            </a:r>
            <a:r>
              <a:rPr lang="uk-UA" sz="2200" i="1" dirty="0" err="1">
                <a:latin typeface="Comic Sans MS" panose="030F0702030302020204" pitchFamily="66" charset="0"/>
              </a:rPr>
              <a:t>Мауна-Кеа</a:t>
            </a:r>
            <a:r>
              <a:rPr lang="uk-UA" sz="2200" i="1" dirty="0">
                <a:latin typeface="Comic Sans MS" panose="030F0702030302020204" pitchFamily="66" charset="0"/>
              </a:rPr>
              <a:t>). Кожен з них важить близько 300 тонн, за висотою відповідає  восьмиповерховій будівлі, має дзеркало діаметром 10 м і може накопичувати як видиме світло, так і інфрачервоне випромінювання. Дзеркала являють собою конструкцію з менших дзеркал. </a:t>
            </a:r>
            <a:r>
              <a:rPr lang="uk-UA" sz="2200" i="1" dirty="0">
                <a:latin typeface="Comic Sans MS" panose="030F0702030302020204" pitchFamily="66" charset="0"/>
              </a:rPr>
              <a:t>У телескопа є внутрішня система охолодження, що захищає дзеркала від деформації, викликаної  </a:t>
            </a:r>
            <a:r>
              <a:rPr lang="uk-UA" sz="2200" i="1" dirty="0" smtClean="0">
                <a:latin typeface="Comic Sans MS" panose="030F0702030302020204" pitchFamily="66" charset="0"/>
              </a:rPr>
              <a:t>                 </a:t>
            </a:r>
          </a:p>
          <a:p>
            <a:r>
              <a:rPr lang="uk-UA" sz="2200" i="1" dirty="0">
                <a:latin typeface="Comic Sans MS" panose="030F0702030302020204" pitchFamily="66" charset="0"/>
              </a:rPr>
              <a:t> </a:t>
            </a:r>
            <a:r>
              <a:rPr lang="uk-UA" sz="2200" i="1" dirty="0" smtClean="0">
                <a:latin typeface="Comic Sans MS" panose="030F0702030302020204" pitchFamily="66" charset="0"/>
              </a:rPr>
              <a:t>                          </a:t>
            </a:r>
            <a:r>
              <a:rPr lang="uk-UA" sz="2200" i="1" dirty="0" err="1" smtClean="0">
                <a:latin typeface="Comic Sans MS" panose="030F0702030302020204" pitchFamily="66" charset="0"/>
              </a:rPr>
              <a:t>наргіванням</a:t>
            </a:r>
            <a:r>
              <a:rPr lang="uk-UA" sz="2200" i="1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90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3209" cy="6858000"/>
          </a:xfrm>
        </p:spPr>
      </p:pic>
      <p:sp>
        <p:nvSpPr>
          <p:cNvPr id="7" name="TextBox 6"/>
          <p:cNvSpPr txBox="1"/>
          <p:nvPr/>
        </p:nvSpPr>
        <p:spPr>
          <a:xfrm>
            <a:off x="251520" y="404664"/>
            <a:ext cx="66247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 </a:t>
            </a:r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За допомогою сучасних телескопів астрономи спостерігають об'єкти, що знаходяться на відстані близько 10 млрд. світлових років, що складає 9,5-1022 км. </a:t>
            </a:r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Таким чином, за згаданий проміжок часу масштаби світу "виросли" в 5-1015 разів</a:t>
            </a:r>
            <a:r>
              <a:rPr lang="uk-UA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uk-UA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Сучасна астрономія дала докази того, що вже близько 10 млрд. років тому доступна для астрономічних спостережень Всесвіт існував у вигляді гігантської системи галактик. Масштаби в часі "виросли" в 13 млн. разів.</a:t>
            </a:r>
          </a:p>
          <a:p>
            <a:r>
              <a:rPr lang="uk-UA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Але </a:t>
            </a:r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головне, звичайно, не в </a:t>
            </a:r>
            <a:r>
              <a:rPr lang="uk-UA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цифровому зростанні </a:t>
            </a:r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просторових і часових масштабів, хоча й від них захоплює подих. Головне в тому, що людина, нарешті</a:t>
            </a:r>
            <a:r>
              <a:rPr lang="uk-UA" sz="2000" i="1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uk-UA" sz="2000" i="1" smtClean="0">
                <a:solidFill>
                  <a:schemeClr val="bg1"/>
                </a:solidFill>
                <a:latin typeface="Comic Sans MS" panose="030F0702030302020204" pitchFamily="66" charset="0"/>
              </a:rPr>
              <a:t>вийшла </a:t>
            </a:r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на широкий шлях розуміння дійсних законів світобудови.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53628"/>
            <a:ext cx="432048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23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9011344" cy="2650306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Дякую за увагу!!!</a:t>
            </a:r>
            <a:endParaRPr lang="uk-U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27168" cy="778098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Телескопи, їх призначення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984920" y="1160748"/>
            <a:ext cx="7174160" cy="4536504"/>
          </a:xfrm>
        </p:spPr>
        <p:txBody>
          <a:bodyPr>
            <a:normAutofit fontScale="92500"/>
          </a:bodyPr>
          <a:lstStyle/>
          <a:p>
            <a:r>
              <a:rPr lang="uk-UA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Телескоп — прилад для спостереження віддалених об'єктів. </a:t>
            </a:r>
          </a:p>
          <a:p>
            <a:r>
              <a:rPr lang="uk-UA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Термін «телескоп» також вживається для позначення астрономічних приладів для спостережень електромагнітних хвиль невидимих для людського ока (інфрачервоні, ультрафіолетові, рентгенівські, </a:t>
            </a:r>
            <a:r>
              <a:rPr lang="uk-UA" sz="28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гамма-</a:t>
            </a:r>
            <a:r>
              <a:rPr lang="uk-UA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і радіотелескопи), а також для реєстрації відмінного від електромагнітного випромінювання (нейтринні та гравітаційні телескопи).</a:t>
            </a:r>
            <a:endParaRPr lang="uk-UA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8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68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78" y="2204864"/>
            <a:ext cx="3792422" cy="28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14296"/>
            <a:ext cx="79208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Телескоп має три основні призначення:</a:t>
            </a:r>
          </a:p>
          <a:p>
            <a:endParaRPr lang="uk-UA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uk-UA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</a:t>
            </a:r>
            <a:r>
              <a:rPr lang="uk-UA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1.Збирати </a:t>
            </a:r>
            <a:r>
              <a:rPr lang="uk-UA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випромінювання від небесних світил на приймальний пристрій (око, фотографічну пластинку, спектрограф і ін.);</a:t>
            </a:r>
          </a:p>
          <a:p>
            <a:endParaRPr lang="uk-UA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</a:t>
            </a:r>
            <a:endParaRPr lang="uk-UA" sz="28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</a:t>
            </a:r>
            <a:r>
              <a:rPr lang="uk-UA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2.Будувати </a:t>
            </a:r>
            <a:r>
              <a:rPr lang="uk-UA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у своїй </a:t>
            </a:r>
            <a:r>
              <a:rPr lang="uk-UA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фокальній </a:t>
            </a:r>
            <a:r>
              <a:rPr lang="uk-UA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площині зображення об'єкта або певної ділянки неба;</a:t>
            </a:r>
          </a:p>
          <a:p>
            <a:endParaRPr lang="uk-UA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</a:t>
            </a:r>
            <a:r>
              <a:rPr lang="uk-UA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3.Допомогти </a:t>
            </a:r>
            <a:r>
              <a:rPr lang="uk-UA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розрізняти об'єкти, розташовані на близькій кутовій відстані один від одного, що непомітно неозброєним оком.</a:t>
            </a:r>
          </a:p>
        </p:txBody>
      </p:sp>
    </p:spTree>
    <p:extLst>
      <p:ext uri="{BB962C8B-B14F-4D97-AF65-F5344CB8AC3E}">
        <p14:creationId xmlns:p14="http://schemas.microsoft.com/office/powerpoint/2010/main" val="72266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1" y="-33148"/>
            <a:ext cx="9188197" cy="6891148"/>
          </a:xfrm>
        </p:spPr>
      </p:pic>
      <p:sp>
        <p:nvSpPr>
          <p:cNvPr id="7" name="TextBox 6"/>
          <p:cNvSpPr txBox="1"/>
          <p:nvPr/>
        </p:nvSpPr>
        <p:spPr>
          <a:xfrm>
            <a:off x="467544" y="3429000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Основною оптичною складовою телескопа є об'єктив, який збирає світло і будує зображення об'єкта або ділянки неба. Об'єктив з'єднується з приймальним пристроєм трубою (тубусом). Механічна конструкція, що несе трубу і що забезпечує її наведення на небо, називається </a:t>
            </a:r>
            <a:r>
              <a:rPr lang="uk-UA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монтуванням.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2979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4360"/>
            <a:ext cx="217228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53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5760640" cy="92211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Історія створення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52565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Перший телескоп </a:t>
            </a:r>
            <a:r>
              <a:rPr lang="uk-UA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винайшла </a:t>
            </a:r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людина, далека від астрономії. У 1908 році голландський майстер з виготовлення окулярів Іоанн </a:t>
            </a:r>
            <a:r>
              <a:rPr lang="uk-UA" sz="20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Ліпперсгей</a:t>
            </a:r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 показав свій винахід в Гаазі. Видавати патент на винахід йому не стали — у цей же час багато інших майстрів створювали подібний інструмент.</a:t>
            </a:r>
          </a:p>
          <a:p>
            <a:endParaRPr lang="uk-UA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Вважається, що Галілео Галілей першим сконструював і використав телескоп. Це було </a:t>
            </a:r>
            <a:r>
              <a:rPr lang="uk-UA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простий </a:t>
            </a:r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пристрій, </a:t>
            </a:r>
            <a:r>
              <a:rPr lang="uk-UA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подібний </a:t>
            </a:r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підзорної труби. Тільки великих масштабів і великим збільшенням. За допомогою нього </a:t>
            </a:r>
            <a:r>
              <a:rPr lang="uk-UA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Галілей </a:t>
            </a:r>
            <a:r>
              <a:rPr lang="uk-UA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зробив ряд астрономічних відкриттів.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60" y="116632"/>
            <a:ext cx="3603539" cy="281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79" y="3212976"/>
            <a:ext cx="2271900" cy="323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052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За допомогою телескопа Галілео Галілей відкрив: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61206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1.Гори 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і кратери на </a:t>
            </a:r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Місяці,;</a:t>
            </a:r>
          </a:p>
          <a:p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2.Розміри 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зірок та їхня колосальна </a:t>
            </a:r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віддаленість;</a:t>
            </a:r>
          </a:p>
          <a:p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3.плями 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на </a:t>
            </a:r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Сонці;</a:t>
            </a:r>
          </a:p>
          <a:p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4.Супутники 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Юпітера (</a:t>
            </a:r>
            <a:r>
              <a:rPr lang="uk-UA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Іо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, Європа, </a:t>
            </a:r>
            <a:r>
              <a:rPr lang="uk-UA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Ганімед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та </a:t>
            </a:r>
            <a:r>
              <a:rPr lang="uk-UA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Каллісто</a:t>
            </a:r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);</a:t>
            </a:r>
          </a:p>
          <a:p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5.Фази Венери, 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кільця </a:t>
            </a:r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Сатурна;</a:t>
            </a:r>
          </a:p>
          <a:p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6.Чумацький 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Шлях як скупчення окремих зірок та ін</a:t>
            </a:r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Це</a:t>
            </a:r>
            <a:r>
              <a:rPr lang="ru-RU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бул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и</a:t>
            </a:r>
            <a:r>
              <a:rPr lang="ru-RU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величезні</a:t>
            </a:r>
            <a:r>
              <a:rPr lang="ru-RU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перевороти 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в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науці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про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Всесвіт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uk-UA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6" y="2543377"/>
            <a:ext cx="2409976" cy="397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294706"/>
            <a:ext cx="2027948" cy="150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4" y="775811"/>
            <a:ext cx="1652072" cy="179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5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3" y="0"/>
            <a:ext cx="9176823" cy="6870398"/>
          </a:xfrm>
        </p:spPr>
      </p:pic>
      <p:sp>
        <p:nvSpPr>
          <p:cNvPr id="11" name="TextBox 10"/>
          <p:cNvSpPr txBox="1"/>
          <p:nvPr/>
        </p:nvSpPr>
        <p:spPr>
          <a:xfrm>
            <a:off x="3131840" y="764704"/>
            <a:ext cx="5652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Великою обсерваторією для спостережень в видимому та ближньому ультрафіолетовому діапазонах став космічний телескоп «</a:t>
            </a:r>
            <a:r>
              <a:rPr lang="uk-UA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Габбл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», запущений на навколоземну орбіту космічним </a:t>
            </a:r>
            <a:r>
              <a:rPr lang="uk-UA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шаттлом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«</a:t>
            </a:r>
            <a:r>
              <a:rPr lang="uk-UA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Дискавері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» в квітні 1990 р.</a:t>
            </a:r>
          </a:p>
          <a:p>
            <a:endParaRPr lang="uk-UA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За 18 років роботи на навколоземній орбіті «</a:t>
            </a:r>
            <a:r>
              <a:rPr lang="uk-UA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Габбл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» отримав понад 700 тисяч зображень 22 тисяч небесних об'єктів — зір, туманностей, галактик, планет.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" y="580758"/>
            <a:ext cx="2891628" cy="217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" y="4437112"/>
            <a:ext cx="3107099" cy="206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95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Найбільш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значимі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результати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отримані</a:t>
            </a:r>
            <a:r>
              <a:rPr lang="ru-RU" sz="3200" dirty="0">
                <a:solidFill>
                  <a:schemeClr val="bg1"/>
                </a:solidFill>
              </a:rPr>
              <a:t> телескопом «</a:t>
            </a:r>
            <a:r>
              <a:rPr lang="ru-RU" sz="3200" dirty="0" err="1">
                <a:solidFill>
                  <a:schemeClr val="bg1"/>
                </a:solidFill>
              </a:rPr>
              <a:t>Габбл</a:t>
            </a:r>
            <a:r>
              <a:rPr lang="ru-RU" sz="3200" dirty="0">
                <a:solidFill>
                  <a:schemeClr val="bg1"/>
                </a:solidFill>
              </a:rPr>
              <a:t>»: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820472" cy="466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</a:t>
            </a:r>
            <a:r>
              <a:rPr lang="ru-RU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Отримано</a:t>
            </a:r>
            <a:r>
              <a:rPr lang="ru-RU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додаткові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дані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про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планети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поза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сонячною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системою,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зокрема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спектрометричні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2.Доведено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що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процес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формування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планет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відбувається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у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більшості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зір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нашої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Галактики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3.За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наслідками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спостережень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квазарів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отримана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сучасна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космологічна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модель: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Всесвіт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розширюється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з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прискоренням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і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заповнений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темною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енергією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, уточнений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вік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Всесвіту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— 13,7 млрд.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років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4.Частково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підтверджена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теорія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про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надмасивні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чорні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діри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в центрах галактик, на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основі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спостережень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висунута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гіпотеза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що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зв'язує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масу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чорних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дір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і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властивості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галактики.</a:t>
            </a:r>
            <a:endParaRPr lang="uk-UA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8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3580"/>
            <a:ext cx="8085584" cy="860292"/>
          </a:xfrm>
        </p:spPr>
        <p:txBody>
          <a:bodyPr/>
          <a:lstStyle/>
          <a:p>
            <a:r>
              <a:rPr lang="uk-UA" sz="3200" dirty="0">
                <a:solidFill>
                  <a:schemeClr val="bg1"/>
                </a:solidFill>
              </a:rPr>
              <a:t>Д</a:t>
            </a:r>
            <a:r>
              <a:rPr lang="uk-UA" sz="3200" dirty="0" smtClean="0">
                <a:solidFill>
                  <a:schemeClr val="bg1"/>
                </a:solidFill>
              </a:rPr>
              <a:t>ещо </a:t>
            </a:r>
            <a:r>
              <a:rPr lang="uk-UA" sz="3200" dirty="0">
                <a:solidFill>
                  <a:schemeClr val="bg1"/>
                </a:solidFill>
              </a:rPr>
              <a:t>про сучасні телескопи</a:t>
            </a:r>
            <a:r>
              <a:rPr lang="uk-UA" dirty="0"/>
              <a:t>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24336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«Чудо 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науки і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техніки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" -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найбільший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у </a:t>
            </a:r>
            <a:r>
              <a:rPr lang="ru-RU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світі</a:t>
            </a:r>
            <a:r>
              <a:rPr lang="ru-RU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телескоп. </a:t>
            </a:r>
            <a:endParaRPr lang="uk-UA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Це Великий 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Азимутальний телескоп Спеціальної астрофізичної обсерваторії РАН. Його головне </a:t>
            </a:r>
            <a:r>
              <a:rPr lang="uk-UA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дзеркало має діаметр </a:t>
            </a:r>
            <a:r>
              <a:rPr lang="uk-UA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6 метрів (фокусна відстань 24 м) важить 42 т, маса рухомої частини телескопа - 650 т.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03639"/>
            <a:ext cx="4282357" cy="286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731797"/>
            <a:ext cx="2380206" cy="304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742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757</Words>
  <Application>Microsoft Office PowerPoint</Application>
  <PresentationFormat>Екран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Засоби астрономічних досліджень. Телескопи</vt:lpstr>
      <vt:lpstr>Телескопи, їх призначення</vt:lpstr>
      <vt:lpstr>Презентація PowerPoint</vt:lpstr>
      <vt:lpstr>Презентація PowerPoint</vt:lpstr>
      <vt:lpstr>Історія створення</vt:lpstr>
      <vt:lpstr>За допомогою телескопа Галілео Галілей відкрив:</vt:lpstr>
      <vt:lpstr>Презентація PowerPoint</vt:lpstr>
      <vt:lpstr>Найбільш значимі результати, отримані телескопом «Габбл»:</vt:lpstr>
      <vt:lpstr>Дещо про сучасні телескопи...</vt:lpstr>
      <vt:lpstr>Презентація PowerPoint</vt:lpstr>
      <vt:lpstr>Презентація PowerPoint</vt:lpstr>
      <vt:lpstr>Презентація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Настюша</cp:lastModifiedBy>
  <cp:revision>26</cp:revision>
  <dcterms:created xsi:type="dcterms:W3CDTF">2010-02-23T11:30:32Z</dcterms:created>
  <dcterms:modified xsi:type="dcterms:W3CDTF">2013-10-23T14:07:59Z</dcterms:modified>
</cp:coreProperties>
</file>