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7023D-5891-453C-8645-E7CD87BBD0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CD485-8FF9-4CAA-A437-8334D5F47058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FA9A3DC2-B007-4987-B2C6-A452661B2A57}" type="parTrans" cxnId="{8EB1E40D-CBE7-4A36-A5EA-BFA32B58B55F}">
      <dgm:prSet/>
      <dgm:spPr/>
      <dgm:t>
        <a:bodyPr/>
        <a:lstStyle/>
        <a:p>
          <a:endParaRPr lang="ru-RU"/>
        </a:p>
      </dgm:t>
    </dgm:pt>
    <dgm:pt modelId="{BDFA4AC0-C36E-49E5-B781-382FCDD2A328}" type="sibTrans" cxnId="{8EB1E40D-CBE7-4A36-A5EA-BFA32B58B55F}">
      <dgm:prSet/>
      <dgm:spPr/>
      <dgm:t>
        <a:bodyPr/>
        <a:lstStyle/>
        <a:p>
          <a:endParaRPr lang="ru-RU"/>
        </a:p>
      </dgm:t>
    </dgm:pt>
    <dgm:pt modelId="{AA3794C6-D766-4D20-AC0C-00916072C85C}">
      <dgm:prSet phldrT="[Текст]"/>
      <dgm:spPr/>
      <dgm:t>
        <a:bodyPr/>
        <a:lstStyle/>
        <a:p>
          <a:r>
            <a:rPr lang="ru-RU" dirty="0" smtClean="0"/>
            <a:t>Середня відстань планети від Сонця дорівнює </a:t>
          </a:r>
          <a:r>
            <a:rPr lang="ru-RU" dirty="0" smtClean="0">
              <a:solidFill>
                <a:srgbClr val="FF0000"/>
              </a:solidFill>
            </a:rPr>
            <a:t>19,187 а.о.</a:t>
          </a:r>
          <a:endParaRPr lang="ru-RU" dirty="0">
            <a:solidFill>
              <a:srgbClr val="FF0000"/>
            </a:solidFill>
          </a:endParaRPr>
        </a:p>
      </dgm:t>
    </dgm:pt>
    <dgm:pt modelId="{AE94BB6E-A207-44A4-8EA3-B804F116F533}" type="parTrans" cxnId="{46A0E644-30EC-4C9F-9C3F-DA51B5B07CA1}">
      <dgm:prSet/>
      <dgm:spPr/>
      <dgm:t>
        <a:bodyPr/>
        <a:lstStyle/>
        <a:p>
          <a:endParaRPr lang="ru-RU"/>
        </a:p>
      </dgm:t>
    </dgm:pt>
    <dgm:pt modelId="{1E2611B5-C4A2-4617-9DF4-A4CE1A48B690}" type="sibTrans" cxnId="{46A0E644-30EC-4C9F-9C3F-DA51B5B07CA1}">
      <dgm:prSet/>
      <dgm:spPr/>
      <dgm:t>
        <a:bodyPr/>
        <a:lstStyle/>
        <a:p>
          <a:endParaRPr lang="ru-RU"/>
        </a:p>
      </dgm:t>
    </dgm:pt>
    <dgm:pt modelId="{C29A431B-E88C-49EC-855D-CBD5C874BA75}">
      <dgm:prSet phldrT="[Текст]"/>
      <dgm:spPr/>
      <dgm:t>
        <a:bodyPr/>
        <a:lstStyle/>
        <a:p>
          <a:r>
            <a:rPr lang="ru-RU" dirty="0" smtClean="0"/>
            <a:t>Зіркові доби на Урані тривають </a:t>
          </a:r>
          <a:r>
            <a:rPr lang="ru-RU" dirty="0" smtClean="0">
              <a:solidFill>
                <a:srgbClr val="FF0000"/>
              </a:solidFill>
            </a:rPr>
            <a:t>17 годин 14 хвилин</a:t>
          </a:r>
          <a:r>
            <a:rPr lang="ru-RU" dirty="0" smtClean="0"/>
            <a:t>. Уран обертається, як кажуть, «лежачи на боці». Нахил екватора до площини орбіти (</a:t>
          </a:r>
          <a:r>
            <a:rPr lang="ru-RU" dirty="0" smtClean="0">
              <a:solidFill>
                <a:srgbClr val="FF0000"/>
              </a:solidFill>
            </a:rPr>
            <a:t>97 ° 55 '</a:t>
          </a:r>
          <a:r>
            <a:rPr lang="ru-RU" dirty="0" smtClean="0"/>
            <a:t>) припадає вважати великим </a:t>
          </a:r>
          <a:r>
            <a:rPr lang="ru-RU" dirty="0" smtClean="0">
              <a:solidFill>
                <a:srgbClr val="FF0000"/>
              </a:solidFill>
            </a:rPr>
            <a:t>90 °</a:t>
          </a:r>
          <a:r>
            <a:rPr lang="ru-RU" dirty="0" smtClean="0"/>
            <a:t> </a:t>
          </a:r>
          <a:endParaRPr lang="ru-RU" dirty="0"/>
        </a:p>
      </dgm:t>
    </dgm:pt>
    <dgm:pt modelId="{D339E613-C20C-48A2-820A-28B4C6F71690}" type="parTrans" cxnId="{FB65F5E4-A389-4469-80E9-7E649F8AEECD}">
      <dgm:prSet/>
      <dgm:spPr/>
      <dgm:t>
        <a:bodyPr/>
        <a:lstStyle/>
        <a:p>
          <a:endParaRPr lang="ru-RU"/>
        </a:p>
      </dgm:t>
    </dgm:pt>
    <dgm:pt modelId="{FE8ED267-DD1B-4824-8CB2-B3E0DDAEB445}" type="sibTrans" cxnId="{FB65F5E4-A389-4469-80E9-7E649F8AEECD}">
      <dgm:prSet/>
      <dgm:spPr/>
      <dgm:t>
        <a:bodyPr/>
        <a:lstStyle/>
        <a:p>
          <a:endParaRPr lang="ru-RU"/>
        </a:p>
      </dgm:t>
    </dgm:pt>
    <dgm:pt modelId="{E670753E-F262-4CDA-9725-6E9234F4407F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1372F9EC-E6E2-4AAE-ADDA-5718200987DF}" type="parTrans" cxnId="{3C5FD9A8-D269-416A-9700-D9B385166E74}">
      <dgm:prSet/>
      <dgm:spPr/>
      <dgm:t>
        <a:bodyPr/>
        <a:lstStyle/>
        <a:p>
          <a:endParaRPr lang="ru-RU"/>
        </a:p>
      </dgm:t>
    </dgm:pt>
    <dgm:pt modelId="{073B022B-1D5B-4C61-B2FE-82FE3ECD89E0}" type="sibTrans" cxnId="{3C5FD9A8-D269-416A-9700-D9B385166E74}">
      <dgm:prSet/>
      <dgm:spPr/>
      <dgm:t>
        <a:bodyPr/>
        <a:lstStyle/>
        <a:p>
          <a:endParaRPr lang="ru-RU"/>
        </a:p>
      </dgm:t>
    </dgm:pt>
    <dgm:pt modelId="{5BCE2ED8-14FD-469F-BF7D-E300BFB67FC0}">
      <dgm:prSet phldrT="[Текст]"/>
      <dgm:spPr/>
      <dgm:t>
        <a:bodyPr/>
        <a:lstStyle/>
        <a:p>
          <a:r>
            <a:rPr lang="ru-RU" dirty="0" smtClean="0"/>
            <a:t>Маса Урана в 14,5 разів більше маси Землі і дорівнює </a:t>
          </a:r>
          <a:r>
            <a:rPr lang="ru-RU" dirty="0" smtClean="0">
              <a:solidFill>
                <a:srgbClr val="FF0000"/>
              </a:solidFill>
            </a:rPr>
            <a:t>8,7 · 1025 кг.</a:t>
          </a:r>
          <a:endParaRPr lang="ru-RU" dirty="0">
            <a:solidFill>
              <a:srgbClr val="FF0000"/>
            </a:solidFill>
          </a:endParaRPr>
        </a:p>
      </dgm:t>
    </dgm:pt>
    <dgm:pt modelId="{8E28C117-0A8B-4462-B59D-832CEF3D7791}" type="parTrans" cxnId="{554BF5DA-5ECE-4D9B-AD58-490C282E688B}">
      <dgm:prSet/>
      <dgm:spPr/>
      <dgm:t>
        <a:bodyPr/>
        <a:lstStyle/>
        <a:p>
          <a:endParaRPr lang="ru-RU"/>
        </a:p>
      </dgm:t>
    </dgm:pt>
    <dgm:pt modelId="{14D6279C-0308-4A54-BA7B-E31996534AD1}" type="sibTrans" cxnId="{554BF5DA-5ECE-4D9B-AD58-490C282E688B}">
      <dgm:prSet/>
      <dgm:spPr/>
      <dgm:t>
        <a:bodyPr/>
        <a:lstStyle/>
        <a:p>
          <a:endParaRPr lang="ru-RU"/>
        </a:p>
      </dgm:t>
    </dgm:pt>
    <dgm:pt modelId="{4EB29556-E7AD-4774-95A5-C0216F60250D}">
      <dgm:prSet phldrT="[Текст]"/>
      <dgm:spPr/>
      <dgm:t>
        <a:bodyPr/>
        <a:lstStyle/>
        <a:p>
          <a:r>
            <a:rPr lang="ru-RU" dirty="0" smtClean="0"/>
            <a:t>Його радіус величезний: більше 25 тис. км, в 4 рази більше радіуса Землі.</a:t>
          </a:r>
          <a:endParaRPr lang="ru-RU" dirty="0"/>
        </a:p>
      </dgm:t>
    </dgm:pt>
    <dgm:pt modelId="{BA33C352-55DB-4CE8-A2EF-99DACF1882D1}" type="parTrans" cxnId="{EE710A25-1C5E-46B6-A179-B5E90B238A30}">
      <dgm:prSet/>
      <dgm:spPr/>
      <dgm:t>
        <a:bodyPr/>
        <a:lstStyle/>
        <a:p>
          <a:endParaRPr lang="ru-RU"/>
        </a:p>
      </dgm:t>
    </dgm:pt>
    <dgm:pt modelId="{4D83F92F-FB61-42D7-BEED-67128F92C3AE}" type="sibTrans" cxnId="{EE710A25-1C5E-46B6-A179-B5E90B238A30}">
      <dgm:prSet/>
      <dgm:spPr/>
      <dgm:t>
        <a:bodyPr/>
        <a:lstStyle/>
        <a:p>
          <a:endParaRPr lang="ru-RU"/>
        </a:p>
      </dgm:t>
    </dgm:pt>
    <dgm:pt modelId="{A409F0BF-52B6-4C68-9A78-F89226B0D9BB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7828FBCB-24A2-4B14-81CA-59EF85BFE3C8}" type="sibTrans" cxnId="{174877BC-8A86-41CF-AD4B-485E5E29A551}">
      <dgm:prSet/>
      <dgm:spPr/>
      <dgm:t>
        <a:bodyPr/>
        <a:lstStyle/>
        <a:p>
          <a:endParaRPr lang="ru-RU"/>
        </a:p>
      </dgm:t>
    </dgm:pt>
    <dgm:pt modelId="{2F29FD9E-9218-45F0-9F38-02BA1173327E}" type="parTrans" cxnId="{174877BC-8A86-41CF-AD4B-485E5E29A551}">
      <dgm:prSet/>
      <dgm:spPr/>
      <dgm:t>
        <a:bodyPr/>
        <a:lstStyle/>
        <a:p>
          <a:endParaRPr lang="ru-RU"/>
        </a:p>
      </dgm:t>
    </dgm:pt>
    <dgm:pt modelId="{4549CF5E-773A-4929-9ABC-84C126B43174}">
      <dgm:prSet phldrT="[Текст]"/>
      <dgm:spPr/>
      <dgm:t>
        <a:bodyPr/>
        <a:lstStyle/>
        <a:p>
          <a:endParaRPr lang="ru-RU" dirty="0"/>
        </a:p>
      </dgm:t>
    </dgm:pt>
    <dgm:pt modelId="{6AA0336C-0B49-4B16-A92F-ADA768321DC9}" type="parTrans" cxnId="{D461884B-F5B3-4FC9-A5EC-57002595F0DA}">
      <dgm:prSet/>
      <dgm:spPr/>
      <dgm:t>
        <a:bodyPr/>
        <a:lstStyle/>
        <a:p>
          <a:endParaRPr lang="ru-RU"/>
        </a:p>
      </dgm:t>
    </dgm:pt>
    <dgm:pt modelId="{4572E38A-4D9E-48F2-A709-74DD625383DE}" type="sibTrans" cxnId="{D461884B-F5B3-4FC9-A5EC-57002595F0DA}">
      <dgm:prSet/>
      <dgm:spPr/>
      <dgm:t>
        <a:bodyPr/>
        <a:lstStyle/>
        <a:p>
          <a:endParaRPr lang="ru-RU"/>
        </a:p>
      </dgm:t>
    </dgm:pt>
    <dgm:pt modelId="{CF9D380B-47E1-4D12-8675-AF6DEC98B035}" type="pres">
      <dgm:prSet presAssocID="{C7B7023D-5891-453C-8645-E7CD87BBD0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BAA465-C951-49BB-8ED9-4CED70FA5C12}" type="pres">
      <dgm:prSet presAssocID="{2E2CD485-8FF9-4CAA-A437-8334D5F47058}" presName="composite" presStyleCnt="0"/>
      <dgm:spPr/>
    </dgm:pt>
    <dgm:pt modelId="{D1B74A3B-B300-4418-A2D5-36D0BD3498D0}" type="pres">
      <dgm:prSet presAssocID="{2E2CD485-8FF9-4CAA-A437-8334D5F47058}" presName="parentText" presStyleLbl="alignNode1" presStyleIdx="0" presStyleCnt="3" custLinFactNeighborX="2277" custLinFactNeighborY="9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9A27D-DDB8-47DB-8D81-608BADF17528}" type="pres">
      <dgm:prSet presAssocID="{2E2CD485-8FF9-4CAA-A437-8334D5F4705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4B3A4-A095-4E1B-90BD-59AF926A6E80}" type="pres">
      <dgm:prSet presAssocID="{BDFA4AC0-C36E-49E5-B781-382FCDD2A328}" presName="sp" presStyleCnt="0"/>
      <dgm:spPr/>
    </dgm:pt>
    <dgm:pt modelId="{E6873878-2BBD-43ED-BD82-409B1756C058}" type="pres">
      <dgm:prSet presAssocID="{A409F0BF-52B6-4C68-9A78-F89226B0D9BB}" presName="composite" presStyleCnt="0"/>
      <dgm:spPr/>
    </dgm:pt>
    <dgm:pt modelId="{AB0C0C6E-6182-4C9D-B9B3-898FC5AE24E5}" type="pres">
      <dgm:prSet presAssocID="{A409F0BF-52B6-4C68-9A78-F89226B0D9B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42172-A715-4573-9A08-5B115AE78ED1}" type="pres">
      <dgm:prSet presAssocID="{A409F0BF-52B6-4C68-9A78-F89226B0D9B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59D59-BF52-4266-A9D9-CF47D2A4DD4A}" type="pres">
      <dgm:prSet presAssocID="{7828FBCB-24A2-4B14-81CA-59EF85BFE3C8}" presName="sp" presStyleCnt="0"/>
      <dgm:spPr/>
    </dgm:pt>
    <dgm:pt modelId="{CE4398FD-C691-4640-885D-619981FE5759}" type="pres">
      <dgm:prSet presAssocID="{E670753E-F262-4CDA-9725-6E9234F4407F}" presName="composite" presStyleCnt="0"/>
      <dgm:spPr/>
    </dgm:pt>
    <dgm:pt modelId="{2A2B1235-A957-47C7-89D8-07933C3F76D6}" type="pres">
      <dgm:prSet presAssocID="{E670753E-F262-4CDA-9725-6E9234F4407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3D554-22B1-4FFD-B124-56895474FFFC}" type="pres">
      <dgm:prSet presAssocID="{E670753E-F262-4CDA-9725-6E9234F4407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65F5E4-A389-4469-80E9-7E649F8AEECD}" srcId="{A409F0BF-52B6-4C68-9A78-F89226B0D9BB}" destId="{C29A431B-E88C-49EC-855D-CBD5C874BA75}" srcOrd="0" destOrd="0" parTransId="{D339E613-C20C-48A2-820A-28B4C6F71690}" sibTransId="{FE8ED267-DD1B-4824-8CB2-B3E0DDAEB445}"/>
    <dgm:cxn modelId="{3DD576F7-DF18-4875-9D7D-24C7CD2B9830}" type="presOf" srcId="{AA3794C6-D766-4D20-AC0C-00916072C85C}" destId="{E199A27D-DDB8-47DB-8D81-608BADF17528}" srcOrd="0" destOrd="0" presId="urn:microsoft.com/office/officeart/2005/8/layout/chevron2"/>
    <dgm:cxn modelId="{0788176C-8283-4AA6-8B20-F7D092E8E95D}" type="presOf" srcId="{4549CF5E-773A-4929-9ABC-84C126B43174}" destId="{8D13D554-22B1-4FFD-B124-56895474FFFC}" srcOrd="0" destOrd="2" presId="urn:microsoft.com/office/officeart/2005/8/layout/chevron2"/>
    <dgm:cxn modelId="{3C5FD9A8-D269-416A-9700-D9B385166E74}" srcId="{C7B7023D-5891-453C-8645-E7CD87BBD059}" destId="{E670753E-F262-4CDA-9725-6E9234F4407F}" srcOrd="2" destOrd="0" parTransId="{1372F9EC-E6E2-4AAE-ADDA-5718200987DF}" sibTransId="{073B022B-1D5B-4C61-B2FE-82FE3ECD89E0}"/>
    <dgm:cxn modelId="{8EB1E40D-CBE7-4A36-A5EA-BFA32B58B55F}" srcId="{C7B7023D-5891-453C-8645-E7CD87BBD059}" destId="{2E2CD485-8FF9-4CAA-A437-8334D5F47058}" srcOrd="0" destOrd="0" parTransId="{FA9A3DC2-B007-4987-B2C6-A452661B2A57}" sibTransId="{BDFA4AC0-C36E-49E5-B781-382FCDD2A328}"/>
    <dgm:cxn modelId="{EE710A25-1C5E-46B6-A179-B5E90B238A30}" srcId="{E670753E-F262-4CDA-9725-6E9234F4407F}" destId="{4EB29556-E7AD-4774-95A5-C0216F60250D}" srcOrd="1" destOrd="0" parTransId="{BA33C352-55DB-4CE8-A2EF-99DACF1882D1}" sibTransId="{4D83F92F-FB61-42D7-BEED-67128F92C3AE}"/>
    <dgm:cxn modelId="{554BF5DA-5ECE-4D9B-AD58-490C282E688B}" srcId="{E670753E-F262-4CDA-9725-6E9234F4407F}" destId="{5BCE2ED8-14FD-469F-BF7D-E300BFB67FC0}" srcOrd="0" destOrd="0" parTransId="{8E28C117-0A8B-4462-B59D-832CEF3D7791}" sibTransId="{14D6279C-0308-4A54-BA7B-E31996534AD1}"/>
    <dgm:cxn modelId="{47348427-9490-4662-BC1D-37429B887580}" type="presOf" srcId="{4EB29556-E7AD-4774-95A5-C0216F60250D}" destId="{8D13D554-22B1-4FFD-B124-56895474FFFC}" srcOrd="0" destOrd="1" presId="urn:microsoft.com/office/officeart/2005/8/layout/chevron2"/>
    <dgm:cxn modelId="{5339FF0E-4CBF-4D99-B5F3-A9F24B2FFC81}" type="presOf" srcId="{E670753E-F262-4CDA-9725-6E9234F4407F}" destId="{2A2B1235-A957-47C7-89D8-07933C3F76D6}" srcOrd="0" destOrd="0" presId="urn:microsoft.com/office/officeart/2005/8/layout/chevron2"/>
    <dgm:cxn modelId="{9D37EEC9-7CA2-48A3-96DB-26E25277A2AB}" type="presOf" srcId="{C7B7023D-5891-453C-8645-E7CD87BBD059}" destId="{CF9D380B-47E1-4D12-8675-AF6DEC98B035}" srcOrd="0" destOrd="0" presId="urn:microsoft.com/office/officeart/2005/8/layout/chevron2"/>
    <dgm:cxn modelId="{FF89090D-CC31-4F00-A71F-50BE99C76036}" type="presOf" srcId="{2E2CD485-8FF9-4CAA-A437-8334D5F47058}" destId="{D1B74A3B-B300-4418-A2D5-36D0BD3498D0}" srcOrd="0" destOrd="0" presId="urn:microsoft.com/office/officeart/2005/8/layout/chevron2"/>
    <dgm:cxn modelId="{46A0E644-30EC-4C9F-9C3F-DA51B5B07CA1}" srcId="{2E2CD485-8FF9-4CAA-A437-8334D5F47058}" destId="{AA3794C6-D766-4D20-AC0C-00916072C85C}" srcOrd="0" destOrd="0" parTransId="{AE94BB6E-A207-44A4-8EA3-B804F116F533}" sibTransId="{1E2611B5-C4A2-4617-9DF4-A4CE1A48B690}"/>
    <dgm:cxn modelId="{781F8076-5D0E-4374-9BFD-B7FC3B6D1986}" type="presOf" srcId="{C29A431B-E88C-49EC-855D-CBD5C874BA75}" destId="{83F42172-A715-4573-9A08-5B115AE78ED1}" srcOrd="0" destOrd="0" presId="urn:microsoft.com/office/officeart/2005/8/layout/chevron2"/>
    <dgm:cxn modelId="{D461884B-F5B3-4FC9-A5EC-57002595F0DA}" srcId="{E670753E-F262-4CDA-9725-6E9234F4407F}" destId="{4549CF5E-773A-4929-9ABC-84C126B43174}" srcOrd="2" destOrd="0" parTransId="{6AA0336C-0B49-4B16-A92F-ADA768321DC9}" sibTransId="{4572E38A-4D9E-48F2-A709-74DD625383DE}"/>
    <dgm:cxn modelId="{174877BC-8A86-41CF-AD4B-485E5E29A551}" srcId="{C7B7023D-5891-453C-8645-E7CD87BBD059}" destId="{A409F0BF-52B6-4C68-9A78-F89226B0D9BB}" srcOrd="1" destOrd="0" parTransId="{2F29FD9E-9218-45F0-9F38-02BA1173327E}" sibTransId="{7828FBCB-24A2-4B14-81CA-59EF85BFE3C8}"/>
    <dgm:cxn modelId="{7ECBEB14-1D04-4EBE-A604-5BFFCEF83160}" type="presOf" srcId="{5BCE2ED8-14FD-469F-BF7D-E300BFB67FC0}" destId="{8D13D554-22B1-4FFD-B124-56895474FFFC}" srcOrd="0" destOrd="0" presId="urn:microsoft.com/office/officeart/2005/8/layout/chevron2"/>
    <dgm:cxn modelId="{3EB81C51-9A70-4546-BB8F-B1334B2FBEE8}" type="presOf" srcId="{A409F0BF-52B6-4C68-9A78-F89226B0D9BB}" destId="{AB0C0C6E-6182-4C9D-B9B3-898FC5AE24E5}" srcOrd="0" destOrd="0" presId="urn:microsoft.com/office/officeart/2005/8/layout/chevron2"/>
    <dgm:cxn modelId="{82A7B033-B892-4897-9032-D0475C89238E}" type="presParOf" srcId="{CF9D380B-47E1-4D12-8675-AF6DEC98B035}" destId="{B7BAA465-C951-49BB-8ED9-4CED70FA5C12}" srcOrd="0" destOrd="0" presId="urn:microsoft.com/office/officeart/2005/8/layout/chevron2"/>
    <dgm:cxn modelId="{25C3C563-F922-4105-BC1C-2903D7629D73}" type="presParOf" srcId="{B7BAA465-C951-49BB-8ED9-4CED70FA5C12}" destId="{D1B74A3B-B300-4418-A2D5-36D0BD3498D0}" srcOrd="0" destOrd="0" presId="urn:microsoft.com/office/officeart/2005/8/layout/chevron2"/>
    <dgm:cxn modelId="{62E17B26-1B48-428A-8D09-6A8C7BDF9255}" type="presParOf" srcId="{B7BAA465-C951-49BB-8ED9-4CED70FA5C12}" destId="{E199A27D-DDB8-47DB-8D81-608BADF17528}" srcOrd="1" destOrd="0" presId="urn:microsoft.com/office/officeart/2005/8/layout/chevron2"/>
    <dgm:cxn modelId="{462EBE3D-8037-408C-A24D-DFF33CE1C912}" type="presParOf" srcId="{CF9D380B-47E1-4D12-8675-AF6DEC98B035}" destId="{4B04B3A4-A095-4E1B-90BD-59AF926A6E80}" srcOrd="1" destOrd="0" presId="urn:microsoft.com/office/officeart/2005/8/layout/chevron2"/>
    <dgm:cxn modelId="{9E3EA52C-7E72-4C39-AE22-326BFF939710}" type="presParOf" srcId="{CF9D380B-47E1-4D12-8675-AF6DEC98B035}" destId="{E6873878-2BBD-43ED-BD82-409B1756C058}" srcOrd="2" destOrd="0" presId="urn:microsoft.com/office/officeart/2005/8/layout/chevron2"/>
    <dgm:cxn modelId="{7D110E8D-E5E1-4207-820F-227066EFB938}" type="presParOf" srcId="{E6873878-2BBD-43ED-BD82-409B1756C058}" destId="{AB0C0C6E-6182-4C9D-B9B3-898FC5AE24E5}" srcOrd="0" destOrd="0" presId="urn:microsoft.com/office/officeart/2005/8/layout/chevron2"/>
    <dgm:cxn modelId="{2A7A295D-0ADE-4CD8-AB81-A0BE9F3AFCD2}" type="presParOf" srcId="{E6873878-2BBD-43ED-BD82-409B1756C058}" destId="{83F42172-A715-4573-9A08-5B115AE78ED1}" srcOrd="1" destOrd="0" presId="urn:microsoft.com/office/officeart/2005/8/layout/chevron2"/>
    <dgm:cxn modelId="{9E4BF17A-7FC4-43B5-AC22-F1388D83DA2C}" type="presParOf" srcId="{CF9D380B-47E1-4D12-8675-AF6DEC98B035}" destId="{FA859D59-BF52-4266-A9D9-CF47D2A4DD4A}" srcOrd="3" destOrd="0" presId="urn:microsoft.com/office/officeart/2005/8/layout/chevron2"/>
    <dgm:cxn modelId="{4AA710BA-9C53-4BDF-97C1-CF76809884A1}" type="presParOf" srcId="{CF9D380B-47E1-4D12-8675-AF6DEC98B035}" destId="{CE4398FD-C691-4640-885D-619981FE5759}" srcOrd="4" destOrd="0" presId="urn:microsoft.com/office/officeart/2005/8/layout/chevron2"/>
    <dgm:cxn modelId="{8EE592FB-D1AA-48D0-9D3F-346DDC641AD1}" type="presParOf" srcId="{CE4398FD-C691-4640-885D-619981FE5759}" destId="{2A2B1235-A957-47C7-89D8-07933C3F76D6}" srcOrd="0" destOrd="0" presId="urn:microsoft.com/office/officeart/2005/8/layout/chevron2"/>
    <dgm:cxn modelId="{86A98E70-E39C-42F1-A058-DC7E8E984A85}" type="presParOf" srcId="{CE4398FD-C691-4640-885D-619981FE5759}" destId="{8D13D554-22B1-4FFD-B124-56895474FF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B74A3B-B300-4418-A2D5-36D0BD3498D0}">
      <dsp:nvSpPr>
        <dsp:cNvPr id="0" name=""/>
        <dsp:cNvSpPr/>
      </dsp:nvSpPr>
      <dsp:spPr>
        <a:xfrm rot="5400000">
          <a:off x="-198988" y="238417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.</a:t>
          </a:r>
          <a:endParaRPr lang="ru-RU" sz="3000" kern="1200" dirty="0"/>
        </a:p>
      </dsp:txBody>
      <dsp:txXfrm rot="5400000">
        <a:off x="-198988" y="238417"/>
        <a:ext cx="1484312" cy="1039018"/>
      </dsp:txXfrm>
    </dsp:sp>
    <dsp:sp modelId="{E199A27D-DDB8-47DB-8D81-608BADF17528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Середня відстань планети від Сонця дорівнює </a:t>
          </a:r>
          <a:r>
            <a:rPr lang="ru-RU" sz="1300" kern="1200" dirty="0" smtClean="0">
              <a:solidFill>
                <a:srgbClr val="FF0000"/>
              </a:solidFill>
            </a:rPr>
            <a:t>19,187 а.о.</a:t>
          </a:r>
          <a:endParaRPr lang="ru-RU" sz="1300" kern="1200" dirty="0">
            <a:solidFill>
              <a:srgbClr val="FF0000"/>
            </a:solidFill>
          </a:endParaRPr>
        </a:p>
      </dsp:txBody>
      <dsp:txXfrm rot="5400000">
        <a:off x="3085107" y="-2044909"/>
        <a:ext cx="964803" cy="5056981"/>
      </dsp:txXfrm>
    </dsp:sp>
    <dsp:sp modelId="{AB0C0C6E-6182-4C9D-B9B3-898FC5AE24E5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.</a:t>
          </a:r>
          <a:endParaRPr lang="ru-RU" sz="3000" kern="1200" dirty="0"/>
        </a:p>
      </dsp:txBody>
      <dsp:txXfrm rot="5400000">
        <a:off x="-222646" y="1512490"/>
        <a:ext cx="1484312" cy="1039018"/>
      </dsp:txXfrm>
    </dsp:sp>
    <dsp:sp modelId="{83F42172-A715-4573-9A08-5B115AE78ED1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Зіркові доби на Урані тривають </a:t>
          </a:r>
          <a:r>
            <a:rPr lang="ru-RU" sz="1300" kern="1200" dirty="0" smtClean="0">
              <a:solidFill>
                <a:srgbClr val="FF0000"/>
              </a:solidFill>
            </a:rPr>
            <a:t>17 годин 14 хвилин</a:t>
          </a:r>
          <a:r>
            <a:rPr lang="ru-RU" sz="1300" kern="1200" dirty="0" smtClean="0"/>
            <a:t>. Уран обертається, як кажуть, «лежачи на боці». Нахил екватора до площини орбіти (</a:t>
          </a:r>
          <a:r>
            <a:rPr lang="ru-RU" sz="1300" kern="1200" dirty="0" smtClean="0">
              <a:solidFill>
                <a:srgbClr val="FF0000"/>
              </a:solidFill>
            </a:rPr>
            <a:t>97 ° 55 '</a:t>
          </a:r>
          <a:r>
            <a:rPr lang="ru-RU" sz="1300" kern="1200" dirty="0" smtClean="0"/>
            <a:t>) припадає вважати великим </a:t>
          </a:r>
          <a:r>
            <a:rPr lang="ru-RU" sz="1300" kern="1200" dirty="0" smtClean="0">
              <a:solidFill>
                <a:srgbClr val="FF0000"/>
              </a:solidFill>
            </a:rPr>
            <a:t>90 °</a:t>
          </a:r>
          <a:r>
            <a:rPr lang="ru-RU" sz="1300" kern="1200" dirty="0" smtClean="0"/>
            <a:t> </a:t>
          </a:r>
          <a:endParaRPr lang="ru-RU" sz="1300" kern="1200" dirty="0"/>
        </a:p>
      </dsp:txBody>
      <dsp:txXfrm rot="5400000">
        <a:off x="3085107" y="-756245"/>
        <a:ext cx="964803" cy="5056981"/>
      </dsp:txXfrm>
    </dsp:sp>
    <dsp:sp modelId="{2A2B1235-A957-47C7-89D8-07933C3F76D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.</a:t>
          </a:r>
          <a:endParaRPr lang="ru-RU" sz="3000" kern="1200" dirty="0"/>
        </a:p>
      </dsp:txBody>
      <dsp:txXfrm rot="5400000">
        <a:off x="-222646" y="2801154"/>
        <a:ext cx="1484312" cy="1039018"/>
      </dsp:txXfrm>
    </dsp:sp>
    <dsp:sp modelId="{8D13D554-22B1-4FFD-B124-56895474FFFC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Маса Урана в 14,5 разів більше маси Землі і дорівнює </a:t>
          </a:r>
          <a:r>
            <a:rPr lang="ru-RU" sz="1300" kern="1200" dirty="0" smtClean="0">
              <a:solidFill>
                <a:srgbClr val="FF0000"/>
              </a:solidFill>
            </a:rPr>
            <a:t>8,7 · 1025 кг.</a:t>
          </a:r>
          <a:endParaRPr lang="ru-RU" sz="1300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Його радіус величезний: більше 25 тис. км, в 4 рази більше радіуса Землі.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5400000">
        <a:off x="3085107" y="532418"/>
        <a:ext cx="964803" cy="5056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Презентація на тему «Планета Уран»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33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Супутники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3259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Цікава особливість: майже всі супутники Урана названа на честь героїв з книг </a:t>
            </a:r>
            <a:r>
              <a:rPr lang="ru-RU" sz="1800" dirty="0" smtClean="0">
                <a:solidFill>
                  <a:schemeClr val="tx1"/>
                </a:solidFill>
              </a:rPr>
              <a:t>Шекспіра.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Супутники  рухаються </a:t>
            </a:r>
            <a:r>
              <a:rPr lang="ru-RU" sz="1800" dirty="0">
                <a:solidFill>
                  <a:schemeClr val="tx1"/>
                </a:solidFill>
              </a:rPr>
              <a:t>не в площині його орбіти (як це відбувається з супутниками всіх інших планет), </a:t>
            </a:r>
            <a:r>
              <a:rPr lang="ru-RU" sz="1800" dirty="0" smtClean="0">
                <a:solidFill>
                  <a:schemeClr val="tx1"/>
                </a:solidFill>
              </a:rPr>
              <a:t>а </a:t>
            </a:r>
            <a:r>
              <a:rPr lang="ru-RU" sz="1800" dirty="0">
                <a:solidFill>
                  <a:schemeClr val="tx1"/>
                </a:solidFill>
              </a:rPr>
              <a:t>майже перпендикулярно їй. Це унікальний випадок у Сонячній системі. Зараз відомо 26 супутників Урана, 5 найбільш великих відкриті вже давно, перших 2 з них виявив сам Гершель в 1787 році. </a:t>
            </a:r>
          </a:p>
          <a:p>
            <a:pPr algn="l"/>
            <a:r>
              <a:rPr lang="uk-UA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3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8950"/>
            <a:ext cx="9144000" cy="734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51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ru-RU" dirty="0"/>
              <a:t>Планета Уран - одне з найбільш унікальних творінь Космосу. Вона прекрасна, загадкова і притягує людей своїми нерозкритими таємницями. Останні ж, по всій видимості, ще дуже і дуже багато. Мабуть пройде чимало років, перш ніж блакитно-зелена планета поділиться з людиною своїми основними секретами і наблизить нашу цивілізацію до розгадок інших таємниць, надійно укритий в глибинах Всесвіту.</a:t>
            </a:r>
          </a:p>
        </p:txBody>
      </p:sp>
    </p:spTree>
    <p:extLst>
      <p:ext uri="{BB962C8B-B14F-4D97-AF65-F5344CB8AC3E}">
        <p14:creationId xmlns="" xmlns:p14="http://schemas.microsoft.com/office/powerpoint/2010/main" val="37929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991" y="2967335"/>
            <a:ext cx="6754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4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767021" cy="644729"/>
          </a:xfrm>
        </p:spPr>
        <p:txBody>
          <a:bodyPr/>
          <a:lstStyle/>
          <a:p>
            <a:r>
              <a:rPr lang="uk-UA" sz="2400" dirty="0" smtClean="0">
                <a:solidFill>
                  <a:srgbClr val="FF0000"/>
                </a:solidFill>
              </a:rPr>
              <a:t>Уран 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</a:rPr>
              <a:t>сьома планета від Сонця,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відноситься до сімейства молодих планет. 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>
          <a:xfrm rot="240000">
            <a:off x="1123201" y="393928"/>
            <a:ext cx="6045002" cy="455769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028950"/>
            <a:ext cx="77549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50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2780928"/>
            <a:ext cx="77549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G&amp;rly@nd@\Новая папка (2)\Новая папка\uran4ik36039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958" y="1196752"/>
            <a:ext cx="2880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Коли про Землю кажуть, що вона блакитна, це ласкаве перебільшення. По-справжньому блакитною планетою виявився далекий Уран! Уран - стародавнє грецьке божество Неба, самий ранній вищий бог, що був батьком Крона (Сатурна), циклопів і титанів (попередників Олімпійських богів).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79715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Синій   колір Урана є результатом поглинання червоного світла метаном у верхній частині атмосфери. </a:t>
            </a:r>
          </a:p>
        </p:txBody>
      </p:sp>
    </p:spTree>
    <p:extLst>
      <p:ext uri="{BB962C8B-B14F-4D97-AF65-F5344CB8AC3E}">
        <p14:creationId xmlns="" xmlns:p14="http://schemas.microsoft.com/office/powerpoint/2010/main" val="39780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620688"/>
            <a:ext cx="3497861" cy="1030725"/>
          </a:xfrm>
        </p:spPr>
        <p:txBody>
          <a:bodyPr/>
          <a:lstStyle/>
          <a:p>
            <a:pPr algn="ctr"/>
            <a:r>
              <a:rPr lang="uk-UA" dirty="0" smtClean="0"/>
              <a:t>     Історична довідка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5953"/>
            <a:ext cx="4375931" cy="5349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1772816"/>
            <a:ext cx="3411725" cy="2517289"/>
          </a:xfrm>
        </p:spPr>
        <p:txBody>
          <a:bodyPr>
            <a:noAutofit/>
          </a:bodyPr>
          <a:lstStyle/>
          <a:p>
            <a:r>
              <a:rPr lang="ru-RU" dirty="0"/>
              <a:t>Уран, перша планета, виявлена ​​в новій історії, була відкрита випадково </a:t>
            </a:r>
            <a:r>
              <a:rPr lang="ru-RU" dirty="0" smtClean="0">
                <a:solidFill>
                  <a:srgbClr val="FF0000"/>
                </a:solidFill>
              </a:rPr>
              <a:t>Уїльямом </a:t>
            </a:r>
            <a:r>
              <a:rPr lang="ru-RU" dirty="0">
                <a:solidFill>
                  <a:srgbClr val="FF0000"/>
                </a:solidFill>
              </a:rPr>
              <a:t>Гершелем</a:t>
            </a:r>
            <a:r>
              <a:rPr lang="ru-RU" dirty="0"/>
              <a:t>, коли він розглядав небо в свій телескоп </a:t>
            </a:r>
            <a:r>
              <a:rPr lang="ru-RU" dirty="0">
                <a:solidFill>
                  <a:srgbClr val="FF0000"/>
                </a:solidFill>
              </a:rPr>
              <a:t>13 березня 1781</a:t>
            </a:r>
            <a:r>
              <a:rPr lang="ru-RU" dirty="0"/>
              <a:t>. Гершель назвав планету «</a:t>
            </a:r>
            <a:r>
              <a:rPr lang="en-US" dirty="0"/>
              <a:t>Georgium Sidus» (</a:t>
            </a:r>
            <a:r>
              <a:rPr lang="ru-RU" dirty="0"/>
              <a:t>Планета Георга) на честь свого покровителя, короля Англії Георга </a:t>
            </a:r>
            <a:r>
              <a:rPr lang="en-US" dirty="0"/>
              <a:t>III, </a:t>
            </a:r>
            <a:r>
              <a:rPr lang="ru-RU" dirty="0"/>
              <a:t>за що отримав від монарха королівську пенсію. Інші астрономи називали її планетою Гершеля. Ім'я ж «</a:t>
            </a:r>
            <a:r>
              <a:rPr lang="ru-RU" dirty="0">
                <a:solidFill>
                  <a:srgbClr val="FF0000"/>
                </a:solidFill>
              </a:rPr>
              <a:t>Уран</a:t>
            </a:r>
            <a:r>
              <a:rPr lang="ru-RU" dirty="0"/>
              <a:t>» утвердилося лише в 1850 році.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6356067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Уїльям Гершель (15.10.1738-25.08.1822р.р.)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3311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відомості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721588883"/>
              </p:ext>
            </p:extLst>
          </p:nvPr>
        </p:nvGraphicFramePr>
        <p:xfrm>
          <a:off x="125963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525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4048" y="548681"/>
            <a:ext cx="3422483" cy="1152128"/>
          </a:xfrm>
        </p:spPr>
        <p:txBody>
          <a:bodyPr/>
          <a:lstStyle/>
          <a:p>
            <a:r>
              <a:rPr lang="ru-RU" dirty="0"/>
              <a:t>Склад і внутрішня будова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2736304" cy="32338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788024" y="1844824"/>
            <a:ext cx="3411725" cy="4536504"/>
          </a:xfrm>
        </p:spPr>
        <p:txBody>
          <a:bodyPr>
            <a:normAutofit/>
          </a:bodyPr>
          <a:lstStyle/>
          <a:p>
            <a:r>
              <a:rPr lang="ru-RU" dirty="0"/>
              <a:t> Атмосфера планети Урана складається в основному з водню, гелію та </a:t>
            </a:r>
            <a:r>
              <a:rPr lang="ru-RU" dirty="0" smtClean="0"/>
              <a:t>метану(Мал.1). </a:t>
            </a:r>
          </a:p>
          <a:p>
            <a:r>
              <a:rPr lang="ru-RU" dirty="0"/>
              <a:t>Теоретична модель будови Урана </a:t>
            </a:r>
            <a:r>
              <a:rPr lang="ru-RU" dirty="0" smtClean="0"/>
              <a:t>така(Мал.2): </a:t>
            </a:r>
            <a:r>
              <a:rPr lang="ru-RU" dirty="0"/>
              <a:t>його поверхневий шар є газорідкою оболонкою, під якою знаходиться крижана мантія (суміш водяного й аміачного льоду), а ще глибше — ядро з твердих порід. Маса мантії та ядра становить приблизно 85-90% усієї маси Урана. Зона твердої речовини сягає 3/4 радіуса планети</a:t>
            </a:r>
            <a:r>
              <a:rPr lang="ru-RU" dirty="0" smtClean="0"/>
              <a:t>. </a:t>
            </a:r>
          </a:p>
          <a:p>
            <a:r>
              <a:rPr lang="ru-RU" dirty="0"/>
              <a:t>Температура в центрі Урана — близько 10 000 °C, тиск 7-8 млн атмосфер. На межі ядра тиск приблизно на два порядки нижчий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3056"/>
            <a:ext cx="2736304" cy="2733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07504" y="162880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Мал.1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5091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Мал.2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3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194477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Це цікаво: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80728"/>
            <a:ext cx="56166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Один оберт навколо </a:t>
            </a:r>
            <a:r>
              <a:rPr lang="ru-RU" dirty="0">
                <a:solidFill>
                  <a:schemeClr val="bg1"/>
                </a:solidFill>
              </a:rPr>
              <a:t>Сонця Уран здійснює за 84 земних роки. За цей час на ньому відбувається зміна всіх 4 сезонів — весни, літа, осені й зими, тривалість кожного з яких дорівнює майже 21 земному року.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розпал» </a:t>
            </a:r>
            <a:r>
              <a:rPr lang="ru-RU" dirty="0">
                <a:solidFill>
                  <a:schemeClr val="bg1"/>
                </a:solidFill>
              </a:rPr>
              <a:t>літнього сезону в північній півкулі Урану безперервний день триває більше 20 земних років. Увесь цей час південна півкуля занурена в суцільну темноту — там «зима», яку можна назвати й полярною ніччю. 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У весняний і осінній періоди на Урані відбуваються щодобовий схід і захід Сонця.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На полюсах і на екваторі зміна пір року відбувається абсолютно по-різному. На екваторі урановий рік включає 2 літа і 2 зими, і тривалість цих сезонів відповідає майже 21 земному рокові. А ось на полюсах буває лише по одному літу і одній зимі. Зате тривають вони там в 2 рази довше, ніж на екваторі — по 42 земних роки. </a:t>
            </a:r>
          </a:p>
          <a:p>
            <a:pPr marL="342900" indent="-342900">
              <a:buAutoNum type="arabicParenR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2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45" y="1052736"/>
            <a:ext cx="43559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3411725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- За </a:t>
            </a:r>
            <a:r>
              <a:rPr lang="ru-RU" dirty="0"/>
              <a:t>допомогою японського телескопа </a:t>
            </a:r>
            <a:r>
              <a:rPr lang="en-US" dirty="0"/>
              <a:t>Subaru </a:t>
            </a:r>
            <a:r>
              <a:rPr lang="ru-RU" dirty="0" smtClean="0"/>
              <a:t>зфотографували </a:t>
            </a:r>
            <a:r>
              <a:rPr lang="ru-RU" dirty="0"/>
              <a:t>Уран в його кільцевої системи і двох його супутників -                             Міранди (угорі в центрі)  і Аріеля    (унизу зліва</a:t>
            </a:r>
            <a:r>
              <a:rPr lang="ru-RU" dirty="0" smtClean="0"/>
              <a:t>).</a:t>
            </a:r>
            <a:endParaRPr lang="ru-RU" dirty="0"/>
          </a:p>
          <a:p>
            <a:r>
              <a:rPr lang="uk-UA" dirty="0" smtClean="0"/>
              <a:t>- </a:t>
            </a:r>
            <a:r>
              <a:rPr lang="ru-RU" dirty="0"/>
              <a:t>З моменту відкриття Урана в нього знайшли 10 кілець і 15 супутників. </a:t>
            </a:r>
          </a:p>
          <a:p>
            <a:r>
              <a:rPr lang="uk-UA" dirty="0" smtClean="0"/>
              <a:t>- </a:t>
            </a:r>
            <a:r>
              <a:rPr lang="ru-RU" dirty="0"/>
              <a:t>Кільця в Урана не такі, як у Сатурна:  вони дуже тонкі, буквально ниткоподібні, і побачити їх можна лише за допомогою спеціальних методів спостережень.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1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15"/>
            <a:ext cx="9144000" cy="689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-36512" y="4010231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      Видимість: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79715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Уран іноді бачимо неозброєним оком у дуже ясну ніч; досить просто знайти його з біноклем (якщо ви точно знаєте, куди дивитися). У малий телескоп видний диск.</a:t>
            </a:r>
          </a:p>
        </p:txBody>
      </p:sp>
    </p:spTree>
    <p:extLst>
      <p:ext uri="{BB962C8B-B14F-4D97-AF65-F5344CB8AC3E}">
        <p14:creationId xmlns="" xmlns:p14="http://schemas.microsoft.com/office/powerpoint/2010/main" val="8892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745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Презентація на тему «Планета Уран»</vt:lpstr>
      <vt:lpstr>Уран - сьома планета від Сонця,  відноситься до сімейства молодих планет.  </vt:lpstr>
      <vt:lpstr>Слайд 3</vt:lpstr>
      <vt:lpstr>     Історична довідка</vt:lpstr>
      <vt:lpstr>Загальні відомості</vt:lpstr>
      <vt:lpstr>Склад і внутрішня будова</vt:lpstr>
      <vt:lpstr>Слайд 7</vt:lpstr>
      <vt:lpstr>Слайд 8</vt:lpstr>
      <vt:lpstr>Слайд 9</vt:lpstr>
      <vt:lpstr>Супутники </vt:lpstr>
      <vt:lpstr>Слайд 11</vt:lpstr>
      <vt:lpstr>Висновок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«Планета Уран»</dc:title>
  <dc:creator>6eng</dc:creator>
  <cp:lastModifiedBy>Admin</cp:lastModifiedBy>
  <cp:revision>19</cp:revision>
  <dcterms:created xsi:type="dcterms:W3CDTF">2013-10-14T11:35:31Z</dcterms:created>
  <dcterms:modified xsi:type="dcterms:W3CDTF">2014-10-28T18:43:19Z</dcterms:modified>
</cp:coreProperties>
</file>