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9" r:id="rId5"/>
    <p:sldId id="270" r:id="rId6"/>
    <p:sldId id="271" r:id="rId7"/>
    <p:sldId id="259" r:id="rId8"/>
    <p:sldId id="260" r:id="rId9"/>
    <p:sldId id="273" r:id="rId10"/>
    <p:sldId id="272" r:id="rId11"/>
    <p:sldId id="261" r:id="rId12"/>
    <p:sldId id="262" r:id="rId13"/>
    <p:sldId id="275" r:id="rId14"/>
    <p:sldId id="276" r:id="rId15"/>
    <p:sldId id="263" r:id="rId16"/>
    <p:sldId id="264" r:id="rId17"/>
    <p:sldId id="274" r:id="rId18"/>
    <p:sldId id="265" r:id="rId19"/>
    <p:sldId id="266" r:id="rId20"/>
    <p:sldId id="277" r:id="rId21"/>
    <p:sldId id="278" r:id="rId22"/>
    <p:sldId id="267" r:id="rId23"/>
    <p:sldId id="268" r:id="rId2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61" autoAdjust="0"/>
    <p:restoredTop sz="94660"/>
  </p:normalViewPr>
  <p:slideViewPr>
    <p:cSldViewPr>
      <p:cViewPr varScale="1">
        <p:scale>
          <a:sx n="107" d="100"/>
          <a:sy n="107" d="100"/>
        </p:scale>
        <p:origin x="-217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26C1135E-9555-4E40-A734-E5DE7C515EE1}" type="datetimeFigureOut">
              <a:rPr lang="uk-UA" smtClean="0"/>
              <a:t>28.04.2015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E63D03B-D772-4A17-9B8E-0B17CC22EF01}" type="slidenum">
              <a:rPr lang="uk-UA" smtClean="0"/>
              <a:t>‹#›</a:t>
            </a:fld>
            <a:endParaRPr lang="uk-UA"/>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6C1135E-9555-4E40-A734-E5DE7C515EE1}" type="datetimeFigureOut">
              <a:rPr lang="uk-UA" smtClean="0"/>
              <a:t>28.04.2015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E63D03B-D772-4A17-9B8E-0B17CC22EF01}" type="slidenum">
              <a:rPr lang="uk-UA" smtClean="0"/>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6C1135E-9555-4E40-A734-E5DE7C515EE1}" type="datetimeFigureOut">
              <a:rPr lang="uk-UA" smtClean="0"/>
              <a:t>28.04.2015</a:t>
            </a:fld>
            <a:endParaRPr lang="uk-UA"/>
          </a:p>
        </p:txBody>
      </p:sp>
      <p:sp>
        <p:nvSpPr>
          <p:cNvPr id="5" name="Нижний колонтитул 4"/>
          <p:cNvSpPr>
            <a:spLocks noGrp="1"/>
          </p:cNvSpPr>
          <p:nvPr>
            <p:ph type="ftr" sz="quarter" idx="11"/>
          </p:nvPr>
        </p:nvSpPr>
        <p:spPr>
          <a:xfrm>
            <a:off x="2640597" y="6377459"/>
            <a:ext cx="3836404" cy="365125"/>
          </a:xfrm>
        </p:spPr>
        <p:txBody>
          <a:bodyPr/>
          <a:lstStyle/>
          <a:p>
            <a:endParaRPr lang="uk-UA"/>
          </a:p>
        </p:txBody>
      </p:sp>
      <p:sp>
        <p:nvSpPr>
          <p:cNvPr id="6" name="Номер слайда 5"/>
          <p:cNvSpPr>
            <a:spLocks noGrp="1"/>
          </p:cNvSpPr>
          <p:nvPr>
            <p:ph type="sldNum" sz="quarter" idx="12"/>
          </p:nvPr>
        </p:nvSpPr>
        <p:spPr/>
        <p:txBody>
          <a:bodyPr/>
          <a:lstStyle/>
          <a:p>
            <a:fld id="{2E63D03B-D772-4A17-9B8E-0B17CC22EF01}" type="slidenum">
              <a:rPr lang="uk-UA" smtClean="0"/>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6C1135E-9555-4E40-A734-E5DE7C515EE1}" type="datetimeFigureOut">
              <a:rPr lang="uk-UA" smtClean="0"/>
              <a:t>28.04.2015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E63D03B-D772-4A17-9B8E-0B17CC22EF01}" type="slidenum">
              <a:rPr lang="uk-UA" smtClean="0"/>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6C1135E-9555-4E40-A734-E5DE7C515EE1}" type="datetimeFigureOut">
              <a:rPr lang="uk-UA" smtClean="0"/>
              <a:t>28.04.2015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E63D03B-D772-4A17-9B8E-0B17CC22EF01}"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6C1135E-9555-4E40-A734-E5DE7C515EE1}" type="datetimeFigureOut">
              <a:rPr lang="uk-UA" smtClean="0"/>
              <a:t>28.04.2015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E63D03B-D772-4A17-9B8E-0B17CC22EF01}" type="slidenum">
              <a:rPr lang="uk-UA" smtClean="0"/>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Объект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Объект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6C1135E-9555-4E40-A734-E5DE7C515EE1}" type="datetimeFigureOut">
              <a:rPr lang="uk-UA" smtClean="0"/>
              <a:t>28.04.2015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2E63D03B-D772-4A17-9B8E-0B17CC22EF01}" type="slidenum">
              <a:rPr lang="uk-UA" smtClean="0"/>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6C1135E-9555-4E40-A734-E5DE7C515EE1}" type="datetimeFigureOut">
              <a:rPr lang="uk-UA" smtClean="0"/>
              <a:t>28.04.2015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2E63D03B-D772-4A17-9B8E-0B17CC22EF01}" type="slidenum">
              <a:rPr lang="uk-UA" smtClean="0"/>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6C1135E-9555-4E40-A734-E5DE7C515EE1}" type="datetimeFigureOut">
              <a:rPr lang="uk-UA" smtClean="0"/>
              <a:t>28.04.2015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2E63D03B-D772-4A17-9B8E-0B17CC22EF01}" type="slidenum">
              <a:rPr lang="uk-UA" smtClean="0"/>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Объект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6C1135E-9555-4E40-A734-E5DE7C515EE1}" type="datetimeFigureOut">
              <a:rPr lang="uk-UA" smtClean="0"/>
              <a:t>28.04.2015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E63D03B-D772-4A17-9B8E-0B17CC22EF01}" type="slidenum">
              <a:rPr lang="uk-UA" smtClean="0"/>
              <a:t>‹#›</a:t>
            </a:fld>
            <a:endParaRPr lang="uk-UA"/>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26C1135E-9555-4E40-A734-E5DE7C515EE1}" type="datetimeFigureOut">
              <a:rPr lang="uk-UA" smtClean="0"/>
              <a:t>28.04.2015</a:t>
            </a:fld>
            <a:endParaRPr lang="uk-UA"/>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uk-UA"/>
          </a:p>
        </p:txBody>
      </p:sp>
      <p:sp>
        <p:nvSpPr>
          <p:cNvPr id="7" name="Номер слайда 6"/>
          <p:cNvSpPr>
            <a:spLocks noGrp="1"/>
          </p:cNvSpPr>
          <p:nvPr>
            <p:ph type="sldNum" sz="quarter" idx="12"/>
          </p:nvPr>
        </p:nvSpPr>
        <p:spPr>
          <a:xfrm>
            <a:off x="8339328" y="1170432"/>
            <a:ext cx="733864" cy="201168"/>
          </a:xfrm>
        </p:spPr>
        <p:txBody>
          <a:bodyPr/>
          <a:lstStyle/>
          <a:p>
            <a:fld id="{2E63D03B-D772-4A17-9B8E-0B17CC22EF01}" type="slidenum">
              <a:rPr lang="uk-UA" smtClean="0"/>
              <a:t>‹#›</a:t>
            </a:fld>
            <a:endParaRPr lang="uk-UA"/>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6C1135E-9555-4E40-A734-E5DE7C515EE1}" type="datetimeFigureOut">
              <a:rPr lang="uk-UA" smtClean="0"/>
              <a:t>28.04.2015</a:t>
            </a:fld>
            <a:endParaRPr lang="uk-UA"/>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uk-UA"/>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E63D03B-D772-4A17-9B8E-0B17CC22EF01}"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Чорні діри</a:t>
            </a:r>
            <a:endParaRPr lang="uk-UA" dirty="0"/>
          </a:p>
        </p:txBody>
      </p:sp>
      <mc:AlternateContent xmlns:mc="http://schemas.openxmlformats.org/markup-compatibility/2006">
        <mc:Choice xmlns:a14="http://schemas.microsoft.com/office/drawing/2010/main" Requires="a14">
          <p:sp>
            <p:nvSpPr>
              <p:cNvPr id="3" name="Подзаголовок 2"/>
              <p:cNvSpPr>
                <a:spLocks noGrp="1"/>
              </p:cNvSpPr>
              <p:nvPr>
                <p:ph type="subTitle" idx="1"/>
              </p:nvPr>
            </p:nvSpPr>
            <p:spPr/>
            <p:txBody>
              <a:bodyPr/>
              <a:lstStyle/>
              <a:p>
                <a:r>
                  <a:rPr lang="uk-UA" dirty="0" smtClean="0"/>
                  <a:t>Виконала учениця </a:t>
                </a:r>
                <a14:m>
                  <m:oMath xmlns:m="http://schemas.openxmlformats.org/officeDocument/2006/math">
                    <m:sSup>
                      <m:sSupPr>
                        <m:ctrlPr>
                          <a:rPr lang="uk-UA" i="1" smtClean="0">
                            <a:latin typeface="Cambria Math"/>
                          </a:rPr>
                        </m:ctrlPr>
                      </m:sSupPr>
                      <m:e>
                        <m:r>
                          <a:rPr lang="uk-UA" b="0" i="1" smtClean="0">
                            <a:latin typeface="Cambria Math"/>
                          </a:rPr>
                          <m:t>7</m:t>
                        </m:r>
                      </m:e>
                      <m:sup>
                        <m:r>
                          <a:rPr lang="uk-UA" b="0" i="1" smtClean="0">
                            <a:latin typeface="Cambria Math"/>
                          </a:rPr>
                          <m:t>а</m:t>
                        </m:r>
                      </m:sup>
                    </m:sSup>
                    <m:r>
                      <a:rPr lang="uk-UA" b="0" i="1" smtClean="0">
                        <a:latin typeface="Cambria Math"/>
                      </a:rPr>
                      <m:t> класу</m:t>
                    </m:r>
                  </m:oMath>
                </a14:m>
                <a:endParaRPr lang="uk-UA" b="0" dirty="0" smtClean="0"/>
              </a:p>
              <a:p>
                <a:r>
                  <a:rPr lang="uk-UA" dirty="0" smtClean="0"/>
                  <a:t>Підручна Діана</a:t>
                </a:r>
                <a:endParaRPr lang="uk-UA" dirty="0"/>
              </a:p>
            </p:txBody>
          </p:sp>
        </mc:Choice>
        <mc:Fallback>
          <p:sp>
            <p:nvSpPr>
              <p:cNvPr id="3" name="Подзаголовок 2"/>
              <p:cNvSpPr>
                <a:spLocks noGrp="1" noRot="1" noChangeAspect="1" noMove="1" noResize="1" noEditPoints="1" noAdjustHandles="1" noChangeArrowheads="1" noChangeShapeType="1" noTextEdit="1"/>
              </p:cNvSpPr>
              <p:nvPr>
                <p:ph type="subTitle" idx="1"/>
              </p:nvPr>
            </p:nvSpPr>
            <p:spPr>
              <a:blipFill rotWithShape="1">
                <a:blip r:embed="rId2"/>
                <a:stretch>
                  <a:fillRect l="-453" b="-10163"/>
                </a:stretch>
              </a:blipFill>
            </p:spPr>
            <p:txBody>
              <a:bodyPr/>
              <a:lstStyle/>
              <a:p>
                <a:r>
                  <a:rPr lang="uk-UA">
                    <a:noFill/>
                  </a:rPr>
                  <a:t> </a:t>
                </a:r>
              </a:p>
            </p:txBody>
          </p:sp>
        </mc:Fallback>
      </mc:AlternateContent>
    </p:spTree>
    <p:extLst>
      <p:ext uri="{BB962C8B-B14F-4D97-AF65-F5344CB8AC3E}">
        <p14:creationId xmlns:p14="http://schemas.microsoft.com/office/powerpoint/2010/main" val="630121867"/>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Чорні</a:t>
            </a:r>
            <a:r>
              <a:rPr lang="ru-RU" dirty="0"/>
              <a:t> </a:t>
            </a:r>
            <a:r>
              <a:rPr lang="ru-RU" dirty="0" err="1"/>
              <a:t>діри</a:t>
            </a:r>
            <a:r>
              <a:rPr lang="ru-RU" dirty="0"/>
              <a:t> породили </a:t>
            </a:r>
            <a:r>
              <a:rPr lang="ru-RU" dirty="0" err="1"/>
              <a:t>галактичні</a:t>
            </a:r>
            <a:r>
              <a:rPr lang="ru-RU" dirty="0"/>
              <a:t> </a:t>
            </a:r>
            <a:r>
              <a:rPr lang="ru-RU" dirty="0" err="1"/>
              <a:t>вибухи</a:t>
            </a:r>
            <a:r>
              <a:rPr lang="ru-RU" dirty="0"/>
              <a:t> в </a:t>
            </a:r>
            <a:r>
              <a:rPr lang="ru-RU" dirty="0" err="1"/>
              <a:t>нашій</a:t>
            </a:r>
            <a:r>
              <a:rPr lang="ru-RU" dirty="0"/>
              <a:t> </a:t>
            </a:r>
            <a:r>
              <a:rPr lang="ru-RU" dirty="0" err="1" smtClean="0"/>
              <a:t>галактиці</a:t>
            </a:r>
            <a:endParaRPr lang="uk-UA" dirty="0"/>
          </a:p>
        </p:txBody>
      </p:sp>
      <p:sp>
        <p:nvSpPr>
          <p:cNvPr id="3" name="Объект 2"/>
          <p:cNvSpPr>
            <a:spLocks noGrp="1"/>
          </p:cNvSpPr>
          <p:nvPr>
            <p:ph idx="1"/>
          </p:nvPr>
        </p:nvSpPr>
        <p:spPr/>
        <p:txBody>
          <a:bodyPr>
            <a:normAutofit fontScale="92500" lnSpcReduction="20000"/>
          </a:bodyPr>
          <a:lstStyle/>
          <a:p>
            <a:pPr marL="118872" indent="0" algn="ctr">
              <a:buNone/>
            </a:pPr>
            <a:r>
              <a:rPr lang="uk-UA" i="1" dirty="0">
                <a:solidFill>
                  <a:srgbClr val="FFFF00"/>
                </a:solidFill>
              </a:rPr>
              <a:t>Вчені вважають, що це </a:t>
            </a:r>
            <a:r>
              <a:rPr lang="uk-UA" i="1" dirty="0" smtClean="0">
                <a:solidFill>
                  <a:srgbClr val="FFFF00"/>
                </a:solidFill>
              </a:rPr>
              <a:t>було </a:t>
            </a:r>
            <a:r>
              <a:rPr lang="uk-UA" i="1" dirty="0">
                <a:solidFill>
                  <a:srgbClr val="FFFF00"/>
                </a:solidFill>
              </a:rPr>
              <a:t>викликано зіткненням карликової галактики з нашим Чумацьким Шляхом. У цей момент її центральна чорна діра зіткнулася з нашим Стрільцем</a:t>
            </a:r>
            <a:r>
              <a:rPr lang="uk-UA" i="1" dirty="0" smtClean="0">
                <a:solidFill>
                  <a:srgbClr val="FFFF00"/>
                </a:solidFill>
              </a:rPr>
              <a:t>, </a:t>
            </a:r>
            <a:r>
              <a:rPr lang="uk-UA" i="1" dirty="0">
                <a:solidFill>
                  <a:srgbClr val="FFFF00"/>
                </a:solidFill>
              </a:rPr>
              <a:t>і була частково поглинена разом, втім, з усією галактикою. Правда, перш ніж бути остаточно «з'їденої» місцевим надгігантом, чорна діра могла по спіралі промчати через нашу галактику. Зараз вчені шукають наслідки цього зіткнення - наприклад, зірки, виштовхнуті з нормальних орбіт, або будь-які інші сліди того, що сталося.</a:t>
            </a:r>
          </a:p>
        </p:txBody>
      </p:sp>
    </p:spTree>
    <p:extLst>
      <p:ext uri="{BB962C8B-B14F-4D97-AF65-F5344CB8AC3E}">
        <p14:creationId xmlns:p14="http://schemas.microsoft.com/office/powerpoint/2010/main" val="4141946102"/>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50000">
              <a:schemeClr val="accent5">
                <a:lumMod val="75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a:t>Не </a:t>
            </a:r>
            <a:r>
              <a:rPr lang="ru-RU" b="0" dirty="0" err="1"/>
              <a:t>всі</a:t>
            </a:r>
            <a:r>
              <a:rPr lang="ru-RU" b="0" dirty="0"/>
              <a:t> </a:t>
            </a:r>
            <a:r>
              <a:rPr lang="ru-RU" b="0" dirty="0" err="1"/>
              <a:t>чорні</a:t>
            </a:r>
            <a:r>
              <a:rPr lang="ru-RU" b="0" dirty="0"/>
              <a:t> </a:t>
            </a:r>
            <a:r>
              <a:rPr lang="ru-RU" b="0" dirty="0" err="1"/>
              <a:t>діри</a:t>
            </a:r>
            <a:r>
              <a:rPr lang="ru-RU" b="0" dirty="0"/>
              <a:t> </a:t>
            </a:r>
            <a:r>
              <a:rPr lang="ru-RU" b="0" dirty="0" err="1"/>
              <a:t>однакові</a:t>
            </a:r>
            <a:endParaRPr lang="uk-UA" dirty="0"/>
          </a:p>
        </p:txBody>
      </p:sp>
      <p:sp>
        <p:nvSpPr>
          <p:cNvPr id="3" name="Объект 2"/>
          <p:cNvSpPr>
            <a:spLocks noGrp="1"/>
          </p:cNvSpPr>
          <p:nvPr>
            <p:ph idx="1"/>
          </p:nvPr>
        </p:nvSpPr>
        <p:spPr/>
        <p:txBody>
          <a:bodyPr>
            <a:normAutofit fontScale="70000" lnSpcReduction="20000"/>
          </a:bodyPr>
          <a:lstStyle/>
          <a:p>
            <a:pPr marL="118872" indent="0" algn="r">
              <a:buNone/>
            </a:pPr>
            <a:r>
              <a:rPr lang="uk-UA" i="1" dirty="0"/>
              <a:t>Ми зазвичай думаємо, що усі чорні діри по суті одне і те ж. Проте астрономи недавно з'ясували, що їх можна розділити на кілька різновидів.</a:t>
            </a:r>
          </a:p>
          <a:p>
            <a:pPr marL="118872" indent="0" algn="r">
              <a:buNone/>
            </a:pPr>
            <a:endParaRPr lang="uk-UA" i="1" dirty="0"/>
          </a:p>
          <a:p>
            <a:pPr marL="118872" indent="0" algn="r">
              <a:buNone/>
            </a:pPr>
            <a:r>
              <a:rPr lang="uk-UA" i="1" dirty="0"/>
              <a:t>Є обертові чорні діри, чорні діри </a:t>
            </a:r>
            <a:r>
              <a:rPr lang="uk-UA" i="1" dirty="0" smtClean="0"/>
              <a:t>з електричним </a:t>
            </a:r>
            <a:r>
              <a:rPr lang="uk-UA" i="1" dirty="0"/>
              <a:t>зарядом і чорні діри, що включають риси перших двох. Звичайні чорні діри виникають шляхом поглинання матерії, а обертова чорна діра утворюється шляхом злиття двох таких дір.</a:t>
            </a:r>
          </a:p>
          <a:p>
            <a:pPr marL="118872" indent="0" algn="r">
              <a:buNone/>
            </a:pPr>
            <a:endParaRPr lang="uk-UA" i="1" dirty="0"/>
          </a:p>
          <a:p>
            <a:pPr marL="118872" indent="0" algn="r">
              <a:buNone/>
            </a:pPr>
            <a:r>
              <a:rPr lang="uk-UA" i="1" dirty="0"/>
              <a:t>Ці чорні діри витрачають набагато більше енергії через збільшення обурення простору. Заряджена обертова чорна діра діє як прискорювач частинок.</a:t>
            </a:r>
          </a:p>
          <a:p>
            <a:pPr marL="118872" indent="0" algn="r">
              <a:buNone/>
            </a:pPr>
            <a:endParaRPr lang="uk-UA" i="1" dirty="0"/>
          </a:p>
          <a:p>
            <a:pPr marL="118872" indent="0" algn="r">
              <a:buNone/>
            </a:pPr>
            <a:r>
              <a:rPr lang="uk-UA" i="1" dirty="0"/>
              <a:t>Чорна діра, названа </a:t>
            </a:r>
            <a:r>
              <a:rPr lang="en-US" i="1" dirty="0"/>
              <a:t>GRS 1915 +105 </a:t>
            </a:r>
            <a:r>
              <a:rPr lang="uk-UA" i="1" dirty="0"/>
              <a:t>знаходиться на відстані близько 35 тисяч світлових років від Землі</a:t>
            </a:r>
            <a:r>
              <a:rPr lang="uk-UA" i="1" dirty="0" smtClean="0"/>
              <a:t>. Вона </a:t>
            </a:r>
            <a:r>
              <a:rPr lang="uk-UA" i="1" dirty="0"/>
              <a:t>крутиться зі швидкістю 950 обертів на секунду.</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904"/>
            <a:ext cx="9169606" cy="6833094"/>
          </a:xfrm>
          <a:prstGeom prst="rect">
            <a:avLst/>
          </a:prstGeom>
        </p:spPr>
      </p:pic>
    </p:spTree>
    <p:extLst>
      <p:ext uri="{BB962C8B-B14F-4D97-AF65-F5344CB8AC3E}">
        <p14:creationId xmlns:p14="http://schemas.microsoft.com/office/powerpoint/2010/main" val="3354401763"/>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69000">
              <a:srgbClr val="545974"/>
            </a:gs>
            <a:gs pos="35000">
              <a:schemeClr val="tx2">
                <a:lumMod val="75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0" dirty="0"/>
              <a:t>Їх щільність неймовірно висока</a:t>
            </a:r>
            <a:endParaRPr lang="uk-UA" dirty="0"/>
          </a:p>
        </p:txBody>
      </p:sp>
      <p:sp>
        <p:nvSpPr>
          <p:cNvPr id="3" name="Объект 2"/>
          <p:cNvSpPr>
            <a:spLocks noGrp="1"/>
          </p:cNvSpPr>
          <p:nvPr>
            <p:ph idx="1"/>
          </p:nvPr>
        </p:nvSpPr>
        <p:spPr/>
        <p:txBody>
          <a:bodyPr>
            <a:normAutofit fontScale="70000" lnSpcReduction="20000"/>
          </a:bodyPr>
          <a:lstStyle/>
          <a:p>
            <a:pPr marL="118872" indent="0" algn="r">
              <a:buNone/>
            </a:pPr>
            <a:r>
              <a:rPr lang="uk-UA" i="1" dirty="0" smtClean="0">
                <a:solidFill>
                  <a:schemeClr val="bg1"/>
                </a:solidFill>
              </a:rPr>
              <a:t>Чорним дірам </a:t>
            </a:r>
            <a:r>
              <a:rPr lang="uk-UA" i="1" dirty="0">
                <a:solidFill>
                  <a:schemeClr val="bg1"/>
                </a:solidFill>
              </a:rPr>
              <a:t>необхідно бути надмірно масивними при неймовірно маленьких розмірах, щоб створювати достатньо велику силу тяжіння для стримування світла. Приміром, якщо зробити чорну діру масою рівною масі Землі, то вийде кульку з діаметром всього 9 мм.</a:t>
            </a:r>
          </a:p>
          <a:p>
            <a:pPr marL="118872" indent="0" algn="r">
              <a:buNone/>
            </a:pPr>
            <a:endParaRPr lang="uk-UA" i="1" dirty="0">
              <a:solidFill>
                <a:schemeClr val="bg1"/>
              </a:solidFill>
            </a:endParaRPr>
          </a:p>
          <a:p>
            <a:pPr marL="118872" indent="0" algn="r">
              <a:buNone/>
            </a:pPr>
            <a:r>
              <a:rPr lang="uk-UA" i="1" dirty="0">
                <a:solidFill>
                  <a:schemeClr val="bg1"/>
                </a:solidFill>
              </a:rPr>
              <a:t>Чорна діра, маса якої в 4 </a:t>
            </a:r>
            <a:r>
              <a:rPr lang="uk-UA" i="1" dirty="0" smtClean="0">
                <a:solidFill>
                  <a:schemeClr val="bg1"/>
                </a:solidFill>
              </a:rPr>
              <a:t>мільйони разів </a:t>
            </a:r>
            <a:r>
              <a:rPr lang="uk-UA" i="1" dirty="0">
                <a:solidFill>
                  <a:schemeClr val="bg1"/>
                </a:solidFill>
              </a:rPr>
              <a:t>перевищує масу Сонця, може вміститися в простір між Меркурієм і Сонцем. Чорні діри в центрі галактик можуть мати масу, що перевищує масу Сонця від 10 до 30 мільйонів разів.</a:t>
            </a:r>
          </a:p>
          <a:p>
            <a:pPr marL="118872" indent="0" algn="r">
              <a:buNone/>
            </a:pPr>
            <a:endParaRPr lang="uk-UA" i="1" dirty="0">
              <a:solidFill>
                <a:schemeClr val="bg1"/>
              </a:solidFill>
            </a:endParaRPr>
          </a:p>
          <a:p>
            <a:pPr marL="118872" indent="0" algn="r">
              <a:buNone/>
            </a:pPr>
            <a:r>
              <a:rPr lang="uk-UA" i="1" dirty="0">
                <a:solidFill>
                  <a:schemeClr val="bg1"/>
                </a:solidFill>
              </a:rPr>
              <a:t>Така велика маса на такому маленькому просторі означає, що чорні діри мають неймовірно велику щільність і сили, що діють усередині них, також дуже сильні.</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4" y="0"/>
            <a:ext cx="9155784" cy="6858000"/>
          </a:xfrm>
          <a:prstGeom prst="rect">
            <a:avLst/>
          </a:prstGeom>
        </p:spPr>
      </p:pic>
    </p:spTree>
    <p:extLst>
      <p:ext uri="{BB962C8B-B14F-4D97-AF65-F5344CB8AC3E}">
        <p14:creationId xmlns:p14="http://schemas.microsoft.com/office/powerpoint/2010/main" val="3091292015"/>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Вважається</a:t>
            </a:r>
            <a:r>
              <a:rPr lang="ru-RU" dirty="0"/>
              <a:t>, </a:t>
            </a:r>
            <a:r>
              <a:rPr lang="ru-RU" dirty="0" err="1"/>
              <a:t>що</a:t>
            </a:r>
            <a:r>
              <a:rPr lang="ru-RU" dirty="0"/>
              <a:t> </a:t>
            </a:r>
            <a:r>
              <a:rPr lang="ru-RU" dirty="0" err="1"/>
              <a:t>чорні</a:t>
            </a:r>
            <a:r>
              <a:rPr lang="ru-RU" dirty="0"/>
              <a:t> </a:t>
            </a:r>
            <a:r>
              <a:rPr lang="ru-RU" dirty="0" err="1"/>
              <a:t>діри</a:t>
            </a:r>
            <a:r>
              <a:rPr lang="ru-RU" dirty="0"/>
              <a:t> </a:t>
            </a:r>
            <a:r>
              <a:rPr lang="ru-RU" dirty="0" err="1"/>
              <a:t>постійно</a:t>
            </a:r>
            <a:r>
              <a:rPr lang="ru-RU" dirty="0"/>
              <a:t> </a:t>
            </a:r>
            <a:r>
              <a:rPr lang="ru-RU" dirty="0" err="1"/>
              <a:t>випускають</a:t>
            </a:r>
            <a:r>
              <a:rPr lang="ru-RU" dirty="0"/>
              <a:t> </a:t>
            </a:r>
            <a:r>
              <a:rPr lang="ru-RU" dirty="0" err="1" smtClean="0"/>
              <a:t>антиматерію</a:t>
            </a:r>
            <a:endParaRPr lang="uk-UA" dirty="0"/>
          </a:p>
        </p:txBody>
      </p:sp>
      <p:sp>
        <p:nvSpPr>
          <p:cNvPr id="3" name="Объект 2"/>
          <p:cNvSpPr>
            <a:spLocks noGrp="1"/>
          </p:cNvSpPr>
          <p:nvPr>
            <p:ph idx="1"/>
          </p:nvPr>
        </p:nvSpPr>
        <p:spPr/>
        <p:txBody>
          <a:bodyPr>
            <a:normAutofit fontScale="85000" lnSpcReduction="10000"/>
          </a:bodyPr>
          <a:lstStyle/>
          <a:p>
            <a:pPr marL="118872" indent="0" algn="ctr">
              <a:buNone/>
            </a:pPr>
            <a:r>
              <a:rPr lang="uk-UA" i="1" dirty="0">
                <a:solidFill>
                  <a:schemeClr val="accent2">
                    <a:lumMod val="75000"/>
                  </a:schemeClr>
                </a:solidFill>
              </a:rPr>
              <a:t>У 1974-му році Стівен </a:t>
            </a:r>
            <a:r>
              <a:rPr lang="uk-UA" i="1" dirty="0" err="1">
                <a:solidFill>
                  <a:schemeClr val="accent2">
                    <a:lumMod val="75000"/>
                  </a:schemeClr>
                </a:solidFill>
              </a:rPr>
              <a:t>Хокінг</a:t>
            </a:r>
            <a:r>
              <a:rPr lang="uk-UA" i="1" dirty="0">
                <a:solidFill>
                  <a:schemeClr val="accent2">
                    <a:lumMod val="75000"/>
                  </a:schemeClr>
                </a:solidFill>
              </a:rPr>
              <a:t> описав гіпотетичний процес випускання різноманітних елементарних частинок, переважно фотонів, чорною дірою. Процес отримав назву «випромінювання </a:t>
            </a:r>
            <a:r>
              <a:rPr lang="uk-UA" i="1" dirty="0" err="1">
                <a:solidFill>
                  <a:schemeClr val="accent2">
                    <a:lumMod val="75000"/>
                  </a:schemeClr>
                </a:solidFill>
              </a:rPr>
              <a:t>Хокінга</a:t>
            </a:r>
            <a:r>
              <a:rPr lang="uk-UA" i="1" dirty="0">
                <a:solidFill>
                  <a:schemeClr val="accent2">
                    <a:lumMod val="75000"/>
                  </a:schemeClr>
                </a:solidFill>
              </a:rPr>
              <a:t>».</a:t>
            </a:r>
          </a:p>
          <a:p>
            <a:pPr marL="118872" indent="0" algn="ctr">
              <a:buNone/>
            </a:pPr>
            <a:r>
              <a:rPr lang="uk-UA" i="1" dirty="0">
                <a:solidFill>
                  <a:schemeClr val="accent2">
                    <a:lumMod val="75000"/>
                  </a:schemeClr>
                </a:solidFill>
              </a:rPr>
              <a:t>Ідея в тому, що Всесвіт постійно породжує пари виду «частинка-античастинка». Вони отримують енергію для існування і відразу ж анігілюють один з одним в результаті вибуху гамма-випромінювання, яке повертає енергію назад. Весь процес відбувається настільки швидко, що принцип невизначеності </a:t>
            </a:r>
            <a:r>
              <a:rPr lang="uk-UA" i="1" dirty="0" err="1">
                <a:solidFill>
                  <a:schemeClr val="accent2">
                    <a:lumMod val="75000"/>
                  </a:schemeClr>
                </a:solidFill>
              </a:rPr>
              <a:t>Гейзенберга</a:t>
            </a:r>
            <a:r>
              <a:rPr lang="uk-UA" i="1" dirty="0">
                <a:solidFill>
                  <a:schemeClr val="accent2">
                    <a:lumMod val="75000"/>
                  </a:schemeClr>
                </a:solidFill>
              </a:rPr>
              <a:t> не може його враховувати.</a:t>
            </a:r>
          </a:p>
        </p:txBody>
      </p:sp>
    </p:spTree>
    <p:extLst>
      <p:ext uri="{BB962C8B-B14F-4D97-AF65-F5344CB8AC3E}">
        <p14:creationId xmlns:p14="http://schemas.microsoft.com/office/powerpoint/2010/main" val="2161786982"/>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Вважається</a:t>
            </a:r>
            <a:r>
              <a:rPr lang="ru-RU" dirty="0"/>
              <a:t>, </a:t>
            </a:r>
            <a:r>
              <a:rPr lang="ru-RU" dirty="0" err="1"/>
              <a:t>що</a:t>
            </a:r>
            <a:r>
              <a:rPr lang="ru-RU" dirty="0"/>
              <a:t> </a:t>
            </a:r>
            <a:r>
              <a:rPr lang="ru-RU" dirty="0" err="1"/>
              <a:t>чорні</a:t>
            </a:r>
            <a:r>
              <a:rPr lang="ru-RU" dirty="0"/>
              <a:t> </a:t>
            </a:r>
            <a:r>
              <a:rPr lang="ru-RU" dirty="0" err="1"/>
              <a:t>діри</a:t>
            </a:r>
            <a:r>
              <a:rPr lang="ru-RU" dirty="0"/>
              <a:t> </a:t>
            </a:r>
            <a:r>
              <a:rPr lang="ru-RU" dirty="0" err="1"/>
              <a:t>постійно</a:t>
            </a:r>
            <a:r>
              <a:rPr lang="ru-RU" dirty="0"/>
              <a:t> </a:t>
            </a:r>
            <a:r>
              <a:rPr lang="ru-RU" dirty="0" err="1"/>
              <a:t>випускають</a:t>
            </a:r>
            <a:r>
              <a:rPr lang="ru-RU" dirty="0"/>
              <a:t> </a:t>
            </a:r>
            <a:r>
              <a:rPr lang="ru-RU" dirty="0" err="1" smtClean="0"/>
              <a:t>антиматерію</a:t>
            </a:r>
            <a:endParaRPr lang="uk-UA" dirty="0"/>
          </a:p>
        </p:txBody>
      </p:sp>
      <p:sp>
        <p:nvSpPr>
          <p:cNvPr id="3" name="Объект 2"/>
          <p:cNvSpPr>
            <a:spLocks noGrp="1"/>
          </p:cNvSpPr>
          <p:nvPr>
            <p:ph idx="1"/>
          </p:nvPr>
        </p:nvSpPr>
        <p:spPr/>
        <p:txBody>
          <a:bodyPr>
            <a:normAutofit fontScale="85000" lnSpcReduction="10000"/>
          </a:bodyPr>
          <a:lstStyle/>
          <a:p>
            <a:pPr marL="118872" indent="0" algn="ctr">
              <a:buNone/>
            </a:pPr>
            <a:r>
              <a:rPr lang="uk-UA" i="1" dirty="0">
                <a:solidFill>
                  <a:schemeClr val="accent5">
                    <a:lumMod val="60000"/>
                    <a:lumOff val="40000"/>
                  </a:schemeClr>
                </a:solidFill>
              </a:rPr>
              <a:t>Але якщо ці віртуальні пари частинка-античастинка виникають на краю горизонту подій, то одна з них поглинається чорною дірою, а інша може продовжувати вільно існувати. Випромінювання </a:t>
            </a:r>
            <a:r>
              <a:rPr lang="uk-UA" i="1" dirty="0" err="1">
                <a:solidFill>
                  <a:schemeClr val="accent5">
                    <a:lumMod val="60000"/>
                    <a:lumOff val="40000"/>
                  </a:schemeClr>
                </a:solidFill>
              </a:rPr>
              <a:t>Хокінга</a:t>
            </a:r>
            <a:r>
              <a:rPr lang="uk-UA" i="1" dirty="0">
                <a:solidFill>
                  <a:schemeClr val="accent5">
                    <a:lumMod val="60000"/>
                    <a:lumOff val="40000"/>
                  </a:schemeClr>
                </a:solidFill>
              </a:rPr>
              <a:t> увазі, що горизонт подій складається з суміші 50/50 матерії і антиматерії, що, погодьтеся, додає Всесвіту деякою вибуховою краси. Теорія звучала б як марення, якби не була створена однією з найрозумніших людей на планеті: Стівен </a:t>
            </a:r>
            <a:r>
              <a:rPr lang="uk-UA" i="1" dirty="0" err="1">
                <a:solidFill>
                  <a:schemeClr val="accent5">
                    <a:lumMod val="60000"/>
                    <a:lumOff val="40000"/>
                  </a:schemeClr>
                </a:solidFill>
              </a:rPr>
              <a:t>Хокінг</a:t>
            </a:r>
            <a:r>
              <a:rPr lang="uk-UA" i="1" dirty="0">
                <a:solidFill>
                  <a:schemeClr val="accent5">
                    <a:lumMod val="60000"/>
                    <a:lumOff val="40000"/>
                  </a:schemeClr>
                </a:solidFill>
              </a:rPr>
              <a:t> продовжує працювати над виявленням цих частинок і підтвердженням своєї гіпотези.</a:t>
            </a:r>
          </a:p>
        </p:txBody>
      </p:sp>
    </p:spTree>
    <p:extLst>
      <p:ext uri="{BB962C8B-B14F-4D97-AF65-F5344CB8AC3E}">
        <p14:creationId xmlns:p14="http://schemas.microsoft.com/office/powerpoint/2010/main" val="3783828112"/>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50000">
              <a:schemeClr val="accent6">
                <a:lumMod val="75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0" dirty="0"/>
              <a:t>Вони досить гучні</a:t>
            </a:r>
            <a:endParaRPr lang="uk-UA" dirty="0"/>
          </a:p>
        </p:txBody>
      </p:sp>
      <p:sp>
        <p:nvSpPr>
          <p:cNvPr id="3" name="Объект 2"/>
          <p:cNvSpPr>
            <a:spLocks noGrp="1"/>
          </p:cNvSpPr>
          <p:nvPr>
            <p:ph idx="1"/>
          </p:nvPr>
        </p:nvSpPr>
        <p:spPr/>
        <p:txBody>
          <a:bodyPr>
            <a:normAutofit fontScale="85000" lnSpcReduction="20000"/>
          </a:bodyPr>
          <a:lstStyle/>
          <a:p>
            <a:pPr marL="118872" indent="0" algn="r">
              <a:buNone/>
            </a:pPr>
            <a:r>
              <a:rPr lang="uk-UA" i="1" dirty="0"/>
              <a:t>Все, </a:t>
            </a:r>
            <a:r>
              <a:rPr lang="uk-UA" i="1" dirty="0" smtClean="0"/>
              <a:t>що оточує </a:t>
            </a:r>
            <a:r>
              <a:rPr lang="uk-UA" i="1" dirty="0"/>
              <a:t>чорну діру, затягується в цю безодню і одночасно з цим прискорюється. Горизонт подій </a:t>
            </a:r>
            <a:r>
              <a:rPr lang="uk-UA" i="1" dirty="0" smtClean="0"/>
              <a:t>розганяє </a:t>
            </a:r>
            <a:r>
              <a:rPr lang="uk-UA" i="1" dirty="0"/>
              <a:t>частки майже до швидкості світла.</a:t>
            </a:r>
          </a:p>
          <a:p>
            <a:pPr marL="118872" indent="0" algn="r">
              <a:buNone/>
            </a:pPr>
            <a:endParaRPr lang="uk-UA" i="1" dirty="0"/>
          </a:p>
          <a:p>
            <a:pPr marL="118872" indent="0" algn="r">
              <a:buNone/>
            </a:pPr>
            <a:r>
              <a:rPr lang="uk-UA" i="1" dirty="0"/>
              <a:t>Під час перетину матерією центру горизонту подій виникає чути булькотіння. Цей звук є перетворенням енергії руху в звукові хвилі.</a:t>
            </a:r>
          </a:p>
          <a:p>
            <a:pPr marL="118872" indent="0" algn="r">
              <a:buNone/>
            </a:pPr>
            <a:endParaRPr lang="uk-UA" i="1" dirty="0"/>
          </a:p>
          <a:p>
            <a:pPr marL="118872" indent="0" algn="r">
              <a:buNone/>
            </a:pPr>
            <a:r>
              <a:rPr lang="uk-UA" i="1" dirty="0"/>
              <a:t>У 2003-муроці астрономи за допомогою космічного рентгенівської обсерваторії </a:t>
            </a:r>
            <a:r>
              <a:rPr lang="uk-UA" i="1" dirty="0" err="1"/>
              <a:t>Чандра</a:t>
            </a:r>
            <a:r>
              <a:rPr lang="uk-UA" i="1" dirty="0"/>
              <a:t> зафіксували звукові хвилі, які виходять від надмасивної чорної діри, розташованої на відстані 250 мільйонів світлових років.</a:t>
            </a:r>
          </a:p>
          <a:p>
            <a:pPr marL="118872" indent="0" algn="r">
              <a:buNone/>
            </a:pP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98"/>
            <a:ext cx="9144000" cy="6856403"/>
          </a:xfrm>
          <a:prstGeom prst="rect">
            <a:avLst/>
          </a:prstGeom>
        </p:spPr>
      </p:pic>
    </p:spTree>
    <p:extLst>
      <p:ext uri="{BB962C8B-B14F-4D97-AF65-F5344CB8AC3E}">
        <p14:creationId xmlns:p14="http://schemas.microsoft.com/office/powerpoint/2010/main" val="2375512536"/>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9000">
              <a:schemeClr val="bg2">
                <a:lumMod val="75000"/>
              </a:schemeClr>
            </a:gs>
            <a:gs pos="13000">
              <a:schemeClr val="bg2">
                <a:lumMod val="5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err="1"/>
              <a:t>Ніщо</a:t>
            </a:r>
            <a:r>
              <a:rPr lang="ru-RU" b="0" dirty="0"/>
              <a:t> не </a:t>
            </a:r>
            <a:r>
              <a:rPr lang="ru-RU" b="0" dirty="0" err="1"/>
              <a:t>може</a:t>
            </a:r>
            <a:r>
              <a:rPr lang="ru-RU" b="0" dirty="0"/>
              <a:t> </a:t>
            </a:r>
            <a:r>
              <a:rPr lang="ru-RU" b="0" dirty="0" err="1"/>
              <a:t>вислизнути</a:t>
            </a:r>
            <a:r>
              <a:rPr lang="ru-RU" b="0" dirty="0"/>
              <a:t> </a:t>
            </a:r>
            <a:r>
              <a:rPr lang="ru-RU" b="0" dirty="0" err="1"/>
              <a:t>від</a:t>
            </a:r>
            <a:r>
              <a:rPr lang="ru-RU" b="0" dirty="0"/>
              <a:t> </a:t>
            </a:r>
            <a:r>
              <a:rPr lang="ru-RU" b="0" dirty="0" err="1"/>
              <a:t>їх</a:t>
            </a:r>
            <a:r>
              <a:rPr lang="ru-RU" b="0" dirty="0"/>
              <a:t> </a:t>
            </a:r>
            <a:r>
              <a:rPr lang="ru-RU" b="0" dirty="0" err="1"/>
              <a:t>тяжіння</a:t>
            </a:r>
            <a:endParaRPr lang="uk-UA" dirty="0"/>
          </a:p>
        </p:txBody>
      </p:sp>
      <p:sp>
        <p:nvSpPr>
          <p:cNvPr id="3" name="Объект 2"/>
          <p:cNvSpPr>
            <a:spLocks noGrp="1"/>
          </p:cNvSpPr>
          <p:nvPr>
            <p:ph idx="1"/>
          </p:nvPr>
        </p:nvSpPr>
        <p:spPr/>
        <p:txBody>
          <a:bodyPr>
            <a:normAutofit fontScale="55000" lnSpcReduction="20000"/>
          </a:bodyPr>
          <a:lstStyle/>
          <a:p>
            <a:pPr marL="118872" indent="0" algn="r">
              <a:buNone/>
            </a:pPr>
            <a:r>
              <a:rPr lang="uk-UA" i="1" dirty="0" smtClean="0"/>
              <a:t>Коли щось (це </a:t>
            </a:r>
            <a:r>
              <a:rPr lang="uk-UA" i="1" dirty="0"/>
              <a:t>може бути і планета, і зірка, і галактика, і частинка світла) проходить досить близько від чорної діри, то цей об'єкт неминуче буде захоплений її гравітаційним полем. Якщо щось ще впливає на об'єкт, скажімо, на ракету, сильніше сили тяжіння чорної діри, то він зможе уникнути поглинання.</a:t>
            </a:r>
          </a:p>
          <a:p>
            <a:pPr marL="118872" indent="0" algn="r">
              <a:buNone/>
            </a:pPr>
            <a:endParaRPr lang="uk-UA" i="1" dirty="0"/>
          </a:p>
          <a:p>
            <a:pPr marL="118872" indent="0" algn="r">
              <a:buNone/>
            </a:pPr>
            <a:r>
              <a:rPr lang="uk-UA" i="1" dirty="0"/>
              <a:t>До тих пір, звичайно, поки воно не досягне горизонту подій. Точки, після якої покинути чорну діру вже неможливо. Для того, щоб залишити горизонт подій, необхідно розвинути швидкість, більшу ніж швидкість світла, а це неможливо.</a:t>
            </a:r>
          </a:p>
          <a:p>
            <a:pPr marL="118872" indent="0" algn="r">
              <a:buNone/>
            </a:pPr>
            <a:endParaRPr lang="uk-UA" i="1" dirty="0"/>
          </a:p>
          <a:p>
            <a:pPr marL="118872" indent="0" algn="r">
              <a:buNone/>
            </a:pPr>
            <a:r>
              <a:rPr lang="uk-UA" i="1" dirty="0"/>
              <a:t>Це темна сторона чорної діри - якщо вже світло не може її покинути, то ми ніколи не зможемо заглянути всередину.</a:t>
            </a:r>
          </a:p>
          <a:p>
            <a:pPr marL="118872" indent="0" algn="r">
              <a:buNone/>
            </a:pPr>
            <a:endParaRPr lang="uk-UA" i="1" dirty="0"/>
          </a:p>
          <a:p>
            <a:pPr marL="118872" indent="0" algn="r">
              <a:buNone/>
            </a:pPr>
            <a:r>
              <a:rPr lang="uk-UA" i="1" dirty="0"/>
              <a:t>Вчені вважають, що навіть маленька чорна діра розірве вас на шматки задовго до того, як ви проскочите через горизонт подій. Сила тяжіння тим більше, чим ви ближче до планети, зірки або чорної діри. Якщо ви летите до чорної діри вперед ногами, то сила тяжіння в ваших ступнях буде набагато більше, ніж в голові. Це і розірве вас на частини.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256"/>
          </a:xfrm>
          <a:prstGeom prst="rect">
            <a:avLst/>
          </a:prstGeom>
        </p:spPr>
      </p:pic>
    </p:spTree>
    <p:extLst>
      <p:ext uri="{BB962C8B-B14F-4D97-AF65-F5344CB8AC3E}">
        <p14:creationId xmlns:p14="http://schemas.microsoft.com/office/powerpoint/2010/main" val="537119297"/>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Ми припускаємо, що чорні діри можуть </a:t>
            </a:r>
            <a:r>
              <a:rPr lang="uk-UA" dirty="0" smtClean="0"/>
              <a:t>вибухати</a:t>
            </a:r>
            <a:endParaRPr lang="uk-UA" dirty="0"/>
          </a:p>
        </p:txBody>
      </p:sp>
      <p:sp>
        <p:nvSpPr>
          <p:cNvPr id="3" name="Объект 2"/>
          <p:cNvSpPr>
            <a:spLocks noGrp="1"/>
          </p:cNvSpPr>
          <p:nvPr>
            <p:ph idx="1"/>
          </p:nvPr>
        </p:nvSpPr>
        <p:spPr/>
        <p:txBody>
          <a:bodyPr>
            <a:normAutofit fontScale="77500" lnSpcReduction="20000"/>
          </a:bodyPr>
          <a:lstStyle/>
          <a:p>
            <a:pPr marL="118872" indent="0" algn="ctr">
              <a:buNone/>
            </a:pPr>
            <a:r>
              <a:rPr lang="uk-UA" i="1" dirty="0">
                <a:solidFill>
                  <a:srgbClr val="7030A0"/>
                </a:solidFill>
              </a:rPr>
              <a:t>За законом збереження енергії за все рано чи пізно доводиться платити, навіть якщо «боржником» є чорна діра, яка повинна якось компенсувати одержувану ззовні енергію. Для великих чорних дір це не проблема: випромінювання </a:t>
            </a:r>
            <a:r>
              <a:rPr lang="uk-UA" i="1" dirty="0" err="1">
                <a:solidFill>
                  <a:srgbClr val="7030A0"/>
                </a:solidFill>
              </a:rPr>
              <a:t>Хокінга</a:t>
            </a:r>
            <a:r>
              <a:rPr lang="uk-UA" i="1" dirty="0">
                <a:solidFill>
                  <a:srgbClr val="7030A0"/>
                </a:solidFill>
              </a:rPr>
              <a:t> занадто мало в порівнянні з поглинається ними кількістю космічного речовини. А от малі чорні діри цілком можуть випромінювати енергії більше, ніж споживають.</a:t>
            </a:r>
          </a:p>
          <a:p>
            <a:pPr marL="118872" indent="0" algn="ctr">
              <a:buNone/>
            </a:pPr>
            <a:r>
              <a:rPr lang="uk-UA" i="1" dirty="0">
                <a:solidFill>
                  <a:srgbClr val="7030A0"/>
                </a:solidFill>
              </a:rPr>
              <a:t>Якщо ж чорна діра споживає менше матерії, ніж випускає, це в кінцевому рахунку може означати її загибель: у підсумку вона просто вибухне. Але не хвилюйтеся - така чорна діра занадто мала, щоб її вибух міг завдати галактиці серйозної шкоди.</a:t>
            </a:r>
          </a:p>
        </p:txBody>
      </p:sp>
    </p:spTree>
    <p:extLst>
      <p:ext uri="{BB962C8B-B14F-4D97-AF65-F5344CB8AC3E}">
        <p14:creationId xmlns:p14="http://schemas.microsoft.com/office/powerpoint/2010/main" val="2745050081"/>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9000">
              <a:schemeClr val="tx2">
                <a:lumMod val="40000"/>
                <a:lumOff val="60000"/>
              </a:schemeClr>
            </a:gs>
            <a:gs pos="13000">
              <a:schemeClr val="accent5">
                <a:lumMod val="60000"/>
                <a:lumOff val="4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0" dirty="0" smtClean="0"/>
              <a:t>Вони </a:t>
            </a:r>
            <a:r>
              <a:rPr lang="uk-UA" b="0" dirty="0"/>
              <a:t>сповільнюють час</a:t>
            </a:r>
            <a:endParaRPr lang="uk-UA" dirty="0"/>
          </a:p>
        </p:txBody>
      </p:sp>
      <p:sp>
        <p:nvSpPr>
          <p:cNvPr id="3" name="Объект 2"/>
          <p:cNvSpPr>
            <a:spLocks noGrp="1"/>
          </p:cNvSpPr>
          <p:nvPr>
            <p:ph idx="1"/>
          </p:nvPr>
        </p:nvSpPr>
        <p:spPr/>
        <p:txBody>
          <a:bodyPr>
            <a:normAutofit fontScale="70000" lnSpcReduction="20000"/>
          </a:bodyPr>
          <a:lstStyle/>
          <a:p>
            <a:pPr marL="118872" indent="0">
              <a:buNone/>
            </a:pPr>
            <a:r>
              <a:rPr lang="uk-UA" i="1" dirty="0"/>
              <a:t>Світло огинає горизонт подій, але, в кінцевому рахунку, </a:t>
            </a:r>
            <a:r>
              <a:rPr lang="uk-UA" i="1" dirty="0" smtClean="0"/>
              <a:t>воно </a:t>
            </a:r>
            <a:r>
              <a:rPr lang="uk-UA" i="1" dirty="0"/>
              <a:t>захоплюється в небуття, коли проникає всередину.</a:t>
            </a:r>
            <a:r>
              <a:rPr lang="uk-UA" i="1" dirty="0"/>
              <a:t/>
            </a:r>
            <a:br>
              <a:rPr lang="uk-UA" i="1" dirty="0"/>
            </a:br>
            <a:r>
              <a:rPr lang="uk-UA" i="1" dirty="0"/>
              <a:t/>
            </a:r>
            <a:br>
              <a:rPr lang="uk-UA" i="1" dirty="0"/>
            </a:br>
            <a:r>
              <a:rPr lang="uk-UA" i="1" dirty="0"/>
              <a:t>Можна описати те, що станеться з годинником, якщо </a:t>
            </a:r>
            <a:r>
              <a:rPr lang="uk-UA" i="1" dirty="0" smtClean="0"/>
              <a:t>він потрапить </a:t>
            </a:r>
            <a:r>
              <a:rPr lang="uk-UA" i="1" dirty="0"/>
              <a:t>всередину чорної діри і </a:t>
            </a:r>
            <a:r>
              <a:rPr lang="uk-UA" i="1" dirty="0" smtClean="0"/>
              <a:t>вціліє </a:t>
            </a:r>
            <a:r>
              <a:rPr lang="uk-UA" i="1" dirty="0"/>
              <a:t>там. У міру наближення до горизонту подій, </a:t>
            </a:r>
            <a:r>
              <a:rPr lang="uk-UA" i="1" dirty="0" smtClean="0"/>
              <a:t>він </a:t>
            </a:r>
            <a:r>
              <a:rPr lang="uk-UA" i="1" dirty="0"/>
              <a:t>будуть сповільнюватися і в кінці кінців повністю </a:t>
            </a:r>
            <a:r>
              <a:rPr lang="uk-UA" i="1" dirty="0" smtClean="0"/>
              <a:t>зупиниться</a:t>
            </a:r>
            <a:r>
              <a:rPr lang="uk-UA" i="1" dirty="0"/>
              <a:t>.</a:t>
            </a:r>
            <a:r>
              <a:rPr lang="uk-UA" i="1" dirty="0"/>
              <a:t/>
            </a:r>
            <a:br>
              <a:rPr lang="uk-UA" i="1" dirty="0"/>
            </a:br>
            <a:r>
              <a:rPr lang="uk-UA" i="1" dirty="0"/>
              <a:t/>
            </a:r>
            <a:br>
              <a:rPr lang="uk-UA" i="1" dirty="0"/>
            </a:br>
            <a:r>
              <a:rPr lang="uk-UA" i="1" dirty="0" smtClean="0"/>
              <a:t>Це </a:t>
            </a:r>
            <a:r>
              <a:rPr lang="uk-UA" i="1" dirty="0"/>
              <a:t>заморожування часу відбувається внаслідок гравітаційного уповільнення часу, яке пояснюється теорією відносності Ейнштейна. Сила тяжіння в чорній дірі настільки велика, що вона може уповільнювати час. З точки зору годин, все йде нормально. Годинник </a:t>
            </a:r>
            <a:r>
              <a:rPr lang="uk-UA" i="1" dirty="0" smtClean="0"/>
              <a:t>пропаде </a:t>
            </a:r>
            <a:r>
              <a:rPr lang="uk-UA" i="1" dirty="0"/>
              <a:t>з поля зору, в той час як світло від </a:t>
            </a:r>
            <a:r>
              <a:rPr lang="uk-UA" i="1" dirty="0" smtClean="0"/>
              <a:t>нього </a:t>
            </a:r>
            <a:r>
              <a:rPr lang="uk-UA" i="1" dirty="0"/>
              <a:t>буде ще розтягуватися. Світло буде ставати все більш червоним, довжина хвилі буде збільшуватися і у результаті він вийде за межі видимого спектру.</a:t>
            </a:r>
            <a:endParaRPr lang="uk-UA" i="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4069749"/>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9000">
              <a:srgbClr val="92D050"/>
            </a:gs>
            <a:gs pos="13000">
              <a:srgbClr val="00B05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a:t>Вони є </a:t>
            </a:r>
            <a:r>
              <a:rPr lang="ru-RU" b="0" dirty="0" err="1"/>
              <a:t>досконалими</a:t>
            </a:r>
            <a:r>
              <a:rPr lang="ru-RU" b="0" dirty="0"/>
              <a:t> </a:t>
            </a:r>
            <a:r>
              <a:rPr lang="ru-RU" b="0" dirty="0" err="1"/>
              <a:t>виробниками</a:t>
            </a:r>
            <a:r>
              <a:rPr lang="ru-RU" b="0" dirty="0"/>
              <a:t> </a:t>
            </a:r>
            <a:r>
              <a:rPr lang="ru-RU" b="0" dirty="0" err="1"/>
              <a:t>енергії</a:t>
            </a:r>
            <a:endParaRPr lang="uk-UA" dirty="0"/>
          </a:p>
        </p:txBody>
      </p:sp>
      <p:sp>
        <p:nvSpPr>
          <p:cNvPr id="3" name="Объект 2"/>
          <p:cNvSpPr>
            <a:spLocks noGrp="1"/>
          </p:cNvSpPr>
          <p:nvPr>
            <p:ph idx="1"/>
          </p:nvPr>
        </p:nvSpPr>
        <p:spPr/>
        <p:txBody>
          <a:bodyPr>
            <a:normAutofit fontScale="85000" lnSpcReduction="10000"/>
          </a:bodyPr>
          <a:lstStyle/>
          <a:p>
            <a:pPr marL="118872" indent="0">
              <a:buNone/>
            </a:pPr>
            <a:r>
              <a:rPr lang="uk-UA" i="1" dirty="0"/>
              <a:t>Чорні діри засмоктують всю навколишню масу. Всередині чорної діри все це пресується настільки сильно, що простір між окремими елементами атомів стискається, і в результаті утворюються субатомні частинки, здатні вилітати назовні. Ці частинки вириваються з чорної діри завдяки лініям магнітного поля, які перетинають горизонт подій.</a:t>
            </a:r>
          </a:p>
          <a:p>
            <a:pPr marL="118872" indent="0">
              <a:buNone/>
            </a:pPr>
            <a:endParaRPr lang="uk-UA" i="1" dirty="0"/>
          </a:p>
          <a:p>
            <a:pPr marL="118872" indent="0">
              <a:buNone/>
            </a:pPr>
            <a:r>
              <a:rPr lang="uk-UA" i="1" dirty="0"/>
              <a:t>Виділення часток створює енергію досить ефективним способом. Перетворення маси в енергію цим шляхом в 50 разів набагато більш ефективно, ніж ядерний синтез.</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84"/>
            <a:ext cx="9158255" cy="6852816"/>
          </a:xfrm>
          <a:prstGeom prst="rect">
            <a:avLst/>
          </a:prstGeom>
        </p:spPr>
      </p:pic>
    </p:spTree>
    <p:extLst>
      <p:ext uri="{BB962C8B-B14F-4D97-AF65-F5344CB8AC3E}">
        <p14:creationId xmlns:p14="http://schemas.microsoft.com/office/powerpoint/2010/main" val="4251890231"/>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marL="118872" indent="0" algn="ctr">
              <a:buNone/>
            </a:pPr>
            <a:r>
              <a:rPr lang="uk-UA" dirty="0">
                <a:latin typeface="Batang" panose="02030600000101010101" pitchFamily="18" charset="-127"/>
                <a:ea typeface="Batang" panose="02030600000101010101" pitchFamily="18" charset="-127"/>
              </a:rPr>
              <a:t>Чорна діра — астрофізичний об'єкт, який створює настільки потужну силу тяжіння, що жодні, як завгодно швидкі частинки, не можуть покинути його поверхню, в тому числі світло.</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2975088"/>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Чорні</a:t>
            </a:r>
            <a:r>
              <a:rPr lang="ru-RU" dirty="0"/>
              <a:t> </a:t>
            </a:r>
            <a:r>
              <a:rPr lang="ru-RU" dirty="0" err="1"/>
              <a:t>діри</a:t>
            </a:r>
            <a:r>
              <a:rPr lang="ru-RU" dirty="0"/>
              <a:t> </a:t>
            </a:r>
            <a:r>
              <a:rPr lang="ru-RU" dirty="0" err="1"/>
              <a:t>викидають</a:t>
            </a:r>
            <a:r>
              <a:rPr lang="ru-RU" dirty="0"/>
              <a:t> </a:t>
            </a:r>
            <a:r>
              <a:rPr lang="ru-RU" dirty="0" err="1"/>
              <a:t>міжгалактичні</a:t>
            </a:r>
            <a:r>
              <a:rPr lang="ru-RU" dirty="0"/>
              <a:t> </a:t>
            </a:r>
            <a:r>
              <a:rPr lang="ru-RU" dirty="0" err="1"/>
              <a:t>промені</a:t>
            </a:r>
            <a:r>
              <a:rPr lang="ru-RU" dirty="0"/>
              <a:t> </a:t>
            </a:r>
            <a:r>
              <a:rPr lang="ru-RU" dirty="0" err="1" smtClean="0"/>
              <a:t>смерті</a:t>
            </a:r>
            <a:endParaRPr lang="uk-UA" dirty="0"/>
          </a:p>
        </p:txBody>
      </p:sp>
      <p:sp>
        <p:nvSpPr>
          <p:cNvPr id="3" name="Объект 2"/>
          <p:cNvSpPr>
            <a:spLocks noGrp="1"/>
          </p:cNvSpPr>
          <p:nvPr>
            <p:ph idx="1"/>
          </p:nvPr>
        </p:nvSpPr>
        <p:spPr/>
        <p:txBody>
          <a:bodyPr>
            <a:normAutofit fontScale="70000" lnSpcReduction="20000"/>
          </a:bodyPr>
          <a:lstStyle/>
          <a:p>
            <a:pPr marL="118872" indent="0" algn="r">
              <a:buNone/>
            </a:pPr>
            <a:r>
              <a:rPr lang="uk-UA" i="1" dirty="0"/>
              <a:t>Всі знають, що чорні діри поглинають </a:t>
            </a:r>
            <a:r>
              <a:rPr lang="uk-UA" i="1" dirty="0" smtClean="0"/>
              <a:t>будь-яку </a:t>
            </a:r>
            <a:r>
              <a:rPr lang="uk-UA" i="1" dirty="0"/>
              <a:t>речовина, що потрапляє в їх гравітаційне поле. Проте мало кому відомо, що вони можуть ще і випускати гігантські промені енергії, схожі на постріл з космічної гармати. </a:t>
            </a:r>
            <a:r>
              <a:rPr lang="uk-UA" i="1" dirty="0" smtClean="0"/>
              <a:t>Цей </a:t>
            </a:r>
            <a:r>
              <a:rPr lang="uk-UA" i="1" dirty="0"/>
              <a:t>струмінь енергії розміром порівнянна з галактикою </a:t>
            </a:r>
            <a:r>
              <a:rPr lang="en-US" i="1" dirty="0"/>
              <a:t>M 87 - </a:t>
            </a:r>
            <a:r>
              <a:rPr lang="uk-UA" i="1" dirty="0"/>
              <a:t>однієї з найбільших і найближчих галактик до нас. Тобто, такий промінь - це струмінь плазми довжиною 5 000 світлових років.</a:t>
            </a:r>
          </a:p>
          <a:p>
            <a:pPr marL="118872" indent="0" algn="r">
              <a:buNone/>
            </a:pPr>
            <a:r>
              <a:rPr lang="uk-UA" i="1" dirty="0"/>
              <a:t>У той час як чорна діра поглинає </a:t>
            </a:r>
            <a:r>
              <a:rPr lang="uk-UA" i="1" dirty="0" smtClean="0"/>
              <a:t>речовину, </a:t>
            </a:r>
            <a:r>
              <a:rPr lang="uk-UA" i="1" dirty="0"/>
              <a:t>вона також вистрілює поляризованими протонними пучками зі швидкістю, близькою швидкості світла. Причини явища поки знаходяться на стадії вивчення, але вже відомо, що процес здійснюється за допомогою поворотного електромагнетизму і зоряної гідродинаміки, що сприяє «пробивання» отворів в тканині простору-часу.</a:t>
            </a:r>
          </a:p>
        </p:txBody>
      </p:sp>
    </p:spTree>
    <p:extLst>
      <p:ext uri="{BB962C8B-B14F-4D97-AF65-F5344CB8AC3E}">
        <p14:creationId xmlns:p14="http://schemas.microsoft.com/office/powerpoint/2010/main" val="4058287235"/>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Чорні</a:t>
            </a:r>
            <a:r>
              <a:rPr lang="ru-RU" dirty="0"/>
              <a:t> </a:t>
            </a:r>
            <a:r>
              <a:rPr lang="ru-RU" dirty="0" err="1"/>
              <a:t>діри</a:t>
            </a:r>
            <a:r>
              <a:rPr lang="ru-RU" dirty="0"/>
              <a:t> </a:t>
            </a:r>
            <a:r>
              <a:rPr lang="ru-RU" dirty="0" err="1"/>
              <a:t>викидають</a:t>
            </a:r>
            <a:r>
              <a:rPr lang="ru-RU" dirty="0"/>
              <a:t> </a:t>
            </a:r>
            <a:r>
              <a:rPr lang="ru-RU" dirty="0" err="1"/>
              <a:t>міжгалактичні</a:t>
            </a:r>
            <a:r>
              <a:rPr lang="ru-RU" dirty="0"/>
              <a:t> </a:t>
            </a:r>
            <a:r>
              <a:rPr lang="ru-RU" dirty="0" err="1"/>
              <a:t>промені</a:t>
            </a:r>
            <a:r>
              <a:rPr lang="ru-RU" dirty="0"/>
              <a:t> </a:t>
            </a:r>
            <a:r>
              <a:rPr lang="ru-RU" dirty="0" err="1" smtClean="0"/>
              <a:t>смерті</a:t>
            </a:r>
            <a:endParaRPr lang="uk-UA" dirty="0"/>
          </a:p>
        </p:txBody>
      </p:sp>
      <p:sp>
        <p:nvSpPr>
          <p:cNvPr id="3" name="Объект 2"/>
          <p:cNvSpPr>
            <a:spLocks noGrp="1"/>
          </p:cNvSpPr>
          <p:nvPr>
            <p:ph idx="1"/>
          </p:nvPr>
        </p:nvSpPr>
        <p:spPr/>
        <p:txBody>
          <a:bodyPr>
            <a:normAutofit fontScale="70000" lnSpcReduction="20000"/>
          </a:bodyPr>
          <a:lstStyle/>
          <a:p>
            <a:pPr marL="118872" indent="0" algn="r">
              <a:buNone/>
            </a:pPr>
            <a:r>
              <a:rPr lang="uk-UA" i="1" dirty="0">
                <a:solidFill>
                  <a:schemeClr val="tx1">
                    <a:lumMod val="95000"/>
                    <a:lumOff val="5000"/>
                  </a:schemeClr>
                </a:solidFill>
              </a:rPr>
              <a:t>На фотографії ви бачите парну галактику 3</a:t>
            </a:r>
            <a:r>
              <a:rPr lang="en-US" i="1" dirty="0">
                <a:solidFill>
                  <a:schemeClr val="tx1">
                    <a:lumMod val="95000"/>
                    <a:lumOff val="5000"/>
                  </a:schemeClr>
                </a:solidFill>
              </a:rPr>
              <a:t>C321, </a:t>
            </a:r>
            <a:r>
              <a:rPr lang="uk-UA" i="1" dirty="0">
                <a:solidFill>
                  <a:schemeClr val="tx1">
                    <a:lumMod val="95000"/>
                    <a:lumOff val="5000"/>
                  </a:schemeClr>
                </a:solidFill>
              </a:rPr>
              <a:t>звідки виривається плазмовий промінь. У лівій нижній галактиці рожевого кольору чорна діра в центрі розташована таким чином, що струмінь з неї потрапляє в синій радіохвильової спектр. Це означає, що космічні гамма-промені, рентгенівські промені і релятивістські частинки відкинуло на відстань 20 000 світлових років від галактик. Рожево-синє яскраве пляма - це місце, де струмінь завдала галактиці великий збиток, знищивши на своєму шляху ті планети і зірки, які могли там перебувати.</a:t>
            </a:r>
          </a:p>
          <a:p>
            <a:pPr marL="118872" indent="0" algn="r">
              <a:buNone/>
            </a:pPr>
            <a:endParaRPr lang="uk-UA" i="1" dirty="0" smtClean="0">
              <a:solidFill>
                <a:schemeClr val="tx1">
                  <a:lumMod val="95000"/>
                  <a:lumOff val="5000"/>
                </a:schemeClr>
              </a:solidFill>
            </a:endParaRPr>
          </a:p>
          <a:p>
            <a:pPr marL="118872" indent="0" algn="r">
              <a:buNone/>
            </a:pPr>
            <a:r>
              <a:rPr lang="uk-UA" i="1" dirty="0" smtClean="0">
                <a:solidFill>
                  <a:schemeClr val="tx1">
                    <a:lumMod val="95000"/>
                    <a:lumOff val="5000"/>
                  </a:schemeClr>
                </a:solidFill>
              </a:rPr>
              <a:t>Цю </a:t>
            </a:r>
            <a:r>
              <a:rPr lang="uk-UA" i="1" dirty="0">
                <a:solidFill>
                  <a:schemeClr val="tx1">
                    <a:lumMod val="95000"/>
                    <a:lumOff val="5000"/>
                  </a:schemeClr>
                </a:solidFill>
              </a:rPr>
              <a:t>чорну діру називають «Зіркою смерті» тому що, навіть якщо ви вчений, звиклий відноситися до зоряним вибухів як до рядових подій, коли таке відбувається в реальності, а не в фантастичному фільмі, то вражає уяву набагато більше.</a:t>
            </a:r>
          </a:p>
        </p:txBody>
      </p:sp>
    </p:spTree>
    <p:extLst>
      <p:ext uri="{BB962C8B-B14F-4D97-AF65-F5344CB8AC3E}">
        <p14:creationId xmlns:p14="http://schemas.microsoft.com/office/powerpoint/2010/main" val="2364548312"/>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righ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59000">
              <a:schemeClr val="accent1">
                <a:lumMod val="40000"/>
                <a:lumOff val="60000"/>
              </a:schemeClr>
            </a:gs>
            <a:gs pos="13000">
              <a:srgbClr val="FFFF0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0" dirty="0"/>
              <a:t> Вони обмежують кількість зірок</a:t>
            </a:r>
            <a:endParaRPr lang="uk-UA" dirty="0"/>
          </a:p>
        </p:txBody>
      </p:sp>
      <p:sp>
        <p:nvSpPr>
          <p:cNvPr id="3" name="Объект 2"/>
          <p:cNvSpPr>
            <a:spLocks noGrp="1"/>
          </p:cNvSpPr>
          <p:nvPr>
            <p:ph idx="1"/>
          </p:nvPr>
        </p:nvSpPr>
        <p:spPr/>
        <p:txBody>
          <a:bodyPr>
            <a:normAutofit fontScale="70000" lnSpcReduction="20000"/>
          </a:bodyPr>
          <a:lstStyle/>
          <a:p>
            <a:pPr marL="118872" indent="0">
              <a:buNone/>
            </a:pPr>
            <a:r>
              <a:rPr lang="uk-UA" i="1" dirty="0"/>
              <a:t>Одного разу відомий астрофізик, Карл </a:t>
            </a:r>
            <a:r>
              <a:rPr lang="uk-UA" i="1" dirty="0" err="1"/>
              <a:t>Саган</a:t>
            </a:r>
            <a:r>
              <a:rPr lang="uk-UA" i="1" dirty="0"/>
              <a:t>, сказав: у Всесвіті більше зірок, ніж піщинок на пляжах усього світу. Але схоже, що у Всесвіті всього 10222222 116. 117. зірки.</a:t>
            </a:r>
          </a:p>
          <a:p>
            <a:pPr marL="118872" indent="0">
              <a:buNone/>
            </a:pPr>
            <a:endParaRPr lang="uk-UA" i="1" dirty="0"/>
          </a:p>
          <a:p>
            <a:pPr marL="118872" indent="0">
              <a:buNone/>
            </a:pPr>
            <a:r>
              <a:rPr lang="uk-UA" i="1" dirty="0"/>
              <a:t>Це число визначається кількістю чорних дір. Потоки часток, що випускаються чорними дірами, розширюються до міхурів, які поширюються крізь області формування зірок. Області формування зірок - це ділянки газових хмар, які можуть охолоджуватися і утворювати зірки. Потоки частинок нагрівають ці газові хмари і запобігають появі зірок.</a:t>
            </a:r>
          </a:p>
          <a:p>
            <a:pPr marL="118872" indent="0">
              <a:buNone/>
            </a:pPr>
            <a:endParaRPr lang="uk-UA" i="1" dirty="0"/>
          </a:p>
          <a:p>
            <a:pPr marL="118872" indent="0">
              <a:buNone/>
            </a:pPr>
            <a:r>
              <a:rPr lang="uk-UA" i="1" dirty="0"/>
              <a:t>Це означає, що існує збалансоване співвідношення між кількістю зірок і активністю чорних дір. Дуже велика кількість зірок розташованих в галактиці зробить її дуже гарячою і вибухонебезпечною для розвитку життя, однак занадто маленька кількість зірок також не сприяє виникненню життя.</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9202650"/>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59000">
              <a:schemeClr val="tx2">
                <a:lumMod val="40000"/>
                <a:lumOff val="60000"/>
              </a:schemeClr>
            </a:gs>
            <a:gs pos="13000">
              <a:srgbClr val="FF000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Ми </a:t>
            </a:r>
            <a:r>
              <a:rPr lang="ru-RU" dirty="0" err="1"/>
              <a:t>складаємося</a:t>
            </a:r>
            <a:r>
              <a:rPr lang="ru-RU" dirty="0"/>
              <a:t> з одного і того ж </a:t>
            </a:r>
            <a:r>
              <a:rPr lang="ru-RU" dirty="0" err="1" smtClean="0"/>
              <a:t>матеріалу</a:t>
            </a:r>
            <a:endParaRPr lang="uk-UA" dirty="0"/>
          </a:p>
        </p:txBody>
      </p:sp>
      <p:sp>
        <p:nvSpPr>
          <p:cNvPr id="3" name="Объект 2"/>
          <p:cNvSpPr>
            <a:spLocks noGrp="1"/>
          </p:cNvSpPr>
          <p:nvPr>
            <p:ph idx="1"/>
          </p:nvPr>
        </p:nvSpPr>
        <p:spPr/>
        <p:txBody>
          <a:bodyPr>
            <a:normAutofit fontScale="92500" lnSpcReduction="20000"/>
          </a:bodyPr>
          <a:lstStyle/>
          <a:p>
            <a:pPr marL="118872" indent="0">
              <a:buNone/>
            </a:pPr>
            <a:r>
              <a:rPr lang="uk-UA" i="1" dirty="0"/>
              <a:t>Деякі дослідники вважають, що чорні діри допоможуть нам при створенні нових елементів, тому що вони розбивають матерію на субатомні частинки.</a:t>
            </a:r>
          </a:p>
          <a:p>
            <a:pPr marL="118872" indent="0">
              <a:buNone/>
            </a:pPr>
            <a:endParaRPr lang="uk-UA" i="1" dirty="0"/>
          </a:p>
          <a:p>
            <a:pPr marL="118872" indent="0">
              <a:buNone/>
            </a:pPr>
            <a:r>
              <a:rPr lang="uk-UA" i="1" dirty="0"/>
              <a:t>Ці частинки беруть участь в утворенні зірок, що в свою чергу веде до створення елементів важче гелію, таких як залізо і вуглець, необхідних для утворення твердих планет і життя. Ці елементи входять до складу всього, що має масу, а значить і нас з вами.</a:t>
            </a: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31643" cy="6858000"/>
          </a:xfrm>
          <a:prstGeom prst="rect">
            <a:avLst/>
          </a:prstGeom>
        </p:spPr>
      </p:pic>
    </p:spTree>
    <p:extLst>
      <p:ext uri="{BB962C8B-B14F-4D97-AF65-F5344CB8AC3E}">
        <p14:creationId xmlns:p14="http://schemas.microsoft.com/office/powerpoint/2010/main" val="479594721"/>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77500" lnSpcReduction="20000"/>
          </a:bodyPr>
          <a:lstStyle/>
          <a:p>
            <a:pPr marL="118872" indent="0" algn="ctr">
              <a:buNone/>
            </a:pPr>
            <a:r>
              <a:rPr lang="uk-UA" dirty="0">
                <a:latin typeface="Batang" panose="02030600000101010101" pitchFamily="18" charset="-127"/>
                <a:ea typeface="Batang" panose="02030600000101010101" pitchFamily="18" charset="-127"/>
              </a:rPr>
              <a:t>Чорні діри, мабуть, одна з найдивовижніших і страхаючих явищ в нашому Всесвіті. Вони виникають, коли термоядерне паливо в зірках величезної маси повністю вигорає і реакція припиняється. Зірки починають остигати, що призводить до зменшення внутрішнього тиску і стиснення тіла під дією гравітації, а потім цей об'єкт починає притягувати та інші об'єкти, дрібніші. Експерти вважають, що з чорними дірами пов'язано безліч самих вражаючих ефектів і явищ, багато з яких ми навіть не можемо собі уявити.</a:t>
            </a:r>
          </a:p>
          <a:p>
            <a:pPr marL="118872" indent="0" algn="ctr">
              <a:buNone/>
            </a:pPr>
            <a:r>
              <a:rPr lang="uk-UA" dirty="0"/>
              <a:t/>
            </a:r>
            <a:br>
              <a:rPr lang="uk-UA" dirty="0"/>
            </a:b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052"/>
            <a:ext cx="9144001" cy="6842948"/>
          </a:xfrm>
          <a:prstGeom prst="rect">
            <a:avLst/>
          </a:prstGeom>
        </p:spPr>
      </p:pic>
    </p:spTree>
    <p:extLst>
      <p:ext uri="{BB962C8B-B14F-4D97-AF65-F5344CB8AC3E}">
        <p14:creationId xmlns:p14="http://schemas.microsoft.com/office/powerpoint/2010/main" val="3458557389"/>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Чорні</a:t>
            </a:r>
            <a:r>
              <a:rPr lang="ru-RU" dirty="0"/>
              <a:t> </a:t>
            </a:r>
            <a:r>
              <a:rPr lang="ru-RU" dirty="0" err="1"/>
              <a:t>діри</a:t>
            </a:r>
            <a:r>
              <a:rPr lang="ru-RU" dirty="0"/>
              <a:t> - </a:t>
            </a:r>
            <a:r>
              <a:rPr lang="ru-RU" dirty="0" err="1"/>
              <a:t>найяскравіші</a:t>
            </a:r>
            <a:r>
              <a:rPr lang="ru-RU" dirty="0"/>
              <a:t> </a:t>
            </a:r>
            <a:r>
              <a:rPr lang="ru-RU" dirty="0" err="1"/>
              <a:t>об'єкти</a:t>
            </a:r>
            <a:r>
              <a:rPr lang="ru-RU" dirty="0"/>
              <a:t> на </a:t>
            </a:r>
            <a:r>
              <a:rPr lang="ru-RU" dirty="0" err="1" smtClean="0"/>
              <a:t>небі</a:t>
            </a:r>
            <a:endParaRPr lang="uk-UA" dirty="0"/>
          </a:p>
        </p:txBody>
      </p:sp>
      <p:sp>
        <p:nvSpPr>
          <p:cNvPr id="3" name="Объект 2"/>
          <p:cNvSpPr>
            <a:spLocks noGrp="1"/>
          </p:cNvSpPr>
          <p:nvPr>
            <p:ph idx="1"/>
          </p:nvPr>
        </p:nvSpPr>
        <p:spPr/>
        <p:txBody>
          <a:bodyPr>
            <a:normAutofit fontScale="92500" lnSpcReduction="20000"/>
          </a:bodyPr>
          <a:lstStyle/>
          <a:p>
            <a:pPr marL="118872" indent="0" algn="ctr">
              <a:buNone/>
            </a:pPr>
            <a:r>
              <a:rPr lang="uk-UA" dirty="0">
                <a:solidFill>
                  <a:srgbClr val="00B050"/>
                </a:solidFill>
              </a:rPr>
              <a:t>Сила гравітації всередині чорної діри настільки велика, що звідти не може вирватися навіть світло, отже, діра повинна бути взагалі нерозрізнена на небі.</a:t>
            </a:r>
            <a:r>
              <a:rPr lang="uk-UA" dirty="0">
                <a:solidFill>
                  <a:srgbClr val="002060"/>
                </a:solidFill>
              </a:rPr>
              <a:t> Але не варто забувати, що крім «горизонту </a:t>
            </a:r>
            <a:r>
              <a:rPr lang="uk-UA" dirty="0" smtClean="0">
                <a:solidFill>
                  <a:srgbClr val="002060"/>
                </a:solidFill>
              </a:rPr>
              <a:t>подій навколо </a:t>
            </a:r>
            <a:r>
              <a:rPr lang="uk-UA" dirty="0">
                <a:solidFill>
                  <a:srgbClr val="002060"/>
                </a:solidFill>
              </a:rPr>
              <a:t>є ще </a:t>
            </a:r>
            <a:r>
              <a:rPr lang="uk-UA" dirty="0" smtClean="0">
                <a:solidFill>
                  <a:srgbClr val="002060"/>
                </a:solidFill>
              </a:rPr>
              <a:t>багато об'єктів, що діра не «проковтнула». </a:t>
            </a:r>
            <a:r>
              <a:rPr lang="uk-UA" dirty="0">
                <a:solidFill>
                  <a:srgbClr val="002060"/>
                </a:solidFill>
              </a:rPr>
              <a:t>Коли обертова чорна діра поглинає </a:t>
            </a:r>
            <a:r>
              <a:rPr lang="uk-UA" dirty="0" smtClean="0">
                <a:solidFill>
                  <a:srgbClr val="002060"/>
                </a:solidFill>
              </a:rPr>
              <a:t>хмару міжзоряного </a:t>
            </a:r>
            <a:r>
              <a:rPr lang="uk-UA" dirty="0">
                <a:solidFill>
                  <a:srgbClr val="002060"/>
                </a:solidFill>
              </a:rPr>
              <a:t>газу, речовина наближається до неї по спіралі, закручуючись, як вода, що стікає в зливний отвір. </a:t>
            </a:r>
            <a:r>
              <a:rPr lang="uk-UA" dirty="0">
                <a:solidFill>
                  <a:srgbClr val="00B050"/>
                </a:solidFill>
              </a:rPr>
              <a:t>І тоді ці об'єкти починають світитися.</a:t>
            </a:r>
          </a:p>
        </p:txBody>
      </p:sp>
    </p:spTree>
    <p:extLst>
      <p:ext uri="{BB962C8B-B14F-4D97-AF65-F5344CB8AC3E}">
        <p14:creationId xmlns:p14="http://schemas.microsoft.com/office/powerpoint/2010/main" val="1941469450"/>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Чорні</a:t>
            </a:r>
            <a:r>
              <a:rPr lang="ru-RU" dirty="0"/>
              <a:t> </a:t>
            </a:r>
            <a:r>
              <a:rPr lang="ru-RU" dirty="0" err="1"/>
              <a:t>діри</a:t>
            </a:r>
            <a:r>
              <a:rPr lang="ru-RU" dirty="0"/>
              <a:t> - </a:t>
            </a:r>
            <a:r>
              <a:rPr lang="ru-RU" dirty="0" err="1"/>
              <a:t>найяскравіші</a:t>
            </a:r>
            <a:r>
              <a:rPr lang="ru-RU" dirty="0"/>
              <a:t> </a:t>
            </a:r>
            <a:r>
              <a:rPr lang="ru-RU" dirty="0" err="1"/>
              <a:t>об'єкти</a:t>
            </a:r>
            <a:r>
              <a:rPr lang="ru-RU" dirty="0"/>
              <a:t> на </a:t>
            </a:r>
            <a:r>
              <a:rPr lang="ru-RU" dirty="0" err="1" smtClean="0"/>
              <a:t>небі</a:t>
            </a:r>
            <a:endParaRPr lang="uk-UA" dirty="0"/>
          </a:p>
        </p:txBody>
      </p:sp>
      <p:sp>
        <p:nvSpPr>
          <p:cNvPr id="3" name="Объект 2"/>
          <p:cNvSpPr>
            <a:spLocks noGrp="1"/>
          </p:cNvSpPr>
          <p:nvPr>
            <p:ph idx="1"/>
          </p:nvPr>
        </p:nvSpPr>
        <p:spPr/>
        <p:txBody>
          <a:bodyPr>
            <a:normAutofit fontScale="77500" lnSpcReduction="20000"/>
          </a:bodyPr>
          <a:lstStyle/>
          <a:p>
            <a:pPr marL="118872" indent="0" algn="ctr">
              <a:buNone/>
            </a:pPr>
            <a:r>
              <a:rPr lang="uk-UA" dirty="0">
                <a:solidFill>
                  <a:srgbClr val="00B0F0"/>
                </a:solidFill>
              </a:rPr>
              <a:t>Спалахують справжні метеори, тому що тонкий шар газу стискається від різкого падіння і неймовірно швидкого руху космічних твердих тіл і додатково нагрівається від тертя</a:t>
            </a:r>
            <a:r>
              <a:rPr lang="uk-UA" dirty="0">
                <a:solidFill>
                  <a:srgbClr val="7030A0"/>
                </a:solidFill>
              </a:rPr>
              <a:t>. Коли хмара газу падає безпосередньо в чорну діру, всі частинки стискаються і несуться до її центру, все більше нагріваючись за рахунок тертя. Частки стають настільки гарячими, що не просто світяться яскравим білим світлом: вони вже випромінюють у рентгенівському діапазоні, і 10% від їх маси перетвориться в чисту енергію. Для порівняння: при вибуху боєголовки тільки 0,5% від їх її маси конвертується в </a:t>
            </a:r>
            <a:r>
              <a:rPr lang="uk-UA" dirty="0" smtClean="0">
                <a:solidFill>
                  <a:srgbClr val="7030A0"/>
                </a:solidFill>
              </a:rPr>
              <a:t>енергію. </a:t>
            </a:r>
            <a:r>
              <a:rPr lang="uk-UA" dirty="0" smtClean="0">
                <a:solidFill>
                  <a:srgbClr val="00B0F0"/>
                </a:solidFill>
              </a:rPr>
              <a:t>Чорна </a:t>
            </a:r>
            <a:r>
              <a:rPr lang="uk-UA" dirty="0">
                <a:solidFill>
                  <a:srgbClr val="00B0F0"/>
                </a:solidFill>
              </a:rPr>
              <a:t>діра - це область, при попаданні в яку навіть найдрібніших частинок виділяється в 20 разів більше енергії, ніж при ядерному вибуху.</a:t>
            </a:r>
          </a:p>
        </p:txBody>
      </p:sp>
    </p:spTree>
    <p:extLst>
      <p:ext uri="{BB962C8B-B14F-4D97-AF65-F5344CB8AC3E}">
        <p14:creationId xmlns:p14="http://schemas.microsoft.com/office/powerpoint/2010/main" val="905673228"/>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Чорні</a:t>
            </a:r>
            <a:r>
              <a:rPr lang="ru-RU" dirty="0"/>
              <a:t> </a:t>
            </a:r>
            <a:r>
              <a:rPr lang="ru-RU" dirty="0" err="1"/>
              <a:t>діри</a:t>
            </a:r>
            <a:r>
              <a:rPr lang="ru-RU" dirty="0"/>
              <a:t> - </a:t>
            </a:r>
            <a:r>
              <a:rPr lang="ru-RU" dirty="0" err="1"/>
              <a:t>найяскравіші</a:t>
            </a:r>
            <a:r>
              <a:rPr lang="ru-RU" dirty="0"/>
              <a:t> </a:t>
            </a:r>
            <a:r>
              <a:rPr lang="ru-RU" dirty="0" err="1"/>
              <a:t>об'єкти</a:t>
            </a:r>
            <a:r>
              <a:rPr lang="ru-RU" dirty="0"/>
              <a:t> на </a:t>
            </a:r>
            <a:r>
              <a:rPr lang="ru-RU" dirty="0" err="1" smtClean="0"/>
              <a:t>небі</a:t>
            </a:r>
            <a:endParaRPr lang="uk-UA" dirty="0"/>
          </a:p>
        </p:txBody>
      </p:sp>
      <p:sp>
        <p:nvSpPr>
          <p:cNvPr id="3" name="Объект 2"/>
          <p:cNvSpPr>
            <a:spLocks noGrp="1"/>
          </p:cNvSpPr>
          <p:nvPr>
            <p:ph idx="1"/>
          </p:nvPr>
        </p:nvSpPr>
        <p:spPr/>
        <p:txBody>
          <a:bodyPr>
            <a:normAutofit fontScale="92500" lnSpcReduction="20000"/>
          </a:bodyPr>
          <a:lstStyle/>
          <a:p>
            <a:pPr marL="118872" indent="0" algn="ctr">
              <a:buNone/>
            </a:pPr>
            <a:r>
              <a:rPr lang="uk-UA" dirty="0">
                <a:solidFill>
                  <a:srgbClr val="00B050"/>
                </a:solidFill>
              </a:rPr>
              <a:t>Чорні діри можуть світитися настільки яскраво, що перемагають власну гравітацію. Надмасивна чорна діра може досягати межі </a:t>
            </a:r>
            <a:r>
              <a:rPr lang="uk-UA" dirty="0" err="1">
                <a:solidFill>
                  <a:srgbClr val="00B050"/>
                </a:solidFill>
              </a:rPr>
              <a:t>Еддінгтона</a:t>
            </a:r>
            <a:r>
              <a:rPr lang="uk-UA" dirty="0">
                <a:solidFill>
                  <a:srgbClr val="00B050"/>
                </a:solidFill>
              </a:rPr>
              <a:t>, коли сила безперервного випромінювання перемагає непереборне тяжіння. </a:t>
            </a:r>
            <a:r>
              <a:rPr lang="uk-UA" dirty="0">
                <a:solidFill>
                  <a:srgbClr val="C00000"/>
                </a:solidFill>
              </a:rPr>
              <a:t>Випромінювання стає настільки інтенсивним, що виникає справжній зоряний вітер, за рахунок чого частина притягає матеріалу </a:t>
            </a:r>
            <a:r>
              <a:rPr lang="uk-UA" dirty="0" smtClean="0">
                <a:solidFill>
                  <a:srgbClr val="C00000"/>
                </a:solidFill>
              </a:rPr>
              <a:t>відштовхується, тобто світло </a:t>
            </a:r>
            <a:r>
              <a:rPr lang="uk-UA" dirty="0">
                <a:solidFill>
                  <a:srgbClr val="C00000"/>
                </a:solidFill>
              </a:rPr>
              <a:t>може бути настільки інтенсивним, що виштовхне себе навіть з чорної діри.</a:t>
            </a:r>
          </a:p>
        </p:txBody>
      </p:sp>
    </p:spTree>
    <p:extLst>
      <p:ext uri="{BB962C8B-B14F-4D97-AF65-F5344CB8AC3E}">
        <p14:creationId xmlns:p14="http://schemas.microsoft.com/office/powerpoint/2010/main" val="677848921"/>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a:t> Перше </a:t>
            </a:r>
            <a:r>
              <a:rPr lang="ru-RU" b="0" dirty="0" err="1"/>
              <a:t>припущення</a:t>
            </a:r>
            <a:r>
              <a:rPr lang="ru-RU" b="0" dirty="0"/>
              <a:t> про </a:t>
            </a:r>
            <a:r>
              <a:rPr lang="ru-RU" b="0" dirty="0" err="1"/>
              <a:t>існування</a:t>
            </a:r>
            <a:r>
              <a:rPr lang="ru-RU" b="0" dirty="0"/>
              <a:t> </a:t>
            </a:r>
            <a:r>
              <a:rPr lang="ru-RU" b="0" dirty="0" err="1"/>
              <a:t>чорних</a:t>
            </a:r>
            <a:r>
              <a:rPr lang="ru-RU" b="0" dirty="0"/>
              <a:t> </a:t>
            </a:r>
            <a:r>
              <a:rPr lang="ru-RU" b="0" dirty="0" err="1"/>
              <a:t>дір</a:t>
            </a:r>
            <a:r>
              <a:rPr lang="ru-RU" b="0" dirty="0"/>
              <a:t> </a:t>
            </a:r>
            <a:r>
              <a:rPr lang="ru-RU" b="0" dirty="0" err="1"/>
              <a:t>зробив</a:t>
            </a:r>
            <a:r>
              <a:rPr lang="ru-RU" b="0" dirty="0"/>
              <a:t> Джон </a:t>
            </a:r>
            <a:r>
              <a:rPr lang="ru-RU" b="0" dirty="0" err="1"/>
              <a:t>Мітчелл</a:t>
            </a:r>
            <a:endParaRPr lang="uk-UA" dirty="0"/>
          </a:p>
        </p:txBody>
      </p:sp>
      <p:sp>
        <p:nvSpPr>
          <p:cNvPr id="3" name="Объект 2"/>
          <p:cNvSpPr>
            <a:spLocks noGrp="1"/>
          </p:cNvSpPr>
          <p:nvPr>
            <p:ph idx="1"/>
          </p:nvPr>
        </p:nvSpPr>
        <p:spPr/>
        <p:txBody>
          <a:bodyPr>
            <a:normAutofit fontScale="70000" lnSpcReduction="20000"/>
          </a:bodyPr>
          <a:lstStyle/>
          <a:p>
            <a:pPr marL="118872" indent="0" algn="r">
              <a:buNone/>
            </a:pPr>
            <a:r>
              <a:rPr lang="uk-UA" dirty="0"/>
              <a:t>Більшість вважає, що відкриття існування чорних дір - заслуга Альберта Ейнштейна.</a:t>
            </a:r>
          </a:p>
          <a:p>
            <a:pPr algn="r"/>
            <a:endParaRPr lang="uk-UA" dirty="0"/>
          </a:p>
          <a:p>
            <a:pPr marL="118872" indent="0" algn="r">
              <a:buNone/>
            </a:pPr>
            <a:r>
              <a:rPr lang="uk-UA" dirty="0"/>
              <a:t>Проте Ейнштейн закінчив свою теорію до 1916-го року, а Джон Мітчелл обмірковував цю ідею ще в далекому 1783-му. Вона не знайшла застосування тому, що цей </a:t>
            </a:r>
            <a:r>
              <a:rPr lang="uk-UA" dirty="0" smtClean="0"/>
              <a:t>англійський священик </a:t>
            </a:r>
            <a:r>
              <a:rPr lang="uk-UA" dirty="0"/>
              <a:t>просто не знав, що з нею робити.</a:t>
            </a:r>
          </a:p>
          <a:p>
            <a:pPr algn="r"/>
            <a:endParaRPr lang="uk-UA" dirty="0"/>
          </a:p>
          <a:p>
            <a:pPr marL="118872" indent="0" algn="r">
              <a:buNone/>
            </a:pPr>
            <a:r>
              <a:rPr lang="uk-UA" dirty="0"/>
              <a:t>Мітчелл почав розробляти теорію чорних дір, коли прийняв ідею Ньютона, згідно якої світло складається з маленьких матеріальних частинок, званих фотонами. Він міркував про рух цих світлових частинок і прийшов до висновку, що воно залежить від гравітаційного поля зірки, яку вони покидають. Він намагався зрозуміти, що станеться з цими частками, якщо гравітаційне поле буде занадто великим, щоб світло </a:t>
            </a:r>
            <a:r>
              <a:rPr lang="uk-UA" dirty="0" smtClean="0"/>
              <a:t>могло його </a:t>
            </a:r>
            <a:r>
              <a:rPr lang="uk-UA" dirty="0"/>
              <a:t>покинути.</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8789457"/>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50000">
              <a:schemeClr val="accent4">
                <a:lumMod val="60000"/>
                <a:lumOff val="4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smtClean="0"/>
              <a:t>Вони </a:t>
            </a:r>
            <a:r>
              <a:rPr lang="ru-RU" b="0" dirty="0" err="1"/>
              <a:t>дійсно</a:t>
            </a:r>
            <a:r>
              <a:rPr lang="ru-RU" b="0" dirty="0"/>
              <a:t> </a:t>
            </a:r>
            <a:r>
              <a:rPr lang="ru-RU" b="0" dirty="0" err="1"/>
              <a:t>притягають</a:t>
            </a:r>
            <a:r>
              <a:rPr lang="ru-RU" b="0" dirty="0"/>
              <a:t> </a:t>
            </a:r>
            <a:r>
              <a:rPr lang="ru-RU" b="0" dirty="0" err="1"/>
              <a:t>простір</a:t>
            </a:r>
            <a:r>
              <a:rPr lang="ru-RU" b="0" dirty="0"/>
              <a:t> </a:t>
            </a:r>
            <a:r>
              <a:rPr lang="ru-RU" b="0" dirty="0" err="1"/>
              <a:t>навколо</a:t>
            </a:r>
            <a:r>
              <a:rPr lang="ru-RU" b="0" dirty="0"/>
              <a:t> </a:t>
            </a:r>
            <a:r>
              <a:rPr lang="ru-RU" b="0" dirty="0" smtClean="0"/>
              <a:t>себе</a:t>
            </a:r>
            <a:endParaRPr lang="uk-UA" dirty="0"/>
          </a:p>
        </p:txBody>
      </p:sp>
      <p:sp>
        <p:nvSpPr>
          <p:cNvPr id="3" name="Объект 2"/>
          <p:cNvSpPr>
            <a:spLocks noGrp="1"/>
          </p:cNvSpPr>
          <p:nvPr>
            <p:ph idx="1"/>
          </p:nvPr>
        </p:nvSpPr>
        <p:spPr/>
        <p:txBody>
          <a:bodyPr>
            <a:normAutofit fontScale="70000" lnSpcReduction="20000"/>
          </a:bodyPr>
          <a:lstStyle/>
          <a:p>
            <a:pPr marL="118872" indent="0" algn="r">
              <a:buNone/>
            </a:pPr>
            <a:r>
              <a:rPr lang="uk-UA" i="1" dirty="0"/>
              <a:t>Спробуйте уявити космос у вигляді гумового аркуша. Уявіть, що планети - це кульки, які тиснуть на цей лист. Він деформується і більше не має прямих ліній. Це </a:t>
            </a:r>
            <a:r>
              <a:rPr lang="uk-UA" i="1" dirty="0" smtClean="0"/>
              <a:t>створює гравітаційне </a:t>
            </a:r>
            <a:r>
              <a:rPr lang="uk-UA" i="1" dirty="0"/>
              <a:t>поле і пояснює, чому планети рухаються навколо зірок.</a:t>
            </a:r>
          </a:p>
          <a:p>
            <a:pPr marL="118872" indent="0" algn="r">
              <a:buNone/>
            </a:pPr>
            <a:endParaRPr lang="uk-UA" i="1" dirty="0"/>
          </a:p>
          <a:p>
            <a:pPr marL="118872" indent="0" algn="r">
              <a:buNone/>
            </a:pPr>
            <a:r>
              <a:rPr lang="uk-UA" i="1" dirty="0"/>
              <a:t>Якщо маса об'єкта зросте, то деформація простору може стати ще більше. Ці додаткові обурення збільшують силу тяжіння і прискорюють рух по орбіті, змушуючи супутники рухатися навколо об'єктів все швидше і швидше.</a:t>
            </a:r>
          </a:p>
          <a:p>
            <a:pPr marL="118872" indent="0" algn="r">
              <a:buNone/>
            </a:pPr>
            <a:endParaRPr lang="uk-UA" i="1" dirty="0"/>
          </a:p>
          <a:p>
            <a:pPr marL="118872" indent="0" algn="r">
              <a:buNone/>
            </a:pPr>
            <a:r>
              <a:rPr lang="uk-UA" i="1" dirty="0"/>
              <a:t>Наприклад, Меркурій рухається навколо сонця зі швидкістю 48 км /с, в той час як орбітальна швидкість зірок неподалік від чорної діри в </a:t>
            </a:r>
            <a:r>
              <a:rPr lang="uk-UA" i="1" dirty="0" smtClean="0"/>
              <a:t>центрі нашої </a:t>
            </a:r>
            <a:r>
              <a:rPr lang="uk-UA" i="1" dirty="0"/>
              <a:t>галактики сягає 4800 км /с.</a:t>
            </a:r>
          </a:p>
          <a:p>
            <a:pPr marL="118872" indent="0" algn="r">
              <a:buNone/>
            </a:pPr>
            <a:endParaRPr lang="uk-UA" i="1" dirty="0"/>
          </a:p>
          <a:p>
            <a:pPr marL="118872" indent="0" algn="r">
              <a:buNone/>
            </a:pPr>
            <a:r>
              <a:rPr lang="uk-UA" i="1" dirty="0"/>
              <a:t>Якщо сила тяжіння досить сильна, то супутник стикається з </a:t>
            </a:r>
            <a:r>
              <a:rPr lang="uk-UA" i="1" dirty="0" smtClean="0"/>
              <a:t>великим </a:t>
            </a:r>
            <a:r>
              <a:rPr lang="uk-UA" i="1" dirty="0"/>
              <a:t>за розміром об'єктом.</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5001885"/>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Чорні</a:t>
            </a:r>
            <a:r>
              <a:rPr lang="ru-RU" dirty="0"/>
              <a:t> </a:t>
            </a:r>
            <a:r>
              <a:rPr lang="ru-RU" dirty="0" err="1"/>
              <a:t>діри</a:t>
            </a:r>
            <a:r>
              <a:rPr lang="ru-RU" dirty="0"/>
              <a:t> породили </a:t>
            </a:r>
            <a:r>
              <a:rPr lang="ru-RU" dirty="0" err="1"/>
              <a:t>галактичні</a:t>
            </a:r>
            <a:r>
              <a:rPr lang="ru-RU" dirty="0"/>
              <a:t> </a:t>
            </a:r>
            <a:r>
              <a:rPr lang="ru-RU" dirty="0" err="1"/>
              <a:t>вибухи</a:t>
            </a:r>
            <a:r>
              <a:rPr lang="ru-RU" dirty="0"/>
              <a:t> в </a:t>
            </a:r>
            <a:r>
              <a:rPr lang="ru-RU" dirty="0" err="1"/>
              <a:t>нашій</a:t>
            </a:r>
            <a:r>
              <a:rPr lang="ru-RU" dirty="0"/>
              <a:t> </a:t>
            </a:r>
            <a:r>
              <a:rPr lang="ru-RU" dirty="0" err="1" smtClean="0"/>
              <a:t>галактиці</a:t>
            </a:r>
            <a:endParaRPr lang="uk-UA" dirty="0"/>
          </a:p>
        </p:txBody>
      </p:sp>
      <p:sp>
        <p:nvSpPr>
          <p:cNvPr id="3" name="Объект 2"/>
          <p:cNvSpPr>
            <a:spLocks noGrp="1"/>
          </p:cNvSpPr>
          <p:nvPr>
            <p:ph idx="1"/>
          </p:nvPr>
        </p:nvSpPr>
        <p:spPr/>
        <p:txBody>
          <a:bodyPr>
            <a:normAutofit fontScale="77500" lnSpcReduction="20000"/>
          </a:bodyPr>
          <a:lstStyle/>
          <a:p>
            <a:pPr marL="118872" indent="0" algn="ctr">
              <a:buNone/>
            </a:pPr>
            <a:r>
              <a:rPr lang="uk-UA" dirty="0">
                <a:solidFill>
                  <a:schemeClr val="accent3">
                    <a:lumMod val="20000"/>
                    <a:lumOff val="80000"/>
                  </a:schemeClr>
                </a:solidFill>
              </a:rPr>
              <a:t>Чорні діри створюють саме потужне гравітаційне прискорення. Крім того, вони - найважчі об'єкти у Всесвіті. З'єднайте одне з іншим - і отримаєте потужний вибух. До речі, таке вже траплялося, і не де-небудь, а в нашій галактиці.</a:t>
            </a:r>
          </a:p>
          <a:p>
            <a:pPr marL="118872" indent="0" algn="ctr">
              <a:buNone/>
            </a:pPr>
            <a:r>
              <a:rPr lang="uk-UA" dirty="0">
                <a:solidFill>
                  <a:srgbClr val="FF0000"/>
                </a:solidFill>
              </a:rPr>
              <a:t>Завдяки цим двом космічним </a:t>
            </a:r>
            <a:r>
              <a:rPr lang="uk-UA" dirty="0" smtClean="0">
                <a:solidFill>
                  <a:srgbClr val="FF0000"/>
                </a:solidFill>
              </a:rPr>
              <a:t>вибухам </a:t>
            </a:r>
            <a:r>
              <a:rPr lang="uk-UA" dirty="0">
                <a:solidFill>
                  <a:srgbClr val="FF0000"/>
                </a:solidFill>
              </a:rPr>
              <a:t>у простір </a:t>
            </a:r>
            <a:r>
              <a:rPr lang="uk-UA" dirty="0" smtClean="0">
                <a:solidFill>
                  <a:srgbClr val="FF0000"/>
                </a:solidFill>
              </a:rPr>
              <a:t>викинулась колосальна </a:t>
            </a:r>
            <a:r>
              <a:rPr lang="uk-UA" dirty="0">
                <a:solidFill>
                  <a:srgbClr val="FF0000"/>
                </a:solidFill>
              </a:rPr>
              <a:t>кількість "бульбашок", що складаються з частинок з високим зарядом енергії. Середня величина такого «міхура» - 25 000 світлових років у поперечнику. Пройшовши через середину галактики, вони стали більше схожі на «лусочку», тобто, придбали плоску форму. Зараз ці бульбашки видно в більшій частині відомого нам космосу і, ймовірно, розширюються протягом уже мільйонів років.</a:t>
            </a:r>
          </a:p>
          <a:p>
            <a:endParaRPr lang="uk-UA" dirty="0"/>
          </a:p>
        </p:txBody>
      </p:sp>
    </p:spTree>
    <p:extLst>
      <p:ext uri="{BB962C8B-B14F-4D97-AF65-F5344CB8AC3E}">
        <p14:creationId xmlns:p14="http://schemas.microsoft.com/office/powerpoint/2010/main" val="204298586"/>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75</TotalTime>
  <Words>2292</Words>
  <Application>Microsoft Office PowerPoint</Application>
  <PresentationFormat>Экран (4:3)</PresentationFormat>
  <Paragraphs>90</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Модульная</vt:lpstr>
      <vt:lpstr>Чорні діри</vt:lpstr>
      <vt:lpstr>Презентация PowerPoint</vt:lpstr>
      <vt:lpstr>Презентация PowerPoint</vt:lpstr>
      <vt:lpstr>Чорні діри - найяскравіші об'єкти на небі</vt:lpstr>
      <vt:lpstr>Чорні діри - найяскравіші об'єкти на небі</vt:lpstr>
      <vt:lpstr>Чорні діри - найяскравіші об'єкти на небі</vt:lpstr>
      <vt:lpstr> Перше припущення про існування чорних дір зробив Джон Мітчелл</vt:lpstr>
      <vt:lpstr>Вони дійсно притягають простір навколо себе</vt:lpstr>
      <vt:lpstr>Чорні діри породили галактичні вибухи в нашій галактиці</vt:lpstr>
      <vt:lpstr>Чорні діри породили галактичні вибухи в нашій галактиці</vt:lpstr>
      <vt:lpstr>Не всі чорні діри однакові</vt:lpstr>
      <vt:lpstr>Їх щільність неймовірно висока</vt:lpstr>
      <vt:lpstr>Вважається, що чорні діри постійно випускають антиматерію</vt:lpstr>
      <vt:lpstr>Вважається, що чорні діри постійно випускають антиматерію</vt:lpstr>
      <vt:lpstr>Вони досить гучні</vt:lpstr>
      <vt:lpstr>Ніщо не може вислизнути від їх тяжіння</vt:lpstr>
      <vt:lpstr>Ми припускаємо, що чорні діри можуть вибухати</vt:lpstr>
      <vt:lpstr>Вони сповільнюють час</vt:lpstr>
      <vt:lpstr>Вони є досконалими виробниками енергії</vt:lpstr>
      <vt:lpstr>Чорні діри викидають міжгалактичні промені смерті</vt:lpstr>
      <vt:lpstr>Чорні діри викидають міжгалактичні промені смерті</vt:lpstr>
      <vt:lpstr> Вони обмежують кількість зірок</vt:lpstr>
      <vt:lpstr>Ми складаємося з одного і того ж матеріалу</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Чорні діри</dc:title>
  <dc:creator>Ди</dc:creator>
  <cp:lastModifiedBy>Ди</cp:lastModifiedBy>
  <cp:revision>13</cp:revision>
  <dcterms:created xsi:type="dcterms:W3CDTF">2015-04-28T16:03:43Z</dcterms:created>
  <dcterms:modified xsi:type="dcterms:W3CDTF">2015-04-28T17:18:56Z</dcterms:modified>
</cp:coreProperties>
</file>