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CFA630-13BB-46C4-BD44-B2C5F9B66074}" type="datetimeFigureOut">
              <a:rPr lang="en-US" smtClean="0"/>
              <a:pPr/>
              <a:t>12/18/2014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8501122" cy="2857520"/>
          </a:xfrm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prstTxWarp prst="textDeflateTop">
              <a:avLst>
                <a:gd name="adj" fmla="val 26867"/>
              </a:avLst>
            </a:prstTxWarp>
            <a:norm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uk-UA" dirty="0" smtClean="0">
                <a:solidFill>
                  <a:schemeClr val="bg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Чи одні ми у Всесвіті. Життя поза Землею</a:t>
            </a:r>
            <a:endParaRPr lang="ru-RU" dirty="0">
              <a:solidFill>
                <a:schemeClr val="bg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4357694"/>
            <a:ext cx="4143404" cy="1857388"/>
          </a:xfrm>
          <a:effectLst>
            <a:glow rad="139700">
              <a:schemeClr val="accent6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/>
            <a:r>
              <a:rPr lang="uk-UA" dirty="0" err="1" smtClean="0">
                <a:solidFill>
                  <a:schemeClr val="bg1"/>
                </a:solidFill>
              </a:rPr>
              <a:t>Презинтацію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підготував</a:t>
            </a:r>
            <a:endParaRPr lang="uk-UA" dirty="0" smtClean="0">
              <a:solidFill>
                <a:schemeClr val="bg1"/>
              </a:solidFill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Учень </a:t>
            </a:r>
            <a:r>
              <a:rPr lang="uk-UA" dirty="0" smtClean="0">
                <a:solidFill>
                  <a:schemeClr val="bg1"/>
                </a:solidFill>
              </a:rPr>
              <a:t>11 класу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УНВК “ЗОШ І- ІІІ ст. № 7 – </a:t>
            </a:r>
            <a:r>
              <a:rPr lang="uk-UA" dirty="0" err="1" smtClean="0">
                <a:solidFill>
                  <a:schemeClr val="bg1"/>
                </a:solidFill>
              </a:rPr>
              <a:t>колегіум”</a:t>
            </a:r>
            <a:endParaRPr lang="uk-UA" dirty="0" smtClean="0">
              <a:solidFill>
                <a:schemeClr val="bg1"/>
              </a:solidFill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Демченко </a:t>
            </a:r>
            <a:r>
              <a:rPr lang="uk-UA" dirty="0" smtClean="0">
                <a:solidFill>
                  <a:schemeClr val="bg1"/>
                </a:solidFill>
              </a:rPr>
              <a:t>Ігор</a:t>
            </a:r>
            <a:endParaRPr lang="uk-UA" dirty="0" smtClean="0">
              <a:solidFill>
                <a:schemeClr val="bg1"/>
              </a:solidFill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Вчитель: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 Кузьменко Юрій Володимирович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729666" cy="4429156"/>
          </a:xfrm>
        </p:spPr>
        <p:txBody>
          <a:bodyPr/>
          <a:lstStyle/>
          <a:p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Землі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демонструє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інші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не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менш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дивовижні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свої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можливості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Німецький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біолог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Карл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Штеттер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спостерігав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організми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живуть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киплячій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воді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гейзерів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гарячих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нафтових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джерелах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димлячих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вулканічних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кратерах.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Майже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всі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ці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"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жаростійкі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мешканці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Землі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обходяться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без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повітря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світла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Астробіологи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оцінюють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сьогоднішній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зліт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знань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про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здатність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всюди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знаходити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собі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ніші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як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справжній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переворот в наших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уявленнях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про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живе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Песимістична</a:t>
            </a:r>
            <a:r>
              <a:rPr lang="ru-RU" dirty="0" smtClean="0"/>
              <a:t> точка </a:t>
            </a:r>
            <a:r>
              <a:rPr lang="ru-RU" dirty="0" err="1" smtClean="0"/>
              <a:t>зору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dk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 Але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скептично </a:t>
            </a:r>
            <a:r>
              <a:rPr lang="ru-RU" dirty="0" err="1" smtClean="0"/>
              <a:t>оцінює</a:t>
            </a:r>
            <a:r>
              <a:rPr lang="ru-RU" dirty="0" smtClean="0"/>
              <a:t> </a:t>
            </a:r>
            <a:r>
              <a:rPr lang="ru-RU" dirty="0" err="1" smtClean="0"/>
              <a:t>імовірність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 у </a:t>
            </a:r>
            <a:r>
              <a:rPr lang="ru-RU" dirty="0" err="1" smtClean="0"/>
              <a:t>Всесвіті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мало того, що всі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позасонячні</a:t>
            </a:r>
            <a:r>
              <a:rPr lang="ru-RU" dirty="0" smtClean="0"/>
              <a:t> планети мають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, вони </a:t>
            </a:r>
            <a:r>
              <a:rPr lang="ru-RU" dirty="0" err="1" smtClean="0"/>
              <a:t>ще</a:t>
            </a:r>
            <a:r>
              <a:rPr lang="ru-RU" dirty="0" smtClean="0"/>
              <a:t> і </a:t>
            </a:r>
            <a:r>
              <a:rPr lang="ru-RU" dirty="0" err="1" smtClean="0"/>
              <a:t>рухаються</a:t>
            </a:r>
            <a:r>
              <a:rPr lang="ru-RU" dirty="0" smtClean="0"/>
              <a:t> по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витягнутих</a:t>
            </a:r>
            <a:r>
              <a:rPr lang="ru-RU" dirty="0" smtClean="0"/>
              <a:t> </a:t>
            </a:r>
            <a:r>
              <a:rPr lang="ru-RU" dirty="0" err="1" smtClean="0"/>
              <a:t>орбітах</a:t>
            </a:r>
            <a:r>
              <a:rPr lang="ru-RU" dirty="0" smtClean="0"/>
              <a:t>, що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коливань</a:t>
            </a:r>
            <a:r>
              <a:rPr lang="ru-RU" dirty="0" smtClean="0"/>
              <a:t> температур, які </a:t>
            </a:r>
            <a:r>
              <a:rPr lang="ru-RU" dirty="0" err="1" smtClean="0"/>
              <a:t>виходять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припустимого</a:t>
            </a:r>
            <a:r>
              <a:rPr lang="ru-RU" dirty="0" smtClean="0"/>
              <a:t> 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життя. І </a:t>
            </a:r>
            <a:r>
              <a:rPr lang="ru-RU" dirty="0" err="1" smtClean="0"/>
              <a:t>скоріше</a:t>
            </a:r>
            <a:r>
              <a:rPr lang="ru-RU" dirty="0" smtClean="0"/>
              <a:t> за все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планетною системою, де </a:t>
            </a:r>
            <a:r>
              <a:rPr lang="ru-RU" dirty="0" err="1" smtClean="0"/>
              <a:t>колові</a:t>
            </a:r>
            <a:r>
              <a:rPr lang="ru-RU" dirty="0" smtClean="0"/>
              <a:t> </a:t>
            </a:r>
            <a:r>
              <a:rPr lang="ru-RU" dirty="0" err="1" smtClean="0"/>
              <a:t>орбіти</a:t>
            </a:r>
            <a:r>
              <a:rPr lang="ru-RU" dirty="0" smtClean="0"/>
              <a:t> </a:t>
            </a:r>
            <a:r>
              <a:rPr lang="ru-RU" dirty="0" err="1" smtClean="0"/>
              <a:t>акуратно</a:t>
            </a:r>
            <a:r>
              <a:rPr lang="ru-RU" dirty="0" smtClean="0"/>
              <a:t> </a:t>
            </a:r>
            <a:r>
              <a:rPr lang="ru-RU" dirty="0" err="1" smtClean="0"/>
              <a:t>вкладені</a:t>
            </a:r>
            <a:r>
              <a:rPr lang="ru-RU" dirty="0" smtClean="0"/>
              <a:t> одна в одну, </a:t>
            </a:r>
            <a:r>
              <a:rPr lang="ru-RU" dirty="0" err="1" smtClean="0"/>
              <a:t>і</a:t>
            </a:r>
            <a:r>
              <a:rPr lang="ru-RU" dirty="0" smtClean="0"/>
              <a:t> сама Земля -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екстраординарна</a:t>
            </a:r>
            <a:r>
              <a:rPr lang="ru-RU" dirty="0" smtClean="0"/>
              <a:t> </a:t>
            </a:r>
            <a:r>
              <a:rPr lang="ru-RU" dirty="0" err="1" smtClean="0"/>
              <a:t>рідкість</a:t>
            </a:r>
            <a:r>
              <a:rPr lang="ru-RU" dirty="0" smtClean="0"/>
              <a:t> у </a:t>
            </a:r>
            <a:r>
              <a:rPr lang="ru-RU" dirty="0" err="1" smtClean="0"/>
              <a:t>Всесвіті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229600" cy="438912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 err="1" smtClean="0">
                <a:solidFill>
                  <a:schemeClr val="bg1"/>
                </a:solidFill>
              </a:rPr>
              <a:t>своїх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доказах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окрім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багатьох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аргументів</a:t>
            </a:r>
            <a:r>
              <a:rPr lang="ru-RU" dirty="0" smtClean="0">
                <a:solidFill>
                  <a:schemeClr val="bg1"/>
                </a:solidFill>
              </a:rPr>
              <a:t>, вони </a:t>
            </a:r>
            <a:r>
              <a:rPr lang="ru-RU" dirty="0" err="1" smtClean="0">
                <a:solidFill>
                  <a:schemeClr val="bg1"/>
                </a:solidFill>
              </a:rPr>
              <a:t>спираються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дані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спектральних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досліджень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околиць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нашої</a:t>
            </a:r>
            <a:r>
              <a:rPr lang="ru-RU" dirty="0" smtClean="0">
                <a:solidFill>
                  <a:schemeClr val="bg1"/>
                </a:solidFill>
              </a:rPr>
              <a:t> Галактики. </a:t>
            </a:r>
            <a:r>
              <a:rPr lang="ru-RU" dirty="0" err="1" smtClean="0">
                <a:solidFill>
                  <a:schemeClr val="bg1"/>
                </a:solidFill>
              </a:rPr>
              <a:t>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вказують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бідність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вмісту</a:t>
            </a:r>
            <a:r>
              <a:rPr lang="ru-RU" dirty="0" smtClean="0">
                <a:solidFill>
                  <a:schemeClr val="bg1"/>
                </a:solidFill>
              </a:rPr>
              <a:t> в зорях </a:t>
            </a:r>
            <a:r>
              <a:rPr lang="ru-RU" dirty="0" err="1" smtClean="0">
                <a:solidFill>
                  <a:schemeClr val="bg1"/>
                </a:solidFill>
              </a:rPr>
              <a:t>їхнього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зоряного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населення</a:t>
            </a:r>
            <a:r>
              <a:rPr lang="ru-RU" dirty="0" smtClean="0">
                <a:solidFill>
                  <a:schemeClr val="bg1"/>
                </a:solidFill>
              </a:rPr>
              <a:t> таких </a:t>
            </a:r>
            <a:r>
              <a:rPr lang="ru-RU" dirty="0" err="1" smtClean="0">
                <a:solidFill>
                  <a:schemeClr val="bg1"/>
                </a:solidFill>
              </a:rPr>
              <a:t>необхідних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виникнення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елементів</a:t>
            </a:r>
            <a:r>
              <a:rPr lang="ru-RU" dirty="0" smtClean="0">
                <a:solidFill>
                  <a:schemeClr val="bg1"/>
                </a:solidFill>
              </a:rPr>
              <a:t>, як </a:t>
            </a:r>
            <a:r>
              <a:rPr lang="ru-RU" dirty="0" err="1" smtClean="0">
                <a:solidFill>
                  <a:schemeClr val="bg1"/>
                </a:solidFill>
              </a:rPr>
              <a:t>залізо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магній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кремній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елементи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утворюючись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ході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термоядерних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реакцій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розсіюються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надр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зір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час </a:t>
            </a:r>
            <a:r>
              <a:rPr lang="ru-RU" dirty="0" err="1" smtClean="0">
                <a:solidFill>
                  <a:schemeClr val="bg1"/>
                </a:solidFill>
              </a:rPr>
              <a:t>їхніх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вибухів</a:t>
            </a:r>
            <a:r>
              <a:rPr lang="ru-RU" dirty="0" smtClean="0">
                <a:solidFill>
                  <a:schemeClr val="bg1"/>
                </a:solidFill>
              </a:rPr>
              <a:t>. Але </a:t>
            </a:r>
            <a:r>
              <a:rPr lang="ru-RU" dirty="0" err="1" smtClean="0">
                <a:solidFill>
                  <a:schemeClr val="bg1"/>
                </a:solidFill>
              </a:rPr>
              <a:t>такі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вибухи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величезною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рідкістю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межі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нашої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зоряної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системи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Людина у </a:t>
            </a:r>
            <a:r>
              <a:rPr lang="ru-RU" i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Всесвіті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Виникненню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розуму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передувала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дуже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довга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еволюція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фізичних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чинників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Всесвіті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І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якби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еволюція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Всесвіту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мала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інший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характер,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ньому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навряд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чи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могло б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зародитись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44440">
            <a:off x="451344" y="953175"/>
            <a:ext cx="8529721" cy="4704767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smtClean="0"/>
              <a:t>ст. </a:t>
            </a:r>
            <a:r>
              <a:rPr lang="ru-RU" dirty="0" err="1" smtClean="0"/>
              <a:t>астрофізик</a:t>
            </a:r>
            <a:r>
              <a:rPr lang="ru-RU" dirty="0" smtClean="0"/>
              <a:t> Г. </a:t>
            </a:r>
            <a:r>
              <a:rPr lang="ru-RU" dirty="0" err="1" smtClean="0"/>
              <a:t>Ідліс</a:t>
            </a:r>
            <a:r>
              <a:rPr lang="ru-RU" dirty="0" smtClean="0"/>
              <a:t> </a:t>
            </a:r>
            <a:r>
              <a:rPr lang="ru-RU" dirty="0" err="1" smtClean="0"/>
              <a:t>звернув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, </a:t>
            </a:r>
            <a:r>
              <a:rPr lang="ru-RU" dirty="0" err="1" smtClean="0"/>
              <a:t>чинні</a:t>
            </a:r>
            <a:r>
              <a:rPr lang="ru-RU" dirty="0" smtClean="0"/>
              <a:t> у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Всесвіті</a:t>
            </a:r>
            <a:r>
              <a:rPr lang="ru-RU" dirty="0" smtClean="0"/>
              <a:t>, «</a:t>
            </a:r>
            <a:r>
              <a:rPr lang="ru-RU" dirty="0" err="1" smtClean="0"/>
              <a:t>дозволяють</a:t>
            </a:r>
            <a:r>
              <a:rPr lang="ru-RU" dirty="0" smtClean="0"/>
              <a:t>»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атомів</a:t>
            </a:r>
            <a:r>
              <a:rPr lang="ru-RU" dirty="0" smtClean="0"/>
              <a:t>, </a:t>
            </a:r>
            <a:r>
              <a:rPr lang="ru-RU" dirty="0" err="1" smtClean="0"/>
              <a:t>зір</a:t>
            </a:r>
            <a:r>
              <a:rPr lang="ru-RU" dirty="0" smtClean="0"/>
              <a:t>, планет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</a:t>
            </a:r>
            <a:r>
              <a:rPr lang="ru-RU" dirty="0" err="1" smtClean="0"/>
              <a:t>згодом</a:t>
            </a:r>
            <a:r>
              <a:rPr lang="ru-RU" dirty="0" smtClean="0"/>
              <a:t> космолог А. Зельманов </a:t>
            </a:r>
            <a:r>
              <a:rPr lang="ru-RU" dirty="0" err="1" smtClean="0"/>
              <a:t>сформулював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- ми </a:t>
            </a:r>
            <a:r>
              <a:rPr lang="ru-RU" dirty="0" err="1" smtClean="0"/>
              <a:t>живемо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Всесвіті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допускають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Англійський</a:t>
            </a:r>
            <a:r>
              <a:rPr lang="ru-RU" dirty="0" smtClean="0"/>
              <a:t> </a:t>
            </a:r>
            <a:r>
              <a:rPr lang="ru-RU" dirty="0" err="1" smtClean="0"/>
              <a:t>астрофізик</a:t>
            </a:r>
            <a:r>
              <a:rPr lang="ru-RU" dirty="0" smtClean="0"/>
              <a:t> П. </a:t>
            </a:r>
            <a:r>
              <a:rPr lang="ru-RU" dirty="0" err="1" smtClean="0"/>
              <a:t>Девіс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висловив</a:t>
            </a:r>
            <a:r>
              <a:rPr lang="ru-RU" dirty="0" smtClean="0"/>
              <a:t> думку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накладає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 на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 - вони </a:t>
            </a:r>
            <a:r>
              <a:rPr lang="ru-RU" dirty="0" err="1" smtClean="0"/>
              <a:t>мусять</a:t>
            </a:r>
            <a:r>
              <a:rPr lang="ru-RU" dirty="0" smtClean="0"/>
              <a:t> бути тою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визначеними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Можливо</a:t>
            </a:r>
            <a:r>
              <a:rPr lang="ru-RU" dirty="0" smtClean="0"/>
              <a:t>,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Всесвіті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, ми просто не </a:t>
            </a:r>
            <a:r>
              <a:rPr lang="ru-RU" dirty="0" err="1" smtClean="0"/>
              <a:t>змогли</a:t>
            </a:r>
            <a:r>
              <a:rPr lang="ru-RU" dirty="0" smtClean="0"/>
              <a:t> б </a:t>
            </a:r>
            <a:r>
              <a:rPr lang="ru-RU" dirty="0" err="1" smtClean="0"/>
              <a:t>з'явитись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«</a:t>
            </a:r>
            <a:r>
              <a:rPr lang="ru-RU" dirty="0" err="1" smtClean="0"/>
              <a:t>інший</a:t>
            </a:r>
            <a:r>
              <a:rPr lang="ru-RU" dirty="0" smtClean="0"/>
              <a:t>» </a:t>
            </a:r>
            <a:r>
              <a:rPr lang="ru-RU" dirty="0" err="1" smtClean="0"/>
              <a:t>Всесвіт</a:t>
            </a:r>
            <a:r>
              <a:rPr lang="ru-RU" dirty="0" smtClean="0"/>
              <a:t> </a:t>
            </a:r>
            <a:r>
              <a:rPr lang="ru-RU" dirty="0" err="1" smtClean="0"/>
              <a:t>нікому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б</a:t>
            </a:r>
            <a:r>
              <a:rPr lang="ru-RU" dirty="0" smtClean="0"/>
              <a:t> </a:t>
            </a:r>
            <a:r>
              <a:rPr lang="ru-RU" dirty="0" err="1" smtClean="0"/>
              <a:t>спостерігати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Антропний</a:t>
            </a:r>
            <a:r>
              <a:rPr lang="ru-RU" dirty="0" smtClean="0"/>
              <a:t> принцип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21431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Антропний</a:t>
            </a:r>
            <a:r>
              <a:rPr lang="ru-RU" dirty="0" smtClean="0"/>
              <a:t> принцип (АП,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«</a:t>
            </a:r>
            <a:r>
              <a:rPr lang="ru-RU" dirty="0" err="1" smtClean="0"/>
              <a:t>антропос</a:t>
            </a:r>
            <a:r>
              <a:rPr lang="ru-RU" dirty="0" smtClean="0"/>
              <a:t>» - «</a:t>
            </a:r>
            <a:r>
              <a:rPr lang="ru-RU" dirty="0" err="1" smtClean="0"/>
              <a:t>людина</a:t>
            </a:r>
            <a:r>
              <a:rPr lang="ru-RU" dirty="0" smtClean="0"/>
              <a:t>») </a:t>
            </a:r>
            <a:r>
              <a:rPr lang="ru-RU" dirty="0" err="1" smtClean="0"/>
              <a:t>уперше</a:t>
            </a:r>
            <a:r>
              <a:rPr lang="ru-RU" dirty="0" smtClean="0"/>
              <a:t> проголосив </a:t>
            </a:r>
            <a:r>
              <a:rPr lang="ru-RU" dirty="0" err="1" smtClean="0"/>
              <a:t>фізик</a:t>
            </a:r>
            <a:r>
              <a:rPr lang="ru-RU" dirty="0" smtClean="0"/>
              <a:t> Б. Картер 1974 р.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формулюють</a:t>
            </a:r>
            <a:r>
              <a:rPr lang="ru-RU" dirty="0" smtClean="0"/>
              <a:t> так: «Ми </a:t>
            </a:r>
            <a:r>
              <a:rPr lang="ru-RU" dirty="0" err="1" smtClean="0"/>
              <a:t>існуємо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Всесвіт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». (АП,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«</a:t>
            </a:r>
            <a:r>
              <a:rPr lang="ru-RU" dirty="0" err="1" smtClean="0"/>
              <a:t>антропос</a:t>
            </a:r>
            <a:r>
              <a:rPr lang="ru-RU" dirty="0" smtClean="0"/>
              <a:t>» - «</a:t>
            </a:r>
            <a:r>
              <a:rPr lang="ru-RU" dirty="0" err="1" smtClean="0"/>
              <a:t>людина</a:t>
            </a:r>
            <a:r>
              <a:rPr lang="ru-RU" dirty="0" smtClean="0"/>
              <a:t>»)</a:t>
            </a:r>
            <a:endParaRPr lang="ru-RU" dirty="0"/>
          </a:p>
        </p:txBody>
      </p:sp>
      <p:pic>
        <p:nvPicPr>
          <p:cNvPr id="8194" name="Picture 2" descr="http://upload.wikimedia.org/wikipedia/commons/5/52/BrandonCar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1243">
            <a:off x="5406624" y="3463373"/>
            <a:ext cx="2714644" cy="3053976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3071802" y="6072206"/>
            <a:ext cx="171451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Б. Картер </a:t>
            </a:r>
            <a:endParaRPr lang="ru-RU" b="1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38912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антропного</a:t>
            </a:r>
            <a:r>
              <a:rPr lang="ru-RU" dirty="0" smtClean="0"/>
              <a:t> принципу -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існуванням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. Сам по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принцип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пояснює</a:t>
            </a:r>
            <a:r>
              <a:rPr lang="ru-RU" dirty="0" smtClean="0"/>
              <a:t>. Але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,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постановці</a:t>
            </a:r>
            <a:r>
              <a:rPr lang="ru-RU" dirty="0" smtClean="0"/>
              <a:t> та </a:t>
            </a:r>
            <a:r>
              <a:rPr lang="ru-RU" dirty="0" err="1" smtClean="0"/>
              <a:t>вивченню</a:t>
            </a:r>
            <a:r>
              <a:rPr lang="ru-RU" dirty="0" smtClean="0"/>
              <a:t> ряду </a:t>
            </a:r>
            <a:r>
              <a:rPr lang="ru-RU" dirty="0" err="1" smtClean="0"/>
              <a:t>питань</a:t>
            </a:r>
            <a:r>
              <a:rPr lang="ru-RU" dirty="0" smtClean="0"/>
              <a:t>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не </a:t>
            </a:r>
            <a:r>
              <a:rPr lang="ru-RU" dirty="0" err="1" smtClean="0"/>
              <a:t>звертали</a:t>
            </a:r>
            <a:r>
              <a:rPr lang="ru-RU" dirty="0" smtClean="0"/>
              <a:t> </a:t>
            </a:r>
            <a:r>
              <a:rPr lang="ru-RU" dirty="0" err="1" smtClean="0"/>
              <a:t>особливої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запитань</a:t>
            </a:r>
            <a:r>
              <a:rPr lang="ru-RU" dirty="0" smtClean="0"/>
              <a:t> -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наше </a:t>
            </a:r>
            <a:r>
              <a:rPr lang="ru-RU" dirty="0" err="1" smtClean="0"/>
              <a:t>існування</a:t>
            </a:r>
            <a:r>
              <a:rPr lang="ru-RU" dirty="0" smtClean="0"/>
              <a:t>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205028">
            <a:off x="357158" y="714356"/>
            <a:ext cx="8229600" cy="438912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6">
                <a:shade val="9000"/>
                <a:satMod val="105000"/>
                <a:alpha val="48000"/>
              </a:scheme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Розенталь </a:t>
            </a:r>
            <a:r>
              <a:rPr lang="ru-RU" dirty="0" err="1" smtClean="0"/>
              <a:t>вважає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всю структуру </a:t>
            </a:r>
            <a:r>
              <a:rPr lang="ru-RU" dirty="0" err="1" smtClean="0"/>
              <a:t>Всесвіту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фундаментальні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- </a:t>
            </a:r>
            <a:r>
              <a:rPr lang="ru-RU" dirty="0" err="1" smtClean="0"/>
              <a:t>гравітаційна</a:t>
            </a:r>
            <a:r>
              <a:rPr lang="ru-RU" dirty="0" smtClean="0"/>
              <a:t>, </a:t>
            </a:r>
            <a:r>
              <a:rPr lang="ru-RU" dirty="0" err="1" smtClean="0"/>
              <a:t>електромагнітна</a:t>
            </a:r>
            <a:r>
              <a:rPr lang="ru-RU" dirty="0" smtClean="0"/>
              <a:t>, сильна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слабка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Саме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чутливим</a:t>
            </a:r>
            <a:r>
              <a:rPr lang="ru-RU" dirty="0" smtClean="0"/>
              <a:t> наш </a:t>
            </a:r>
            <a:r>
              <a:rPr lang="ru-RU" dirty="0" err="1" smtClean="0"/>
              <a:t>Всесвіт</a:t>
            </a:r>
            <a:r>
              <a:rPr lang="ru-RU" dirty="0" smtClean="0"/>
              <a:t>: </a:t>
            </a:r>
            <a:r>
              <a:rPr lang="ru-RU" dirty="0" err="1" smtClean="0"/>
              <a:t>досить</a:t>
            </a:r>
            <a:r>
              <a:rPr lang="ru-RU" dirty="0" smtClean="0"/>
              <a:t> внести </a:t>
            </a:r>
            <a:r>
              <a:rPr lang="ru-RU" dirty="0" err="1" smtClean="0"/>
              <a:t>незначні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радикальних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цілого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кількісному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якісному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катастрофічними</a:t>
            </a:r>
            <a:r>
              <a:rPr lang="ru-RU" dirty="0" smtClean="0"/>
              <a:t> для </a:t>
            </a:r>
            <a:r>
              <a:rPr lang="ru-RU" dirty="0" err="1" smtClean="0"/>
              <a:t>Всесвіту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01122" cy="1357322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dk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Проблема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всесвітів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501122" cy="4824426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dk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нескінченну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всесвітів</a:t>
            </a:r>
            <a:r>
              <a:rPr lang="ru-RU" dirty="0" smtClean="0"/>
              <a:t> у </a:t>
            </a:r>
            <a:r>
              <a:rPr lang="ru-RU" dirty="0" err="1" smtClean="0"/>
              <a:t>фізиці</a:t>
            </a:r>
            <a:r>
              <a:rPr lang="ru-RU" dirty="0" smtClean="0"/>
              <a:t> та </a:t>
            </a:r>
            <a:r>
              <a:rPr lang="ru-RU" dirty="0" err="1" smtClean="0"/>
              <a:t>космології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всяка</a:t>
            </a:r>
            <a:r>
              <a:rPr lang="ru-RU" dirty="0" smtClean="0"/>
              <a:t> </a:t>
            </a:r>
            <a:r>
              <a:rPr lang="ru-RU" dirty="0" err="1" smtClean="0"/>
              <a:t>інша</a:t>
            </a:r>
            <a:r>
              <a:rPr lang="ru-RU" dirty="0" smtClean="0"/>
              <a:t> нова проблема, </a:t>
            </a:r>
            <a:r>
              <a:rPr lang="ru-RU" dirty="0" err="1" smtClean="0"/>
              <a:t>стикається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неясностями.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всесвіти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, то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підкоряється</a:t>
            </a:r>
            <a:r>
              <a:rPr lang="ru-RU" dirty="0" smtClean="0"/>
              <a:t>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законам,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. 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ми аж </a:t>
            </a:r>
            <a:r>
              <a:rPr lang="ru-RU" dirty="0" err="1" smtClean="0"/>
              <a:t>ніяк</a:t>
            </a:r>
            <a:r>
              <a:rPr lang="ru-RU" dirty="0" smtClean="0"/>
              <a:t> не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фізичний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об'єктами</a:t>
            </a:r>
            <a:r>
              <a:rPr lang="ru-RU" dirty="0" smtClean="0"/>
              <a:t> </a:t>
            </a:r>
            <a:r>
              <a:rPr lang="ru-RU" dirty="0" err="1" smtClean="0"/>
              <a:t>можливий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вони </a:t>
            </a:r>
            <a:r>
              <a:rPr lang="ru-RU" dirty="0" err="1" smtClean="0"/>
              <a:t>живуть</a:t>
            </a:r>
            <a:r>
              <a:rPr lang="ru-RU" dirty="0" smtClean="0"/>
              <a:t> за </a:t>
            </a:r>
            <a:r>
              <a:rPr lang="ru-RU" dirty="0" err="1" smtClean="0"/>
              <a:t>подібними</a:t>
            </a:r>
            <a:r>
              <a:rPr lang="ru-RU" dirty="0" smtClean="0"/>
              <a:t> законами.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954" y="1714899"/>
            <a:ext cx="7975413" cy="3020150"/>
          </a:xfrm>
        </p:spPr>
        <p:txBody>
          <a:bodyPr>
            <a:prstTxWarp prst="textDeflate">
              <a:avLst>
                <a:gd name="adj" fmla="val 22542"/>
              </a:avLst>
            </a:prstTxWarp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Кінець!</a:t>
            </a:r>
            <a:endParaRPr lang="ru-RU" dirty="0">
              <a:solidFill>
                <a:srgbClr val="00206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b="1" i="1" dirty="0" smtClean="0"/>
              <a:t>План: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Про </a:t>
            </a:r>
            <a:r>
              <a:rPr lang="ru-RU" b="1" dirty="0" err="1" smtClean="0"/>
              <a:t>пошуки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 за межами </a:t>
            </a:r>
            <a:r>
              <a:rPr lang="ru-RU" b="1" dirty="0" err="1" smtClean="0"/>
              <a:t>Землі</a:t>
            </a:r>
            <a:r>
              <a:rPr lang="ru-RU" b="1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err="1" smtClean="0"/>
              <a:t>Актуальне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 - </a:t>
            </a:r>
            <a:r>
              <a:rPr lang="ru-RU" b="1" dirty="0" err="1" smtClean="0"/>
              <a:t>шукати</a:t>
            </a:r>
            <a:r>
              <a:rPr lang="ru-RU" b="1" dirty="0" smtClean="0"/>
              <a:t> </a:t>
            </a:r>
            <a:r>
              <a:rPr lang="ru-RU" b="1" dirty="0" err="1" smtClean="0"/>
              <a:t>непрямі</a:t>
            </a:r>
            <a:r>
              <a:rPr lang="ru-RU" b="1" dirty="0" smtClean="0"/>
              <a:t> </a:t>
            </a:r>
            <a:r>
              <a:rPr lang="ru-RU" b="1" dirty="0" err="1" smtClean="0"/>
              <a:t>ознаки</a:t>
            </a:r>
            <a:r>
              <a:rPr lang="ru-RU" b="1" dirty="0" smtClean="0"/>
              <a:t> далеких планет;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err="1" smtClean="0"/>
              <a:t>Планети-велетні</a:t>
            </a:r>
            <a:r>
              <a:rPr lang="ru-RU" b="1" dirty="0" smtClean="0"/>
              <a:t> не </a:t>
            </a:r>
            <a:r>
              <a:rPr lang="ru-RU" b="1" dirty="0" err="1" smtClean="0"/>
              <a:t>придатні</a:t>
            </a:r>
            <a:r>
              <a:rPr lang="ru-RU" b="1" dirty="0" smtClean="0"/>
              <a:t> для </a:t>
            </a:r>
            <a:r>
              <a:rPr lang="ru-RU" b="1" dirty="0" err="1" smtClean="0"/>
              <a:t>життя</a:t>
            </a:r>
            <a:r>
              <a:rPr lang="ru-RU" b="1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err="1" smtClean="0"/>
              <a:t>Досліди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підтверджують</a:t>
            </a:r>
            <a:r>
              <a:rPr lang="ru-RU" b="1" dirty="0" smtClean="0"/>
              <a:t> </a:t>
            </a:r>
            <a:r>
              <a:rPr lang="ru-RU" b="1" dirty="0" err="1" smtClean="0"/>
              <a:t>гіпотези</a:t>
            </a:r>
            <a:r>
              <a:rPr lang="ru-RU" b="1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Близькі пошуки;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Песимістична точка зору;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Людина і Всесвіті;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Антропний принцип;</a:t>
            </a:r>
            <a:endParaRPr lang="ru-RU" b="1" dirty="0" smtClean="0"/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Проблема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інших</a:t>
            </a:r>
            <a:r>
              <a:rPr lang="ru-RU" b="1" dirty="0" smtClean="0"/>
              <a:t> </a:t>
            </a:r>
            <a:r>
              <a:rPr lang="ru-RU" b="1" dirty="0" err="1" smtClean="0"/>
              <a:t>всесвітів</a:t>
            </a:r>
            <a:r>
              <a:rPr lang="ru-RU" b="1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Список використаної літератури.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5214974" cy="2000264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Про </a:t>
            </a:r>
            <a:r>
              <a:rPr lang="ru-RU" i="1" dirty="0" err="1" smtClean="0"/>
              <a:t>пошуки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i="1" dirty="0" smtClean="0"/>
              <a:t> за межами </a:t>
            </a:r>
            <a:r>
              <a:rPr lang="ru-RU" i="1" dirty="0" err="1" smtClean="0"/>
              <a:t>Землі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214554"/>
            <a:ext cx="8715436" cy="418148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dk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smtClean="0"/>
              <a:t>Попри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надійної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замислювалось</a:t>
            </a:r>
            <a:r>
              <a:rPr lang="ru-RU" dirty="0" smtClean="0"/>
              <a:t> над </a:t>
            </a:r>
            <a:r>
              <a:rPr lang="ru-RU" dirty="0" err="1" smtClean="0"/>
              <a:t>таємницею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цивілізація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 створила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міфи</a:t>
            </a:r>
            <a:r>
              <a:rPr lang="ru-RU" dirty="0" smtClean="0"/>
              <a:t> про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цивілізація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проявляє</a:t>
            </a:r>
            <a:r>
              <a:rPr lang="ru-RU" dirty="0" smtClean="0"/>
              <a:t> </a:t>
            </a:r>
            <a:r>
              <a:rPr lang="ru-RU" dirty="0" err="1" smtClean="0"/>
              <a:t>безмежну</a:t>
            </a:r>
            <a:r>
              <a:rPr lang="ru-RU" dirty="0" smtClean="0"/>
              <a:t> </a:t>
            </a:r>
            <a:r>
              <a:rPr lang="ru-RU" dirty="0" err="1" smtClean="0"/>
              <a:t>зацікавленість</a:t>
            </a:r>
            <a:r>
              <a:rPr lang="ru-RU" dirty="0" smtClean="0"/>
              <a:t> у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питаннях</a:t>
            </a:r>
            <a:r>
              <a:rPr lang="ru-RU" dirty="0" smtClean="0"/>
              <a:t>. Як </a:t>
            </a:r>
            <a:r>
              <a:rPr lang="ru-RU" dirty="0" err="1" smtClean="0"/>
              <a:t>і</a:t>
            </a:r>
            <a:r>
              <a:rPr lang="ru-RU" dirty="0" smtClean="0"/>
              <a:t> колись,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сподівається</a:t>
            </a:r>
            <a:r>
              <a:rPr lang="ru-RU" dirty="0" smtClean="0"/>
              <a:t> на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де-небудь</a:t>
            </a:r>
            <a:r>
              <a:rPr lang="ru-RU" dirty="0" smtClean="0"/>
              <a:t>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- </a:t>
            </a:r>
            <a:r>
              <a:rPr lang="ru-RU" dirty="0" err="1" smtClean="0"/>
              <a:t>на</a:t>
            </a:r>
            <a:r>
              <a:rPr lang="ru-RU" dirty="0" smtClean="0"/>
              <a:t> планетах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поза </a:t>
            </a:r>
            <a:r>
              <a:rPr lang="ru-RU" dirty="0" err="1" smtClean="0"/>
              <a:t>її</a:t>
            </a:r>
            <a:r>
              <a:rPr lang="ru-RU" dirty="0" smtClean="0"/>
              <a:t> межами,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зоряних</a:t>
            </a:r>
            <a:r>
              <a:rPr lang="ru-RU" dirty="0" smtClean="0"/>
              <a:t> </a:t>
            </a:r>
            <a:r>
              <a:rPr lang="ru-RU" dirty="0" err="1" smtClean="0"/>
              <a:t>світів</a:t>
            </a:r>
            <a:r>
              <a:rPr lang="ru-RU" dirty="0" smtClean="0"/>
              <a:t>. І </a:t>
            </a:r>
            <a:r>
              <a:rPr lang="ru-RU" dirty="0" err="1" smtClean="0"/>
              <a:t>сьогодні</a:t>
            </a:r>
            <a:r>
              <a:rPr lang="ru-RU" dirty="0" smtClean="0"/>
              <a:t>, коли </a:t>
            </a:r>
            <a:r>
              <a:rPr lang="ru-RU" dirty="0" err="1" smtClean="0"/>
              <a:t>автоматичні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 </a:t>
            </a:r>
            <a:r>
              <a:rPr lang="ru-RU" dirty="0" err="1" smtClean="0"/>
              <a:t>досліджують</a:t>
            </a:r>
            <a:r>
              <a:rPr lang="ru-RU" dirty="0" smtClean="0"/>
              <a:t> </a:t>
            </a:r>
            <a:r>
              <a:rPr lang="ru-RU" dirty="0" err="1" smtClean="0"/>
              <a:t>міжпланетний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, а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летять</a:t>
            </a:r>
            <a:r>
              <a:rPr lang="ru-RU" dirty="0" smtClean="0"/>
              <a:t> у </a:t>
            </a:r>
            <a:r>
              <a:rPr lang="ru-RU" dirty="0" err="1" smtClean="0"/>
              <a:t>напрямку</a:t>
            </a:r>
            <a:r>
              <a:rPr lang="ru-RU" dirty="0" smtClean="0"/>
              <a:t> далеких </a:t>
            </a:r>
            <a:r>
              <a:rPr lang="ru-RU" dirty="0" err="1" smtClean="0"/>
              <a:t>зір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documental.su/uploads/posts/2011-12/thumbs/1323097794_nova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42852"/>
            <a:ext cx="3333750" cy="1866901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250081">
            <a:off x="428596" y="1357298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Нині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актуальне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завдання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-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шукати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непрямі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ознаки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далеких планет.</a:t>
            </a:r>
          </a:p>
          <a:p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 1995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році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швейцарські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астрофізики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Мішель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Майор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Дідьер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Келоз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за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допомогою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математичної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обробки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отриманих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телескопом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комп'ютером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діаграм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відкрили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у </a:t>
            </a:r>
            <a:r>
              <a:rPr lang="ru-RU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зірки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знаходиться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від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нас на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відстані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48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світлових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років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зірка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"51" в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сузір'ї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Пегаса)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є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супутник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Він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величезний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важкий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схожий на наш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Юпітер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Про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існування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b="1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 на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такій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масивній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планеті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не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може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бути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мови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Це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було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відкриття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першої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планети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за межами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Сонячної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системи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401080" cy="2779404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dk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У планах NASA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</a:t>
            </a:r>
            <a:r>
              <a:rPr lang="ru-RU" dirty="0" err="1" smtClean="0"/>
              <a:t>космічного</a:t>
            </a:r>
            <a:r>
              <a:rPr lang="ru-RU" dirty="0" smtClean="0"/>
              <a:t> агентства - </a:t>
            </a:r>
            <a:r>
              <a:rPr lang="ru-RU" dirty="0" err="1" smtClean="0"/>
              <a:t>запустити</a:t>
            </a:r>
            <a:r>
              <a:rPr lang="ru-RU" dirty="0" smtClean="0"/>
              <a:t> на </a:t>
            </a:r>
            <a:r>
              <a:rPr lang="ru-RU" dirty="0" err="1" smtClean="0"/>
              <a:t>орбіту</a:t>
            </a:r>
            <a:r>
              <a:rPr lang="ru-RU" dirty="0" smtClean="0"/>
              <a:t> </a:t>
            </a:r>
            <a:r>
              <a:rPr lang="ru-RU" dirty="0" err="1" smtClean="0"/>
              <a:t>гігантський</a:t>
            </a:r>
            <a:r>
              <a:rPr lang="ru-RU" dirty="0" smtClean="0"/>
              <a:t> телескоп </a:t>
            </a:r>
            <a:r>
              <a:rPr lang="ru-RU" dirty="0" err="1" smtClean="0"/>
              <a:t>з</a:t>
            </a:r>
            <a:r>
              <a:rPr lang="ru-RU" dirty="0" smtClean="0"/>
              <a:t> одним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: </a:t>
            </a:r>
            <a:r>
              <a:rPr lang="ru-RU" dirty="0" err="1" smtClean="0"/>
              <a:t>шукати</a:t>
            </a:r>
            <a:r>
              <a:rPr lang="ru-RU" dirty="0" smtClean="0"/>
              <a:t> у </a:t>
            </a:r>
            <a:r>
              <a:rPr lang="ru-RU" dirty="0" err="1" smtClean="0"/>
              <a:t>Всесвіті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належать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сонцям</a:t>
            </a:r>
            <a:endParaRPr lang="ru-RU" dirty="0" smtClean="0"/>
          </a:p>
          <a:p>
            <a:r>
              <a:rPr lang="ru-RU" dirty="0" smtClean="0"/>
              <a:t>Але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довгий</a:t>
            </a:r>
            <a:r>
              <a:rPr lang="ru-RU" dirty="0" smtClean="0"/>
              <a:t> шлях.</a:t>
            </a:r>
            <a:endParaRPr lang="ru-RU" dirty="0"/>
          </a:p>
        </p:txBody>
      </p:sp>
      <p:pic>
        <p:nvPicPr>
          <p:cNvPr id="18434" name="Picture 2" descr="http://alive-ua.com/uploads/posts/2012-12/1354567142_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46746">
            <a:off x="3033317" y="3411822"/>
            <a:ext cx="5468757" cy="3038199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10188">
            <a:off x="285720" y="1000108"/>
            <a:ext cx="8358246" cy="438912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6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Планети-велетні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не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придатні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для </a:t>
            </a:r>
            <a:r>
              <a:rPr lang="ru-RU" b="1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Але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виявляється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тут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бувають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виключення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На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відстані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72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світлових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років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від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нас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є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карликова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зірка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сузір'ї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Діви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Навколо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неї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по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орбіті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приблизно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рівній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орбіті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нашого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Меркурія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крутиться велика планета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поверхневою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температурою плюс 85 </a:t>
            </a:r>
            <a:r>
              <a:rPr lang="ru-RU" baseline="30000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Астроном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Марсі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припускає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якщо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цієї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планети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є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ще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одне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чи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два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більш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прохолодні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місяці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то там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можуть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бути не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такі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вже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погані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умови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для </a:t>
            </a:r>
            <a:r>
              <a:rPr lang="ru-RU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429684" cy="14287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err="1" smtClean="0"/>
              <a:t>Досліди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підтверджують</a:t>
            </a:r>
            <a:r>
              <a:rPr lang="ru-RU" b="1" dirty="0" smtClean="0"/>
              <a:t> </a:t>
            </a:r>
            <a:r>
              <a:rPr lang="ru-RU" b="1" dirty="0" err="1" smtClean="0"/>
              <a:t>гіпотези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2000240"/>
            <a:ext cx="5715040" cy="47148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спробували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, </a:t>
            </a:r>
            <a:r>
              <a:rPr lang="ru-RU" dirty="0" err="1" smtClean="0"/>
              <a:t>своїми</a:t>
            </a:r>
            <a:r>
              <a:rPr lang="ru-RU" dirty="0" smtClean="0"/>
              <a:t> руками, </a:t>
            </a:r>
            <a:r>
              <a:rPr lang="ru-RU" dirty="0" err="1" smtClean="0"/>
              <a:t>створити</a:t>
            </a:r>
            <a:r>
              <a:rPr lang="ru-RU" dirty="0" smtClean="0"/>
              <a:t> планету.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потрібен</a:t>
            </a:r>
            <a:r>
              <a:rPr lang="ru-RU" dirty="0" smtClean="0"/>
              <a:t> </a:t>
            </a:r>
            <a:r>
              <a:rPr lang="ru-RU" dirty="0" err="1" smtClean="0"/>
              <a:t>найдрібніший</a:t>
            </a:r>
            <a:r>
              <a:rPr lang="ru-RU" dirty="0" smtClean="0"/>
              <a:t> пил: </a:t>
            </a:r>
            <a:r>
              <a:rPr lang="ru-RU" dirty="0" err="1" smtClean="0"/>
              <a:t>частки</a:t>
            </a:r>
            <a:r>
              <a:rPr lang="ru-RU" dirty="0" smtClean="0"/>
              <a:t> не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перевищувати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тисячні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міліметра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знадобилися</a:t>
            </a:r>
            <a:r>
              <a:rPr lang="ru-RU" dirty="0" smtClean="0"/>
              <a:t> газ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невагомості</a:t>
            </a:r>
            <a:r>
              <a:rPr lang="ru-RU" dirty="0" smtClean="0"/>
              <a:t>. У </a:t>
            </a:r>
            <a:r>
              <a:rPr lang="ru-RU" dirty="0" err="1" smtClean="0"/>
              <a:t>січні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року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газ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запечатані</a:t>
            </a:r>
            <a:r>
              <a:rPr lang="ru-RU" dirty="0" smtClean="0"/>
              <a:t> в </a:t>
            </a:r>
            <a:r>
              <a:rPr lang="ru-RU" dirty="0" err="1" smtClean="0"/>
              <a:t>вакуумній</a:t>
            </a:r>
            <a:r>
              <a:rPr lang="ru-RU" dirty="0" smtClean="0"/>
              <a:t> </a:t>
            </a:r>
            <a:r>
              <a:rPr lang="ru-RU" dirty="0" err="1" smtClean="0"/>
              <a:t>камері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поміщені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орбітальний</a:t>
            </a:r>
            <a:r>
              <a:rPr lang="ru-RU" dirty="0" smtClean="0"/>
              <a:t> </a:t>
            </a:r>
            <a:r>
              <a:rPr lang="ru-RU" dirty="0" err="1" smtClean="0"/>
              <a:t>корабель</a:t>
            </a:r>
            <a:r>
              <a:rPr lang="ru-RU" dirty="0" smtClean="0"/>
              <a:t> "</a:t>
            </a:r>
            <a:r>
              <a:rPr lang="ru-RU" dirty="0" err="1" smtClean="0"/>
              <a:t>Діскавері</a:t>
            </a:r>
            <a:r>
              <a:rPr lang="ru-RU" dirty="0" smtClean="0"/>
              <a:t>".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(у </a:t>
            </a:r>
            <a:r>
              <a:rPr lang="ru-RU" dirty="0" err="1" smtClean="0"/>
              <a:t>травні</a:t>
            </a:r>
            <a:r>
              <a:rPr lang="ru-RU" dirty="0" smtClean="0"/>
              <a:t>) </a:t>
            </a:r>
            <a:r>
              <a:rPr lang="ru-RU" dirty="0" err="1" smtClean="0"/>
              <a:t>експеримент</a:t>
            </a:r>
            <a:r>
              <a:rPr lang="ru-RU" dirty="0" smtClean="0"/>
              <a:t> повторили. </a:t>
            </a:r>
            <a:r>
              <a:rPr lang="ru-RU" dirty="0" err="1" smtClean="0"/>
              <a:t>Була</a:t>
            </a:r>
            <a:r>
              <a:rPr lang="ru-RU" dirty="0" smtClean="0"/>
              <a:t> запущена ракета "</a:t>
            </a:r>
            <a:r>
              <a:rPr lang="en-US" dirty="0" smtClean="0"/>
              <a:t>Maser-8", </a:t>
            </a:r>
            <a:r>
              <a:rPr lang="ru-RU" dirty="0" err="1" smtClean="0"/>
              <a:t>і</a:t>
            </a:r>
            <a:r>
              <a:rPr lang="ru-RU" dirty="0" smtClean="0"/>
              <a:t> вона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підняла</a:t>
            </a:r>
            <a:r>
              <a:rPr lang="ru-RU" dirty="0" smtClean="0"/>
              <a:t> на 300-кілометрову </a:t>
            </a:r>
            <a:r>
              <a:rPr lang="ru-RU" dirty="0" err="1" smtClean="0"/>
              <a:t>висоту</a:t>
            </a:r>
            <a:r>
              <a:rPr lang="ru-RU" dirty="0" smtClean="0"/>
              <a:t> </a:t>
            </a:r>
            <a:r>
              <a:rPr lang="ru-RU" dirty="0" err="1" smtClean="0"/>
              <a:t>вакуумний</a:t>
            </a:r>
            <a:r>
              <a:rPr lang="ru-RU" dirty="0" smtClean="0"/>
              <a:t> контейнер </a:t>
            </a:r>
            <a:r>
              <a:rPr lang="ru-RU" dirty="0" err="1" smtClean="0"/>
              <a:t>з</a:t>
            </a:r>
            <a:r>
              <a:rPr lang="ru-RU" dirty="0" smtClean="0"/>
              <a:t> такою ж </a:t>
            </a:r>
            <a:r>
              <a:rPr lang="ru-RU" dirty="0" err="1" smtClean="0"/>
              <a:t>сумішшю</a:t>
            </a:r>
            <a:r>
              <a:rPr lang="ru-RU" dirty="0" smtClean="0"/>
              <a:t> пилу </a:t>
            </a:r>
            <a:r>
              <a:rPr lang="ru-RU" dirty="0" err="1" smtClean="0"/>
              <a:t>і</a:t>
            </a:r>
            <a:r>
              <a:rPr lang="ru-RU" dirty="0" smtClean="0"/>
              <a:t> газу. Коли контейнер </a:t>
            </a:r>
            <a:r>
              <a:rPr lang="ru-RU" dirty="0" err="1" smtClean="0"/>
              <a:t>повернувся</a:t>
            </a:r>
            <a:r>
              <a:rPr lang="ru-RU" dirty="0" smtClean="0"/>
              <a:t> на Землю,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знайшли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пилу.</a:t>
            </a:r>
            <a:endParaRPr lang="ru-RU" dirty="0"/>
          </a:p>
        </p:txBody>
      </p:sp>
      <p:pic>
        <p:nvPicPr>
          <p:cNvPr id="16386" name="Picture 2" descr="http://www.gorobzor.ru/public/news/images/13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214818"/>
            <a:ext cx="2857500" cy="2143125"/>
          </a:xfrm>
          <a:prstGeom prst="rect">
            <a:avLst/>
          </a:prstGeom>
          <a:noFill/>
        </p:spPr>
      </p:pic>
      <p:pic>
        <p:nvPicPr>
          <p:cNvPr id="16388" name="Picture 4" descr="http://muromgrad.ru/upload/video/thumbs/medium/0/c/d/0cdb8e2d4280f26633110f5b82c73c4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214554"/>
            <a:ext cx="3048000" cy="17145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293292">
            <a:off x="401599" y="714700"/>
            <a:ext cx="8229600" cy="457203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ru-RU" dirty="0" err="1" smtClean="0"/>
              <a:t>Вчені</a:t>
            </a:r>
            <a:r>
              <a:rPr lang="ru-RU" dirty="0" smtClean="0"/>
              <a:t> дали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тлумачення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фазі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. </a:t>
            </a:r>
            <a:r>
              <a:rPr lang="ru-RU" dirty="0" err="1" smtClean="0"/>
              <a:t>Спонукальною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послужив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Броунівський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молекул. Вони </a:t>
            </a:r>
            <a:r>
              <a:rPr lang="ru-RU" dirty="0" err="1" smtClean="0"/>
              <a:t>вдаряються</a:t>
            </a:r>
            <a:r>
              <a:rPr lang="ru-RU" dirty="0" smtClean="0"/>
              <a:t> в </a:t>
            </a:r>
            <a:r>
              <a:rPr lang="ru-RU" dirty="0" err="1" smtClean="0"/>
              <a:t>частинки</a:t>
            </a:r>
            <a:r>
              <a:rPr lang="ru-RU" dirty="0" smtClean="0"/>
              <a:t> пилу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штовхають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назустріч</a:t>
            </a:r>
            <a:r>
              <a:rPr lang="ru-RU" dirty="0" smtClean="0"/>
              <a:t> одна </a:t>
            </a:r>
            <a:r>
              <a:rPr lang="ru-RU" dirty="0" err="1" smtClean="0"/>
              <a:t>одній</a:t>
            </a:r>
            <a:r>
              <a:rPr lang="ru-RU" dirty="0" smtClean="0"/>
              <a:t>. </a:t>
            </a:r>
            <a:r>
              <a:rPr lang="ru-RU" dirty="0" err="1" smtClean="0"/>
              <a:t>Частинки</a:t>
            </a:r>
            <a:r>
              <a:rPr lang="ru-RU" dirty="0" smtClean="0"/>
              <a:t> </a:t>
            </a:r>
            <a:r>
              <a:rPr lang="ru-RU" dirty="0" err="1" smtClean="0"/>
              <a:t>зліплюються</a:t>
            </a:r>
            <a:r>
              <a:rPr lang="ru-RU" dirty="0" smtClean="0"/>
              <a:t>. Коли в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накопичується</a:t>
            </a:r>
            <a:r>
              <a:rPr lang="ru-RU" dirty="0" smtClean="0"/>
              <a:t> </a:t>
            </a:r>
            <a:r>
              <a:rPr lang="ru-RU" dirty="0" err="1" smtClean="0"/>
              <a:t>достатня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таких </a:t>
            </a:r>
            <a:r>
              <a:rPr lang="ru-RU" dirty="0" err="1" smtClean="0"/>
              <a:t>спарених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,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загальне</a:t>
            </a:r>
            <a:r>
              <a:rPr lang="ru-RU" dirty="0" smtClean="0"/>
              <a:t> </a:t>
            </a:r>
            <a:r>
              <a:rPr lang="ru-RU" dirty="0" err="1" smtClean="0"/>
              <a:t>тяжіння</a:t>
            </a:r>
            <a:r>
              <a:rPr lang="ru-RU" dirty="0" smtClean="0"/>
              <a:t>. </a:t>
            </a:r>
            <a:r>
              <a:rPr lang="ru-RU" dirty="0" err="1" smtClean="0"/>
              <a:t>Оточуючі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злиплі</a:t>
            </a:r>
            <a:r>
              <a:rPr lang="ru-RU" dirty="0" smtClean="0"/>
              <a:t> </a:t>
            </a:r>
            <a:r>
              <a:rPr lang="ru-RU" dirty="0" err="1" smtClean="0"/>
              <a:t>частинки</a:t>
            </a:r>
            <a:r>
              <a:rPr lang="ru-RU" dirty="0" smtClean="0"/>
              <a:t> </a:t>
            </a:r>
            <a:r>
              <a:rPr lang="ru-RU" dirty="0" err="1" smtClean="0"/>
              <a:t>спрямовуються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центру </a:t>
            </a:r>
            <a:r>
              <a:rPr lang="ru-RU" dirty="0" err="1" smtClean="0"/>
              <a:t>тяжіння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стане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серцевиною</a:t>
            </a:r>
            <a:r>
              <a:rPr lang="ru-RU" dirty="0" smtClean="0"/>
              <a:t> </a:t>
            </a:r>
            <a:r>
              <a:rPr lang="ru-RU" dirty="0" err="1" smtClean="0"/>
              <a:t>астероїда</a:t>
            </a:r>
            <a:r>
              <a:rPr lang="ru-RU" dirty="0" smtClean="0"/>
              <a:t>, а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. Ось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збирання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гравітації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газопилової</a:t>
            </a:r>
            <a:r>
              <a:rPr lang="ru-RU" dirty="0" smtClean="0"/>
              <a:t> хмари,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оточує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молоду</a:t>
            </a:r>
            <a:r>
              <a:rPr lang="ru-RU" dirty="0" smtClean="0"/>
              <a:t> </a:t>
            </a:r>
            <a:r>
              <a:rPr lang="ru-RU" dirty="0" err="1" smtClean="0"/>
              <a:t>зірку</a:t>
            </a:r>
            <a:r>
              <a:rPr lang="ru-RU" dirty="0" smtClean="0"/>
              <a:t>, 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785794"/>
            <a:ext cx="5095301" cy="1061294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err="1" smtClean="0"/>
              <a:t>Близькі</a:t>
            </a:r>
            <a:r>
              <a:rPr lang="ru-RU" b="1" dirty="0" smtClean="0"/>
              <a:t> </a:t>
            </a:r>
            <a:r>
              <a:rPr lang="ru-RU" b="1" dirty="0" err="1" smtClean="0"/>
              <a:t>пошуки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err="1" smtClean="0"/>
              <a:t>Ще</a:t>
            </a:r>
            <a:r>
              <a:rPr lang="ru-RU" dirty="0" smtClean="0"/>
              <a:t> за 400 </a:t>
            </a:r>
            <a:r>
              <a:rPr lang="ru-RU" dirty="0" err="1" smtClean="0"/>
              <a:t>років</a:t>
            </a:r>
            <a:r>
              <a:rPr lang="ru-RU" dirty="0" smtClean="0"/>
              <a:t> до </a:t>
            </a:r>
            <a:r>
              <a:rPr lang="ru-RU" dirty="0" err="1" smtClean="0"/>
              <a:t>настання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 </a:t>
            </a:r>
            <a:r>
              <a:rPr lang="ru-RU" dirty="0" err="1" smtClean="0"/>
              <a:t>грецький</a:t>
            </a:r>
            <a:r>
              <a:rPr lang="ru-RU" dirty="0" smtClean="0"/>
              <a:t> </a:t>
            </a:r>
            <a:r>
              <a:rPr lang="ru-RU" dirty="0" err="1" smtClean="0"/>
              <a:t>філософ</a:t>
            </a:r>
            <a:r>
              <a:rPr lang="ru-RU" dirty="0" smtClean="0"/>
              <a:t> </a:t>
            </a:r>
            <a:r>
              <a:rPr lang="ru-RU" dirty="0" err="1" smtClean="0"/>
              <a:t>Метродора</a:t>
            </a:r>
            <a:r>
              <a:rPr lang="ru-RU" dirty="0" smtClean="0"/>
              <a:t> писав </a:t>
            </a:r>
            <a:r>
              <a:rPr lang="ru-RU" dirty="0" err="1" smtClean="0"/>
              <a:t>з</a:t>
            </a:r>
            <a:r>
              <a:rPr lang="ru-RU" dirty="0" smtClean="0"/>
              <a:t> приводу думок про те, </a:t>
            </a:r>
            <a:r>
              <a:rPr lang="ru-RU" dirty="0" err="1" smtClean="0"/>
              <a:t>що</a:t>
            </a:r>
            <a:r>
              <a:rPr lang="ru-RU" dirty="0" smtClean="0"/>
              <a:t> ми </a:t>
            </a:r>
            <a:r>
              <a:rPr lang="ru-RU" dirty="0" err="1" smtClean="0"/>
              <a:t>єдині</a:t>
            </a:r>
            <a:r>
              <a:rPr lang="ru-RU" dirty="0" smtClean="0"/>
              <a:t> у </a:t>
            </a:r>
            <a:r>
              <a:rPr lang="ru-RU" dirty="0" err="1" smtClean="0"/>
              <a:t>Всесвіті</a:t>
            </a:r>
            <a:r>
              <a:rPr lang="ru-RU" dirty="0" smtClean="0"/>
              <a:t>: "</a:t>
            </a:r>
            <a:r>
              <a:rPr lang="ru-RU" dirty="0" err="1" smtClean="0"/>
              <a:t>Це</a:t>
            </a:r>
            <a:r>
              <a:rPr lang="ru-RU" dirty="0" smtClean="0"/>
              <a:t> так само абсурдно,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надія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засіяному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 </a:t>
            </a:r>
            <a:r>
              <a:rPr lang="ru-RU" dirty="0" err="1" smtClean="0"/>
              <a:t>зійде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колосок".</a:t>
            </a:r>
          </a:p>
          <a:p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реальні</a:t>
            </a:r>
            <a:r>
              <a:rPr lang="ru-RU" dirty="0" smtClean="0"/>
              <a:t> </a:t>
            </a:r>
            <a:r>
              <a:rPr lang="ru-RU" dirty="0" err="1" smtClean="0"/>
              <a:t>докази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планетах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(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) </a:t>
            </a:r>
            <a:r>
              <a:rPr lang="ru-RU" dirty="0" err="1" smtClean="0"/>
              <a:t>з'явилися</a:t>
            </a:r>
            <a:r>
              <a:rPr lang="ru-RU" dirty="0" smtClean="0"/>
              <a:t> в </a:t>
            </a:r>
            <a:r>
              <a:rPr lang="ru-RU" dirty="0" err="1" smtClean="0"/>
              <a:t>останні</a:t>
            </a:r>
            <a:r>
              <a:rPr lang="ru-RU" dirty="0" smtClean="0"/>
              <a:t> роки.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тому </a:t>
            </a:r>
            <a:r>
              <a:rPr lang="ru-RU" dirty="0" err="1" smtClean="0"/>
              <a:t>співробітники</a:t>
            </a:r>
            <a:r>
              <a:rPr lang="ru-RU" dirty="0" smtClean="0"/>
              <a:t> </a:t>
            </a:r>
            <a:r>
              <a:rPr lang="en-US" dirty="0" smtClean="0"/>
              <a:t>NASA </a:t>
            </a:r>
            <a:r>
              <a:rPr lang="ru-RU" dirty="0" err="1" smtClean="0"/>
              <a:t>повідомили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ними </a:t>
            </a:r>
            <a:r>
              <a:rPr lang="ru-RU" dirty="0" err="1" smtClean="0"/>
              <a:t>виявлені</a:t>
            </a:r>
            <a:r>
              <a:rPr lang="ru-RU" dirty="0" smtClean="0"/>
              <a:t> </a:t>
            </a:r>
            <a:r>
              <a:rPr lang="ru-RU" dirty="0" err="1" smtClean="0"/>
              <a:t>сліди</a:t>
            </a:r>
            <a:r>
              <a:rPr lang="ru-RU" dirty="0" smtClean="0"/>
              <a:t> </a:t>
            </a:r>
            <a:r>
              <a:rPr lang="ru-RU" dirty="0" err="1" smtClean="0"/>
              <a:t>мікроскопічного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метеориті</a:t>
            </a:r>
            <a:r>
              <a:rPr lang="ru-RU" dirty="0" smtClean="0"/>
              <a:t>, </a:t>
            </a:r>
            <a:r>
              <a:rPr lang="ru-RU" dirty="0" err="1" smtClean="0"/>
              <a:t>вибитого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кори Марса, </a:t>
            </a:r>
            <a:r>
              <a:rPr lang="ru-RU" dirty="0" err="1" smtClean="0"/>
              <a:t>що</a:t>
            </a:r>
            <a:r>
              <a:rPr lang="ru-RU" dirty="0" smtClean="0"/>
              <a:t> впав в </a:t>
            </a:r>
            <a:r>
              <a:rPr lang="ru-RU" dirty="0" err="1" smtClean="0"/>
              <a:t>Антарктиді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4338" name="Picture 2" descr="http://serial-lady.ru/uploads/images/lsgallery/4/d/5/4d530dbc5bcc5cab545d78730a8562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85728"/>
            <a:ext cx="3048000" cy="171450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12">
      <a:dk1>
        <a:srgbClr val="002060"/>
      </a:dk1>
      <a:lt1>
        <a:srgbClr val="F5E9ED"/>
      </a:lt1>
      <a:dk2>
        <a:srgbClr val="93E2FF"/>
      </a:dk2>
      <a:lt2>
        <a:srgbClr val="161911"/>
      </a:lt2>
      <a:accent1>
        <a:srgbClr val="DBE1D3"/>
      </a:accent1>
      <a:accent2>
        <a:srgbClr val="7153A0"/>
      </a:accent2>
      <a:accent3>
        <a:srgbClr val="4E74A3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35">
    <a:dk1>
      <a:srgbClr val="AB0042"/>
    </a:dk1>
    <a:lt1>
      <a:srgbClr val="F2F2F2"/>
    </a:lt1>
    <a:dk2>
      <a:srgbClr val="0186BB"/>
    </a:dk2>
    <a:lt2>
      <a:srgbClr val="FF3382"/>
    </a:lt2>
    <a:accent1>
      <a:srgbClr val="4E003F"/>
    </a:accent1>
    <a:accent2>
      <a:srgbClr val="FF0000"/>
    </a:accent2>
    <a:accent3>
      <a:srgbClr val="FF0000"/>
    </a:accent3>
    <a:accent4>
      <a:srgbClr val="3C3C3C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2.xml><?xml version="1.0" encoding="utf-8"?>
<a:themeOverride xmlns:a="http://schemas.openxmlformats.org/drawingml/2006/main">
  <a:clrScheme name="Другая 10">
    <a:dk1>
      <a:srgbClr val="D0770D"/>
    </a:dk1>
    <a:lt1>
      <a:srgbClr val="F6B669"/>
    </a:lt1>
    <a:dk2>
      <a:srgbClr val="6E3F06"/>
    </a:dk2>
    <a:lt2>
      <a:srgbClr val="161911"/>
    </a:lt2>
    <a:accent1>
      <a:srgbClr val="DBE1D3"/>
    </a:accent1>
    <a:accent2>
      <a:srgbClr val="7153A0"/>
    </a:accent2>
    <a:accent3>
      <a:srgbClr val="4E74A3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Другая 117">
    <a:dk1>
      <a:srgbClr val="060050"/>
    </a:dk1>
    <a:lt1>
      <a:srgbClr val="94E1FF"/>
    </a:lt1>
    <a:dk2>
      <a:srgbClr val="00B1F4"/>
    </a:dk2>
    <a:lt2>
      <a:srgbClr val="94E1FF"/>
    </a:lt2>
    <a:accent1>
      <a:srgbClr val="DBE1D3"/>
    </a:accent1>
    <a:accent2>
      <a:srgbClr val="7153A0"/>
    </a:accent2>
    <a:accent3>
      <a:srgbClr val="4E74A3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4.xml><?xml version="1.0" encoding="utf-8"?>
<a:themeOverride xmlns:a="http://schemas.openxmlformats.org/drawingml/2006/main">
  <a:clrScheme name="Другая 125">
    <a:dk1>
      <a:srgbClr val="AB0042"/>
    </a:dk1>
    <a:lt1>
      <a:srgbClr val="F2F2F2"/>
    </a:lt1>
    <a:dk2>
      <a:srgbClr val="016188"/>
    </a:dk2>
    <a:lt2>
      <a:srgbClr val="4E005F"/>
    </a:lt2>
    <a:accent1>
      <a:srgbClr val="181818"/>
    </a:accent1>
    <a:accent2>
      <a:srgbClr val="181818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5.xml><?xml version="1.0" encoding="utf-8"?>
<a:themeOverride xmlns:a="http://schemas.openxmlformats.org/drawingml/2006/main">
  <a:clrScheme name="Другая 126">
    <a:dk1>
      <a:srgbClr val="AB0042"/>
    </a:dk1>
    <a:lt1>
      <a:srgbClr val="F2F2F2"/>
    </a:lt1>
    <a:dk2>
      <a:srgbClr val="016188"/>
    </a:dk2>
    <a:lt2>
      <a:srgbClr val="4E005F"/>
    </a:lt2>
    <a:accent1>
      <a:srgbClr val="181818"/>
    </a:accent1>
    <a:accent2>
      <a:srgbClr val="E40059"/>
    </a:accent2>
    <a:accent3>
      <a:srgbClr val="181818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6.xml><?xml version="1.0" encoding="utf-8"?>
<a:themeOverride xmlns:a="http://schemas.openxmlformats.org/drawingml/2006/main">
  <a:clrScheme name="Другая 132">
    <a:dk1>
      <a:srgbClr val="AB0042"/>
    </a:dk1>
    <a:lt1>
      <a:srgbClr val="F2F2F2"/>
    </a:lt1>
    <a:dk2>
      <a:srgbClr val="00449E"/>
    </a:dk2>
    <a:lt2>
      <a:srgbClr val="4E005F"/>
    </a:lt2>
    <a:accent1>
      <a:srgbClr val="4E003F"/>
    </a:accent1>
    <a:accent2>
      <a:srgbClr val="FF0000"/>
    </a:accent2>
    <a:accent3>
      <a:srgbClr val="9C007F"/>
    </a:accent3>
    <a:accent4>
      <a:srgbClr val="3C3C3C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7.xml><?xml version="1.0" encoding="utf-8"?>
<a:themeOverride xmlns:a="http://schemas.openxmlformats.org/drawingml/2006/main">
  <a:clrScheme name="Другая 144">
    <a:dk1>
      <a:srgbClr val="AA4A03"/>
    </a:dk1>
    <a:lt1>
      <a:srgbClr val="FEE7D7"/>
    </a:lt1>
    <a:dk2>
      <a:srgbClr val="0C0C0C"/>
    </a:dk2>
    <a:lt2>
      <a:srgbClr val="552501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</TotalTime>
  <Words>1083</Words>
  <Application>Microsoft Office PowerPoint</Application>
  <PresentationFormat>Экран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 Чи одні ми у Всесвіті. Життя поза Землею</vt:lpstr>
      <vt:lpstr>План:</vt:lpstr>
      <vt:lpstr>Про пошуки життя за межами Землі</vt:lpstr>
      <vt:lpstr>Слайд 4</vt:lpstr>
      <vt:lpstr>Слайд 5</vt:lpstr>
      <vt:lpstr>Слайд 6</vt:lpstr>
      <vt:lpstr>Досліди, що підтверджують гіпотези</vt:lpstr>
      <vt:lpstr>Слайд 8</vt:lpstr>
      <vt:lpstr>Близькі пошуки</vt:lpstr>
      <vt:lpstr>Слайд 10</vt:lpstr>
      <vt:lpstr>Песимістична точка зору</vt:lpstr>
      <vt:lpstr>Слайд 12</vt:lpstr>
      <vt:lpstr>Людина у Всесвіті</vt:lpstr>
      <vt:lpstr>Слайд 14</vt:lpstr>
      <vt:lpstr>Антропний принцип </vt:lpstr>
      <vt:lpstr>Слайд 16</vt:lpstr>
      <vt:lpstr>Слайд 17</vt:lpstr>
      <vt:lpstr>Проблема існування інших всесвітів</vt:lpstr>
      <vt:lpstr>Кінець!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Пошук життя за межами Всесвіту. Людина Всесвіті</dc:title>
  <dc:creator>TEST</dc:creator>
  <cp:lastModifiedBy>TEST</cp:lastModifiedBy>
  <cp:revision>17</cp:revision>
  <dcterms:created xsi:type="dcterms:W3CDTF">2013-12-19T14:14:18Z</dcterms:created>
  <dcterms:modified xsi:type="dcterms:W3CDTF">2014-12-18T17:47:20Z</dcterms:modified>
</cp:coreProperties>
</file>