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9D10-5FFF-4414-8A25-CD5411F8B0F3}" type="datetimeFigureOut">
              <a:rPr lang="uk-UA" smtClean="0"/>
              <a:t>21.04.2014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9922-FE64-4AC2-9E2A-0FE580AC558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9D10-5FFF-4414-8A25-CD5411F8B0F3}" type="datetimeFigureOut">
              <a:rPr lang="uk-UA" smtClean="0"/>
              <a:t>21.04.2014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9922-FE64-4AC2-9E2A-0FE580AC558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9D10-5FFF-4414-8A25-CD5411F8B0F3}" type="datetimeFigureOut">
              <a:rPr lang="uk-UA" smtClean="0"/>
              <a:t>21.04.2014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9922-FE64-4AC2-9E2A-0FE580AC558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9D10-5FFF-4414-8A25-CD5411F8B0F3}" type="datetimeFigureOut">
              <a:rPr lang="uk-UA" smtClean="0"/>
              <a:t>21.04.2014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9922-FE64-4AC2-9E2A-0FE580AC558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9D10-5FFF-4414-8A25-CD5411F8B0F3}" type="datetimeFigureOut">
              <a:rPr lang="uk-UA" smtClean="0"/>
              <a:t>21.04.2014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9922-FE64-4AC2-9E2A-0FE580AC558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9D10-5FFF-4414-8A25-CD5411F8B0F3}" type="datetimeFigureOut">
              <a:rPr lang="uk-UA" smtClean="0"/>
              <a:t>21.04.2014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9922-FE64-4AC2-9E2A-0FE580AC558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9D10-5FFF-4414-8A25-CD5411F8B0F3}" type="datetimeFigureOut">
              <a:rPr lang="uk-UA" smtClean="0"/>
              <a:t>21.04.2014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9922-FE64-4AC2-9E2A-0FE580AC558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9D10-5FFF-4414-8A25-CD5411F8B0F3}" type="datetimeFigureOut">
              <a:rPr lang="uk-UA" smtClean="0"/>
              <a:t>21.04.2014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9922-FE64-4AC2-9E2A-0FE580AC558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9D10-5FFF-4414-8A25-CD5411F8B0F3}" type="datetimeFigureOut">
              <a:rPr lang="uk-UA" smtClean="0"/>
              <a:t>21.04.2014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9922-FE64-4AC2-9E2A-0FE580AC558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9D10-5FFF-4414-8A25-CD5411F8B0F3}" type="datetimeFigureOut">
              <a:rPr lang="uk-UA" smtClean="0"/>
              <a:t>21.04.2014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9922-FE64-4AC2-9E2A-0FE580AC558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9D10-5FFF-4414-8A25-CD5411F8B0F3}" type="datetimeFigureOut">
              <a:rPr lang="uk-UA" smtClean="0"/>
              <a:t>21.04.2014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9922-FE64-4AC2-9E2A-0FE580AC558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49D10-5FFF-4414-8A25-CD5411F8B0F3}" type="datetimeFigureOut">
              <a:rPr lang="uk-UA" smtClean="0"/>
              <a:t>21.04.2014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E9922-FE64-4AC2-9E2A-0FE580AC558A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645024"/>
            <a:ext cx="6858000" cy="1206624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Чорна діра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1328886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Виконала:</a:t>
            </a:r>
            <a:br>
              <a:rPr lang="uk-UA" dirty="0" smtClean="0"/>
            </a:br>
            <a:r>
              <a:rPr lang="uk-UA" dirty="0" smtClean="0"/>
              <a:t>учениця 11-А класу</a:t>
            </a:r>
          </a:p>
          <a:p>
            <a:r>
              <a:rPr lang="uk-UA" dirty="0" smtClean="0"/>
              <a:t>ЗОШ №48</a:t>
            </a:r>
          </a:p>
          <a:p>
            <a:r>
              <a:rPr lang="uk-UA" dirty="0" err="1" smtClean="0"/>
              <a:t>Куковинець</a:t>
            </a:r>
            <a:r>
              <a:rPr lang="uk-UA" dirty="0" smtClean="0"/>
              <a:t> Ольга</a:t>
            </a:r>
          </a:p>
          <a:p>
            <a:endParaRPr lang="uk-UA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Залежно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маси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зірки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обертального</a:t>
            </a:r>
            <a:r>
              <a:rPr lang="ru-RU" dirty="0" smtClean="0">
                <a:solidFill>
                  <a:schemeClr val="bg1"/>
                </a:solidFill>
              </a:rPr>
              <a:t> моменту </a:t>
            </a:r>
            <a:r>
              <a:rPr lang="ru-RU" dirty="0" err="1" smtClean="0">
                <a:solidFill>
                  <a:schemeClr val="bg1"/>
                </a:solidFill>
              </a:rPr>
              <a:t>можливі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наступні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кінцеві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стани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Згасла дуже щільна зірка, що складається в основному, залежно від маси, з гелію, вуглецю, кисню, неону, магнію, кремнію або. Такі залишки називають білими карликами, маса їх обмежується зверху межею </a:t>
            </a:r>
            <a:r>
              <a:rPr lang="uk-UA" dirty="0" err="1" smtClean="0">
                <a:solidFill>
                  <a:schemeClr val="bg1"/>
                </a:solidFill>
              </a:rPr>
              <a:t>Чандрасекара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</a:p>
          <a:p>
            <a:endParaRPr lang="uk-UA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Нейтронна зірка, маса якої обмежена межею </a:t>
            </a:r>
            <a:r>
              <a:rPr lang="uk-UA" dirty="0" err="1" smtClean="0">
                <a:solidFill>
                  <a:schemeClr val="bg1"/>
                </a:solidFill>
              </a:rPr>
              <a:t>Оппенгеймера</a:t>
            </a:r>
            <a:r>
              <a:rPr lang="uk-UA" dirty="0" smtClean="0">
                <a:solidFill>
                  <a:schemeClr val="bg1"/>
                </a:solidFill>
              </a:rPr>
              <a:t> — Волкова.</a:t>
            </a:r>
          </a:p>
          <a:p>
            <a:endParaRPr lang="uk-UA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Чорна діра.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Термін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525963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Чорна діра </a:t>
            </a:r>
            <a:r>
              <a:rPr lang="uk-UA" dirty="0" smtClean="0">
                <a:solidFill>
                  <a:schemeClr val="bg1"/>
                </a:solidFill>
              </a:rPr>
              <a:t>— астрофізичний об'єкт, який створює настільки велику силу тяжіння, що жодні, як завгодно швидкі частинки, не можуть покинути його поверхню, в тому числі світло.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80920" cy="5390059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Загальна теорія відносності передбачає, що достатньо компактна маса буде деформувати   простір-час, утворюючи чорну діру.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Квантова механіка передбачає, що чорні діри випромінюють подібно чорному тілу зі скінченною температурою. Ця температура обернено пропорційна до маси чорної діри.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Історія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1787 рік – Лаплас вперше розрахував розмір тіла з густиною води, на поверхні якого друга космічна швидкість дорівнює швидкості світла.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1916 року Карл </a:t>
            </a:r>
            <a:r>
              <a:rPr lang="uk-UA" dirty="0" err="1" smtClean="0">
                <a:solidFill>
                  <a:schemeClr val="bg1"/>
                </a:solidFill>
              </a:rPr>
              <a:t>Шварцшильд</a:t>
            </a:r>
            <a:r>
              <a:rPr lang="uk-UA" dirty="0" smtClean="0">
                <a:solidFill>
                  <a:schemeClr val="bg1"/>
                </a:solidFill>
              </a:rPr>
              <a:t> знайшов розв'язок рівнянь загальної теорії відносності Ейнштейна для </a:t>
            </a:r>
            <a:r>
              <a:rPr lang="uk-UA" dirty="0" err="1" smtClean="0">
                <a:solidFill>
                  <a:schemeClr val="bg1"/>
                </a:solidFill>
              </a:rPr>
              <a:t>сферичносиметричного</a:t>
            </a:r>
            <a:r>
              <a:rPr lang="uk-UA" dirty="0" smtClean="0">
                <a:solidFill>
                  <a:schemeClr val="bg1"/>
                </a:solidFill>
              </a:rPr>
              <a:t> тіла.</a:t>
            </a:r>
          </a:p>
          <a:p>
            <a:endParaRPr lang="uk-UA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124744"/>
            <a:ext cx="8280920" cy="640871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 1930-х при побудові теорії еволюції зір було доведено, що зорі з масою понад 3 маси Сонця на кінцевій стадії своєї еволюції неодмінно повинні </a:t>
            </a:r>
            <a:r>
              <a:rPr lang="uk-UA" dirty="0" err="1" smtClean="0">
                <a:solidFill>
                  <a:schemeClr val="bg1"/>
                </a:solidFill>
              </a:rPr>
              <a:t>колапсувати</a:t>
            </a:r>
            <a:r>
              <a:rPr lang="uk-UA" dirty="0" smtClean="0">
                <a:solidFill>
                  <a:schemeClr val="bg1"/>
                </a:solidFill>
              </a:rPr>
              <a:t> до гравітаційного радіуса. 1967 року Джон </a:t>
            </a:r>
            <a:r>
              <a:rPr lang="uk-UA" dirty="0" err="1" smtClean="0">
                <a:solidFill>
                  <a:schemeClr val="bg1"/>
                </a:solidFill>
              </a:rPr>
              <a:t>Вілер</a:t>
            </a:r>
            <a:r>
              <a:rPr lang="uk-UA" dirty="0" smtClean="0">
                <a:solidFill>
                  <a:schemeClr val="bg1"/>
                </a:solidFill>
              </a:rPr>
              <a:t> назвав такі </a:t>
            </a:r>
            <a:r>
              <a:rPr lang="uk-UA" dirty="0" err="1" smtClean="0">
                <a:solidFill>
                  <a:schemeClr val="bg1"/>
                </a:solidFill>
              </a:rPr>
              <a:t>колапсари</a:t>
            </a:r>
            <a:r>
              <a:rPr lang="uk-UA" dirty="0" smtClean="0">
                <a:solidFill>
                  <a:schemeClr val="bg1"/>
                </a:solidFill>
              </a:rPr>
              <a:t> «чорними дірами».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1960-х </a:t>
            </a:r>
            <a:r>
              <a:rPr lang="ru-RU" dirty="0" err="1" smtClean="0">
                <a:solidFill>
                  <a:schemeClr val="bg1"/>
                </a:solidFill>
              </a:rPr>
              <a:t>було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відкрито</a:t>
            </a:r>
            <a:r>
              <a:rPr lang="ru-RU" dirty="0" smtClean="0">
                <a:solidFill>
                  <a:schemeClr val="bg1"/>
                </a:solidFill>
              </a:rPr>
              <a:t> галактики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активними</a:t>
            </a:r>
            <a:r>
              <a:rPr lang="ru-RU" dirty="0" smtClean="0">
                <a:solidFill>
                  <a:schemeClr val="bg1"/>
                </a:solidFill>
              </a:rPr>
              <a:t> ядрами — </a:t>
            </a:r>
            <a:r>
              <a:rPr lang="ru-RU" dirty="0" err="1" smtClean="0">
                <a:solidFill>
                  <a:schemeClr val="bg1"/>
                </a:solidFill>
              </a:rPr>
              <a:t>квазари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радіогалактики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інші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1970-х </a:t>
            </a:r>
            <a:r>
              <a:rPr lang="ru-RU" dirty="0" err="1" smtClean="0">
                <a:solidFill>
                  <a:schemeClr val="bg1"/>
                </a:solidFill>
              </a:rPr>
              <a:t>Стівен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Хокінг</a:t>
            </a:r>
            <a:r>
              <a:rPr lang="ru-RU" dirty="0" smtClean="0">
                <a:solidFill>
                  <a:schemeClr val="bg1"/>
                </a:solidFill>
              </a:rPr>
              <a:t> теоретично </a:t>
            </a:r>
            <a:r>
              <a:rPr lang="ru-RU" dirty="0" err="1" smtClean="0">
                <a:solidFill>
                  <a:schemeClr val="bg1"/>
                </a:solidFill>
              </a:rPr>
              <a:t>передбачив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квантове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випромінювання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мікроскопічних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чорних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дір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розміром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менших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атомне</a:t>
            </a:r>
            <a:r>
              <a:rPr lang="ru-RU" dirty="0" smtClean="0">
                <a:solidFill>
                  <a:schemeClr val="bg1"/>
                </a:solidFill>
              </a:rPr>
              <a:t> ядро).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 2000-х роках </a:t>
            </a:r>
            <a:r>
              <a:rPr lang="ru-RU" dirty="0" err="1" smtClean="0">
                <a:solidFill>
                  <a:schemeClr val="bg1"/>
                </a:solidFill>
              </a:rPr>
              <a:t>встановлено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центрі</a:t>
            </a:r>
            <a:r>
              <a:rPr lang="ru-RU" dirty="0" smtClean="0">
                <a:solidFill>
                  <a:schemeClr val="bg1"/>
                </a:solidFill>
              </a:rPr>
              <a:t> практично </a:t>
            </a:r>
            <a:r>
              <a:rPr lang="ru-RU" dirty="0" err="1" smtClean="0">
                <a:solidFill>
                  <a:schemeClr val="bg1"/>
                </a:solidFill>
              </a:rPr>
              <a:t>кожної</a:t>
            </a:r>
            <a:r>
              <a:rPr lang="ru-RU" dirty="0" smtClean="0">
                <a:solidFill>
                  <a:schemeClr val="bg1"/>
                </a:solidFill>
              </a:rPr>
              <a:t> галактики </a:t>
            </a:r>
            <a:r>
              <a:rPr lang="ru-RU" dirty="0" err="1" smtClean="0">
                <a:solidFill>
                  <a:schemeClr val="bg1"/>
                </a:solidFill>
              </a:rPr>
              <a:t>розташована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надмасивна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чорна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діра</a:t>
            </a:r>
            <a:r>
              <a:rPr lang="ru-RU" dirty="0" smtClean="0">
                <a:solidFill>
                  <a:schemeClr val="bg1"/>
                </a:solidFill>
              </a:rPr>
              <a:t>, а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ту </a:t>
            </a:r>
            <a:r>
              <a:rPr lang="ru-RU" dirty="0" err="1" smtClean="0">
                <a:solidFill>
                  <a:schemeClr val="bg1"/>
                </a:solidFill>
              </a:rPr>
              <a:t>особливу</a:t>
            </a:r>
            <a:r>
              <a:rPr lang="ru-RU" dirty="0" smtClean="0">
                <a:solidFill>
                  <a:schemeClr val="bg1"/>
                </a:solidFill>
              </a:rPr>
              <a:t> роль, яку </a:t>
            </a:r>
            <a:r>
              <a:rPr lang="ru-RU" dirty="0" err="1" smtClean="0">
                <a:solidFill>
                  <a:schemeClr val="bg1"/>
                </a:solidFill>
              </a:rPr>
              <a:t>відіграють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чорні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діри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утворенні</a:t>
            </a:r>
            <a:r>
              <a:rPr lang="ru-RU" dirty="0" smtClean="0">
                <a:solidFill>
                  <a:schemeClr val="bg1"/>
                </a:solidFill>
              </a:rPr>
              <a:t> галактик.</a:t>
            </a:r>
            <a:endParaRPr lang="uk-UA" dirty="0" smtClean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Будова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95536" y="5533256"/>
            <a:ext cx="8435280" cy="1324744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Чорна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діра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мати</a:t>
            </a:r>
            <a:r>
              <a:rPr lang="ru-RU" dirty="0" smtClean="0">
                <a:solidFill>
                  <a:schemeClr val="bg1"/>
                </a:solidFill>
              </a:rPr>
              <a:t> три </a:t>
            </a:r>
            <a:r>
              <a:rPr lang="ru-RU" dirty="0" err="1" smtClean="0">
                <a:solidFill>
                  <a:schemeClr val="bg1"/>
                </a:solidFill>
              </a:rPr>
              <a:t>фізичні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параметри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dirty="0" err="1" smtClean="0">
                <a:solidFill>
                  <a:schemeClr val="bg1"/>
                </a:solidFill>
              </a:rPr>
              <a:t>масу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електричний</a:t>
            </a:r>
            <a:r>
              <a:rPr lang="ru-RU" dirty="0" smtClean="0">
                <a:solidFill>
                  <a:schemeClr val="bg1"/>
                </a:solidFill>
              </a:rPr>
              <a:t> заряд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момент </a:t>
            </a:r>
            <a:r>
              <a:rPr lang="ru-RU" dirty="0" err="1" smtClean="0">
                <a:solidFill>
                  <a:schemeClr val="bg1"/>
                </a:solidFill>
              </a:rPr>
              <a:t>імпульсу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Механізми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утворення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чорних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проміжних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мас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solidFill>
                  <a:schemeClr val="bg1"/>
                </a:solidFill>
              </a:rPr>
              <a:t>Утворення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чорної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діри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</a:t>
            </a:r>
            <a:r>
              <a:rPr lang="ru-RU" dirty="0" smtClean="0">
                <a:solidFill>
                  <a:schemeClr val="bg1"/>
                </a:solidFill>
              </a:rPr>
              <a:t> час Великого </a:t>
            </a:r>
            <a:r>
              <a:rPr lang="ru-RU" dirty="0" err="1" smtClean="0">
                <a:solidFill>
                  <a:schemeClr val="bg1"/>
                </a:solidFill>
              </a:rPr>
              <a:t>вибуху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ранньому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всесвіті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solidFill>
                  <a:schemeClr val="bg1"/>
                </a:solidFill>
              </a:rPr>
              <a:t>Залишки зірок третього типу населення. Зорі третього типу населення — це перші зорі у всесвіті, які виникли у перші сотні мільйонів років його існування.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solidFill>
                  <a:schemeClr val="bg1"/>
                </a:solidFill>
              </a:rPr>
              <a:t>Зіткнення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зірок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чорних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дір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кулястому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зоряному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скупчені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Місце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чорних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проміжних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мас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solidFill>
                  <a:schemeClr val="bg1"/>
                </a:solidFill>
              </a:rPr>
              <a:t>Утворення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надмасивних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чорних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дір</a:t>
            </a:r>
            <a:r>
              <a:rPr lang="ru-RU" dirty="0" smtClean="0">
                <a:solidFill>
                  <a:schemeClr val="bg1"/>
                </a:solidFill>
              </a:rPr>
              <a:t> у ядрах галактик.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solidFill>
                  <a:schemeClr val="bg1"/>
                </a:solidFill>
              </a:rPr>
              <a:t>Чорні діри проміжних мас можуть бути джерелами гравітаційних хвиль. Якщо будуть зареєстровані гравітаційні хвилі, то за допомогою них можна буде безпосередньо відкрити чорні діри проміжних мас.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402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Чорна діра</vt:lpstr>
      <vt:lpstr>Термін</vt:lpstr>
      <vt:lpstr>Слайд 3</vt:lpstr>
      <vt:lpstr>Історія</vt:lpstr>
      <vt:lpstr>Слайд 5</vt:lpstr>
      <vt:lpstr>Слайд 6</vt:lpstr>
      <vt:lpstr>Будова</vt:lpstr>
      <vt:lpstr>Механізми утворення чорних дір проміжних мас:</vt:lpstr>
      <vt:lpstr>Місце чорних дір проміжних мас:</vt:lpstr>
      <vt:lpstr>Залежно від маси зірки і обертального моменту можливі наступні кінцеві стани: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Чорна діра</dc:title>
  <dc:creator>Серёга</dc:creator>
  <cp:lastModifiedBy>Серёга</cp:lastModifiedBy>
  <cp:revision>5</cp:revision>
  <dcterms:created xsi:type="dcterms:W3CDTF">2014-04-21T14:01:15Z</dcterms:created>
  <dcterms:modified xsi:type="dcterms:W3CDTF">2014-04-21T14:46:31Z</dcterms:modified>
</cp:coreProperties>
</file>