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6600"/>
    <a:srgbClr val="FF6600"/>
    <a:srgbClr val="CC0066"/>
    <a:srgbClr val="CC0000"/>
    <a:srgbClr val="FF0000"/>
    <a:srgbClr val="FFFFCC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8" autoAdjust="0"/>
    <p:restoredTop sz="91114" autoAdjust="0"/>
  </p:normalViewPr>
  <p:slideViewPr>
    <p:cSldViewPr>
      <p:cViewPr>
        <p:scale>
          <a:sx n="80" d="100"/>
          <a:sy n="80" d="100"/>
        </p:scale>
        <p:origin x="-2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4AA426-ED88-407B-8867-944AA6CB9F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F0F66-4A5A-4DC2-B0DD-89DEAD2F4FB0}" type="slidenum">
              <a:rPr lang="en-GB" smtClean="0"/>
              <a:pPr/>
              <a:t>13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785C-852B-46FC-91AD-B419CF1ED7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AE0A5-8171-4A7E-9ED4-5EECDD29B2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64492-0435-41BA-89BB-458DFFD7BF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C6434-BE73-441B-AF32-94D5C1105D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8F1E0-8812-4B0A-BD9D-7F72A78B57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44704-F0DF-4CB0-B8B2-14EA350663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E6496-BA3E-434F-8199-783869D6E72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AEBB2-361C-4426-8F5E-4B77009E29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ADF69-0664-446B-9523-4F75CD2E85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49C0-9DA0-4EEF-802B-85C29BF300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5835B-8B76-4C4E-A653-11AFEC2617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A77E0D-D910-4C12-8CDB-7E4060799A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shelper.org.ua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udentshelper.org.ua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udentshelper.org.u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udentshelper.org.u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udentshelper.org.u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studentshelper.org.ua/" TargetMode="Externa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95400" y="1371600"/>
            <a:ext cx="6781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33CC33"/>
                </a:solidFill>
                <a:latin typeface="Verdana" pitchFamily="34" charset="0"/>
              </a:rPr>
              <a:t>Д</a:t>
            </a:r>
            <a:r>
              <a:rPr lang="ru-RU" sz="6000" b="1" dirty="0" smtClean="0">
                <a:solidFill>
                  <a:srgbClr val="006600"/>
                </a:solidFill>
                <a:latin typeface="Verdana" pitchFamily="34" charset="0"/>
              </a:rPr>
              <a:t>о</a:t>
            </a:r>
            <a:r>
              <a:rPr lang="ru-RU" sz="6000" b="1" dirty="0" smtClean="0">
                <a:solidFill>
                  <a:srgbClr val="33CC33"/>
                </a:solidFill>
                <a:latin typeface="Verdana" pitchFamily="34" charset="0"/>
              </a:rPr>
              <a:t>с</a:t>
            </a:r>
            <a:r>
              <a:rPr lang="ru-RU" sz="6000" b="1" dirty="0" smtClean="0">
                <a:latin typeface="Verdana" pitchFamily="34" charset="0"/>
              </a:rPr>
              <a:t>лі</a:t>
            </a:r>
            <a:r>
              <a:rPr lang="ru-RU" sz="6000" b="1" dirty="0" smtClean="0">
                <a:solidFill>
                  <a:srgbClr val="006600"/>
                </a:solidFill>
                <a:latin typeface="Verdana" pitchFamily="34" charset="0"/>
              </a:rPr>
              <a:t>дж</a:t>
            </a:r>
            <a:r>
              <a:rPr lang="ru-RU" sz="6000" b="1" dirty="0" smtClean="0">
                <a:solidFill>
                  <a:srgbClr val="33CC33"/>
                </a:solidFill>
                <a:latin typeface="Verdana" pitchFamily="34" charset="0"/>
              </a:rPr>
              <a:t>е</a:t>
            </a:r>
            <a:r>
              <a:rPr lang="ru-RU" sz="6000" b="1" dirty="0" smtClean="0">
                <a:solidFill>
                  <a:srgbClr val="006600"/>
                </a:solidFill>
                <a:latin typeface="Verdana" pitchFamily="34" charset="0"/>
              </a:rPr>
              <a:t>нн</a:t>
            </a:r>
            <a:r>
              <a:rPr lang="ru-RU" sz="6000" b="1" dirty="0" smtClean="0">
                <a:solidFill>
                  <a:srgbClr val="33CC33"/>
                </a:solidFill>
                <a:latin typeface="Verdana" pitchFamily="34" charset="0"/>
              </a:rPr>
              <a:t>я</a:t>
            </a:r>
            <a:r>
              <a:rPr lang="ru-RU" sz="6000" b="1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ru-RU" sz="6000" b="1" dirty="0" smtClean="0">
                <a:solidFill>
                  <a:srgbClr val="006600"/>
                </a:solidFill>
                <a:latin typeface="Verdana" pitchFamily="34" charset="0"/>
              </a:rPr>
              <a:t>Мі</a:t>
            </a:r>
            <a:r>
              <a:rPr lang="ru-RU" sz="6000" b="1" dirty="0" smtClean="0">
                <a:solidFill>
                  <a:srgbClr val="33CC33"/>
                </a:solidFill>
                <a:latin typeface="Verdana" pitchFamily="34" charset="0"/>
              </a:rPr>
              <a:t>с</a:t>
            </a:r>
            <a:r>
              <a:rPr lang="ru-RU" sz="6000" b="1" dirty="0" smtClean="0">
                <a:latin typeface="Verdana" pitchFamily="34" charset="0"/>
              </a:rPr>
              <a:t>яця</a:t>
            </a:r>
            <a:endParaRPr lang="en-US" sz="6000" b="1" dirty="0">
              <a:latin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2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 smtClean="0">
                <a:latin typeface="Verdana" pitchFamily="34" charset="0"/>
              </a:rPr>
              <a:t>Це знімок першого робота, що самостійно пересувається, з </a:t>
            </a:r>
            <a:r>
              <a:rPr lang="ru-RU" sz="1800" dirty="0" smtClean="0">
                <a:latin typeface="Verdana" pitchFamily="34" charset="0"/>
              </a:rPr>
              <a:t>дистанційним керуванням. </a:t>
            </a:r>
            <a:r>
              <a:rPr lang="ru-RU" sz="1800" dirty="0" smtClean="0">
                <a:latin typeface="Verdana" pitchFamily="34" charset="0"/>
              </a:rPr>
              <a:t>Він називався Місяцехід-1. 17 листопада 1970 року його доставила на Місяць радянська міжпланетна станція Луна-17. Місяцехід-1 подорожував по місячному морю Дощів </a:t>
            </a:r>
            <a:r>
              <a:rPr lang="ru-RU" sz="1800" dirty="0" err="1" smtClean="0">
                <a:latin typeface="Verdana" pitchFamily="34" charset="0"/>
              </a:rPr>
              <a:t>протягом</a:t>
            </a:r>
            <a:r>
              <a:rPr lang="ru-RU" sz="1800" dirty="0" smtClean="0">
                <a:latin typeface="Verdana" pitchFamily="34" charset="0"/>
              </a:rPr>
              <a:t> 11 </a:t>
            </a:r>
            <a:r>
              <a:rPr lang="ru-RU" sz="1800" dirty="0" smtClean="0">
                <a:latin typeface="Verdana" pitchFamily="34" charset="0"/>
              </a:rPr>
              <a:t>місяців.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6627" name="Picture 3" descr="F:\ELENA\PowerPoint\Materiali dla prezentacij\KOSMOS\Luna\lunokho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0" y="1524000"/>
            <a:ext cx="6324600" cy="512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 smtClean="0">
                <a:latin typeface="Verdana" pitchFamily="34" charset="0"/>
              </a:rPr>
              <a:t>На цій фотографії, зробленій в грудні 1972 року  готується до запуску остання місячна експедиція, – Аполлон 17. З тих пір люди жодного разу не були на Місяці.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7651" name="Picture 3" descr="F:\ELENA\PowerPoint\Materiali dla prezentacij\KOSMOS\Luna\poslednij polet na Lunu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95400" y="1295400"/>
            <a:ext cx="6781800" cy="54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Місяць у всі часи надихав людей. Його писали художники на картинах, йому писали вірші поети. </a:t>
            </a:r>
            <a:r>
              <a:rPr lang="ru-RU" sz="1800" dirty="0" smtClean="0">
                <a:latin typeface="Verdana" pitchFamily="34" charset="0"/>
              </a:rPr>
              <a:t>Може тому</a:t>
            </a:r>
            <a:r>
              <a:rPr lang="ru-RU" sz="1800" dirty="0" smtClean="0">
                <a:latin typeface="Verdana" pitchFamily="34" charset="0"/>
              </a:rPr>
              <a:t>, що </a:t>
            </a:r>
            <a:r>
              <a:rPr lang="ru-RU" sz="1800" dirty="0" smtClean="0">
                <a:latin typeface="Verdana" pitchFamily="34" charset="0"/>
              </a:rPr>
              <a:t>він був </a:t>
            </a:r>
            <a:r>
              <a:rPr lang="ru-RU" sz="1800" dirty="0" smtClean="0">
                <a:latin typeface="Verdana" pitchFamily="34" charset="0"/>
              </a:rPr>
              <a:t>незвіданим таємничим світом?</a:t>
            </a:r>
            <a:endParaRPr lang="en-US" sz="1800" dirty="0">
              <a:latin typeface="Verdana" pitchFamily="34" charset="0"/>
            </a:endParaRPr>
          </a:p>
        </p:txBody>
      </p:sp>
      <p:pic>
        <p:nvPicPr>
          <p:cNvPr id="28675" name="Picture 3" descr="Лунная ночь в Крыму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" y="1143000"/>
            <a:ext cx="3733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90600" y="41148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>
                <a:latin typeface="Verdana" pitchFamily="34" charset="0"/>
              </a:rPr>
              <a:t>«Лунная </a:t>
            </a:r>
            <a:r>
              <a:rPr lang="ru-RU" sz="1400" dirty="0">
                <a:latin typeface="Verdana" pitchFamily="34" charset="0"/>
              </a:rPr>
              <a:t>ночь в </a:t>
            </a:r>
            <a:r>
              <a:rPr lang="ru-RU" sz="1400" dirty="0" smtClean="0">
                <a:latin typeface="Verdana" pitchFamily="34" charset="0"/>
              </a:rPr>
              <a:t>Крыму» Айвазовский</a:t>
            </a:r>
            <a:endParaRPr lang="en-US" sz="1400" dirty="0">
              <a:latin typeface="Verdana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0" y="60960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>
                <a:latin typeface="Verdana" pitchFamily="34" charset="0"/>
              </a:rPr>
              <a:t>«Ніч на Дніпрі»                     </a:t>
            </a:r>
            <a:r>
              <a:rPr lang="ru-RU" sz="1400" dirty="0">
                <a:latin typeface="Verdana" pitchFamily="34" charset="0"/>
              </a:rPr>
              <a:t>А. </a:t>
            </a:r>
            <a:r>
              <a:rPr lang="ru-RU" sz="1400" dirty="0" smtClean="0">
                <a:latin typeface="Verdana" pitchFamily="34" charset="0"/>
              </a:rPr>
              <a:t>Куінджі</a:t>
            </a:r>
            <a:endParaRPr lang="en-US" sz="1400" dirty="0">
              <a:latin typeface="Verdana" pitchFamily="34" charset="0"/>
            </a:endParaRPr>
          </a:p>
        </p:txBody>
      </p:sp>
      <p:pic>
        <p:nvPicPr>
          <p:cNvPr id="28678" name="Picture 6" descr="F:\ELENA\PowerPoint\Materiali dla prezentacij\KOSMOS\Luna\kuind2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43400" y="2667000"/>
            <a:ext cx="45339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Можливо. Але не дивлячись на те, що ми знаємо про Місяць значно більше, </a:t>
            </a:r>
            <a:r>
              <a:rPr lang="ru-RU" sz="1800" dirty="0" smtClean="0">
                <a:latin typeface="Verdana" pitchFamily="34" charset="0"/>
              </a:rPr>
              <a:t>ніж наші </a:t>
            </a:r>
            <a:r>
              <a:rPr lang="ru-RU" sz="1800" dirty="0" smtClean="0">
                <a:latin typeface="Verdana" pitchFamily="34" charset="0"/>
              </a:rPr>
              <a:t>предки, Місяць все одно притягує нас до себе, </a:t>
            </a:r>
            <a:r>
              <a:rPr lang="ru-RU" sz="1800" dirty="0" err="1" smtClean="0">
                <a:latin typeface="Verdana" pitchFamily="34" charset="0"/>
              </a:rPr>
              <a:t>змушуючи</a:t>
            </a:r>
            <a:r>
              <a:rPr lang="ru-RU" sz="1800" smtClean="0">
                <a:latin typeface="Verdana" pitchFamily="34" charset="0"/>
              </a:rPr>
              <a:t> вдивлятися </a:t>
            </a:r>
            <a:r>
              <a:rPr lang="ru-RU" sz="1800" dirty="0" smtClean="0">
                <a:latin typeface="Verdana" pitchFamily="34" charset="0"/>
              </a:rPr>
              <a:t>в телескопи, біноклі і просто в небо....</a:t>
            </a:r>
            <a:endParaRPr lang="en-US" sz="1800" dirty="0">
              <a:latin typeface="Verdana" pitchFamily="34" charset="0"/>
            </a:endParaRPr>
          </a:p>
        </p:txBody>
      </p:sp>
      <p:pic>
        <p:nvPicPr>
          <p:cNvPr id="29699" name="Picture 3" descr="F:\ELENA\PowerPoint\Materiali dla prezentacij\KOSMOS\Luna\moon beach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2000" y="1524000"/>
            <a:ext cx="7772400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:\ELENA\PowerPoint\Materiali dla prezentacij\KOSMOS\Luna\luna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71600" y="1676400"/>
            <a:ext cx="6248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2286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Космічний апарат Луна-3 був запущений 4 жовтня 1959. Він обігнув Місяць і пройшов на відстані 6200 км від </a:t>
            </a:r>
            <a:r>
              <a:rPr lang="ru-RU" sz="1600" dirty="0" smtClean="0">
                <a:latin typeface="Verdana" pitchFamily="34" charset="0"/>
              </a:rPr>
              <a:t>нього, </a:t>
            </a:r>
            <a:r>
              <a:rPr lang="ru-RU" sz="1600" dirty="0" smtClean="0">
                <a:latin typeface="Verdana" pitchFamily="34" charset="0"/>
              </a:rPr>
              <a:t>зробивши знімки </a:t>
            </a:r>
            <a:r>
              <a:rPr lang="ru-RU" sz="1600" dirty="0" smtClean="0">
                <a:latin typeface="Verdana" pitchFamily="34" charset="0"/>
              </a:rPr>
              <a:t>майже </a:t>
            </a:r>
            <a:r>
              <a:rPr lang="ru-RU" sz="1600" dirty="0" smtClean="0">
                <a:latin typeface="Verdana" pitchFamily="34" charset="0"/>
              </a:rPr>
              <a:t>половини </a:t>
            </a:r>
            <a:r>
              <a:rPr lang="ru-RU" sz="1600" dirty="0" smtClean="0">
                <a:latin typeface="Verdana" pitchFamily="34" charset="0"/>
              </a:rPr>
              <a:t>його поверхні </a:t>
            </a:r>
            <a:r>
              <a:rPr lang="ru-RU" sz="1600" dirty="0" smtClean="0">
                <a:latin typeface="Verdana" pitchFamily="34" charset="0"/>
              </a:rPr>
              <a:t>і, що особливо важливо - знімки </a:t>
            </a:r>
            <a:r>
              <a:rPr lang="ru-RU" sz="1600" dirty="0" smtClean="0">
                <a:latin typeface="Verdana" pitchFamily="34" charset="0"/>
              </a:rPr>
              <a:t>темної </a:t>
            </a:r>
            <a:r>
              <a:rPr lang="ru-RU" sz="1600" dirty="0" smtClean="0">
                <a:latin typeface="Verdana" pitchFamily="34" charset="0"/>
              </a:rPr>
              <a:t>половини Місяця.</a:t>
            </a:r>
            <a:endParaRPr lang="en-US" sz="1600" dirty="0">
              <a:latin typeface="Verdan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Verdana" pitchFamily="34" charset="0"/>
              </a:rPr>
              <a:t>Люди давно мріяли побувати на Місяці, але Вперше змогли Зробити це лише     </a:t>
            </a:r>
            <a:r>
              <a:rPr lang="ru-RU" b="1" dirty="0" smtClean="0">
                <a:solidFill>
                  <a:srgbClr val="FF0000"/>
                </a:solidFill>
                <a:latin typeface="Verdana" pitchFamily="34" charset="0"/>
              </a:rPr>
              <a:t>20 липня </a:t>
            </a:r>
            <a:r>
              <a:rPr lang="ru-RU" b="1" dirty="0">
                <a:solidFill>
                  <a:srgbClr val="FF0000"/>
                </a:solidFill>
                <a:latin typeface="Verdana" pitchFamily="34" charset="0"/>
              </a:rPr>
              <a:t>1969 </a:t>
            </a:r>
            <a:r>
              <a:rPr lang="ru-RU" b="1" dirty="0" smtClean="0">
                <a:solidFill>
                  <a:srgbClr val="FF0000"/>
                </a:solidFill>
                <a:latin typeface="Verdana" pitchFamily="34" charset="0"/>
              </a:rPr>
              <a:t>року</a:t>
            </a:r>
            <a:r>
              <a:rPr lang="ru-RU" dirty="0" smtClean="0">
                <a:latin typeface="Verdana" pitchFamily="34" charset="0"/>
              </a:rPr>
              <a:t>.</a:t>
            </a:r>
            <a:endParaRPr lang="en-GB" dirty="0">
              <a:latin typeface="Verdana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51816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Verdana" pitchFamily="34" charset="0"/>
              </a:rPr>
              <a:t>Це фотографія одного з першого космонавта на Місяця  -                              </a:t>
            </a:r>
            <a:r>
              <a:rPr lang="ru-RU" b="1" dirty="0" smtClean="0">
                <a:latin typeface="Verdana" pitchFamily="34" charset="0"/>
              </a:rPr>
              <a:t>Ніла </a:t>
            </a:r>
            <a:r>
              <a:rPr lang="ru-RU" b="1" dirty="0">
                <a:latin typeface="Verdana" pitchFamily="34" charset="0"/>
              </a:rPr>
              <a:t>Армстронга.</a:t>
            </a:r>
            <a:endParaRPr lang="en-GB" b="1" dirty="0">
              <a:latin typeface="Verdana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6019800"/>
            <a:ext cx="9144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 smtClean="0">
                <a:latin typeface="Verdana" pitchFamily="34" charset="0"/>
              </a:rPr>
              <a:t>Астронавти сіли в Море Спокою, де встановили різні прилади і взяли перші проби грунту.</a:t>
            </a:r>
            <a:endParaRPr lang="en-GB" sz="1600" dirty="0">
              <a:latin typeface="Verdana" pitchFamily="34" charset="0"/>
            </a:endParaRPr>
          </a:p>
        </p:txBody>
      </p:sp>
      <p:pic>
        <p:nvPicPr>
          <p:cNvPr id="20485" name="Picture 5" descr="D:\Documents and Settings\witaly\My Documents\Lena\Prezentacii\Moi\Luna\Celovek na Lune_new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5000" y="1066800"/>
            <a:ext cx="55626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038600" y="228600"/>
            <a:ext cx="5105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На Місяці немає повітря і тому астронавтам, </a:t>
            </a:r>
            <a:r>
              <a:rPr lang="ru-RU" sz="1800" dirty="0" smtClean="0">
                <a:latin typeface="Verdana" pitchFamily="34" charset="0"/>
              </a:rPr>
              <a:t>які висадилися </a:t>
            </a:r>
            <a:r>
              <a:rPr lang="ru-RU" sz="1800" dirty="0" smtClean="0">
                <a:latin typeface="Verdana" pitchFamily="34" charset="0"/>
              </a:rPr>
              <a:t>на Місяць потрібно було одягати спеціальні скафандри.</a:t>
            </a:r>
            <a:endParaRPr lang="en-GB" sz="1800" dirty="0">
              <a:latin typeface="Verdana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43400" y="1600200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Великий мішок </a:t>
            </a:r>
            <a:r>
              <a:rPr lang="ru-RU" sz="1800" dirty="0" smtClean="0">
                <a:latin typeface="Verdana" pitchFamily="34" charset="0"/>
              </a:rPr>
              <a:t>ззад</a:t>
            </a:r>
            <a:r>
              <a:rPr lang="uk-UA" sz="1800" dirty="0" smtClean="0">
                <a:latin typeface="Verdana" pitchFamily="34" charset="0"/>
              </a:rPr>
              <a:t>у </a:t>
            </a:r>
            <a:r>
              <a:rPr lang="ru-RU" sz="1800" dirty="0" smtClean="0">
                <a:latin typeface="Verdana" pitchFamily="34" charset="0"/>
              </a:rPr>
              <a:t>– </a:t>
            </a:r>
            <a:r>
              <a:rPr lang="ru-RU" sz="1800" dirty="0" smtClean="0">
                <a:latin typeface="Verdana" pitchFamily="34" charset="0"/>
              </a:rPr>
              <a:t>це </a:t>
            </a:r>
            <a:r>
              <a:rPr lang="ru-RU" sz="1800" dirty="0" smtClean="0">
                <a:latin typeface="Verdana" pitchFamily="34" charset="0"/>
              </a:rPr>
              <a:t>апарат </a:t>
            </a:r>
            <a:r>
              <a:rPr lang="ru-RU" sz="1800" dirty="0" smtClean="0">
                <a:latin typeface="Verdana" pitchFamily="34" charset="0"/>
              </a:rPr>
              <a:t>для дихання з запасом повітря.</a:t>
            </a:r>
            <a:endParaRPr lang="en-GB" sz="1800" dirty="0">
              <a:latin typeface="Verdana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5410200"/>
            <a:ext cx="4419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На голові - шолом з темним забралом, щоб захистити очі від яскравого сонячного світла.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1509" name="Picture 5" descr="D:\Documents and Settings\witaly\My Documents\Lena\Prezentacii\Moi\Luna\1 Celovek na Lune_new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88000" y="2971800"/>
            <a:ext cx="3556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D:\Documents and Settings\witaly\My Documents\Lena\Prezentacii\Moi\Luna\Celovek na Lune 2_new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396081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4495800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На Місяці побувало кілька груп вчених, які займалися різними дослідженнями, брали проби грунту.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2531" name="Picture 3" descr="C:\Documents and Settings\witaly\My Documents\Lena\New\luna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05400" y="2895600"/>
            <a:ext cx="3657600" cy="360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1524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Спеціально для переміщення по Місяцю </a:t>
            </a:r>
            <a:r>
              <a:rPr lang="ru-RU" sz="1800" dirty="0" smtClean="0">
                <a:latin typeface="Verdana" pitchFamily="34" charset="0"/>
              </a:rPr>
              <a:t>вчені </a:t>
            </a:r>
            <a:r>
              <a:rPr lang="ru-RU" sz="1800" dirty="0" smtClean="0">
                <a:latin typeface="Verdana" pitchFamily="34" charset="0"/>
              </a:rPr>
              <a:t>придумали машини </a:t>
            </a:r>
            <a:r>
              <a:rPr lang="ru-RU" sz="1800" dirty="0" smtClean="0">
                <a:latin typeface="Verdana" pitchFamily="34" charset="0"/>
              </a:rPr>
              <a:t>– Луноходи.</a:t>
            </a:r>
            <a:endParaRPr lang="en-GB" sz="2000" dirty="0">
              <a:latin typeface="Verdana" pitchFamily="34" charset="0"/>
            </a:endParaRPr>
          </a:p>
        </p:txBody>
      </p:sp>
      <p:pic>
        <p:nvPicPr>
          <p:cNvPr id="22533" name="Picture 5" descr="D:\Documents and Settings\witaly\My Documents\Lena\Prezentacii\Moi\Luna\Vezdehod_new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4800" y="1219200"/>
            <a:ext cx="4419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5410200"/>
            <a:ext cx="845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На Місяці немає атмосфери і тому ніколи не буває вітру. А це означає, що слід, залишений місяцеходом так і залишиться там назавжди.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3555" name="Picture 3" descr="D:\Documents and Settings\witaly\My Documents\Lena\Prezentacii\Moi\Luna\Apollo14_new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0" y="381000"/>
            <a:ext cx="6273800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4953000"/>
            <a:ext cx="8305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На Місяці немає такого тяжіння як на Землі і тому астронавти, навіть не дивлячись на важкі скафандри, могли як слід наскакатися. Адже на Землі в цих скафандрах космонавти ледве могли переміщатися. Ще б пак, адже на Землі всі предмети в цілих 6 разів важче, ніж на Місяці.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4579" name="Picture 3" descr="D:\Documents and Settings\witaly\My Documents\Lena\Prezentacii\Moi\Luna\Celovek Apollo14_new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81200" y="228600"/>
            <a:ext cx="518160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5410200"/>
            <a:ext cx="8229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Оскільки на Місяці немає повітря, навіть місячним днем коли на неї яскраво світить сонце, небо залишається чорним і можна відмінно розглянути зірки.</a:t>
            </a:r>
            <a:endParaRPr lang="en-GB" sz="1800" dirty="0">
              <a:latin typeface="Verdana" pitchFamily="34" charset="0"/>
            </a:endParaRPr>
          </a:p>
        </p:txBody>
      </p:sp>
      <p:pic>
        <p:nvPicPr>
          <p:cNvPr id="25603" name="Picture 3" descr="D:\Documents and Settings\witaly\My Documents\Lena\Prezentacii\Moi\Luna\lunohodi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76400" y="685800"/>
            <a:ext cx="5486400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828800" y="304800"/>
            <a:ext cx="7315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 smtClean="0">
                <a:latin typeface="Verdana" pitchFamily="34" charset="0"/>
              </a:rPr>
              <a:t>До того, як  корабель «Апполон» </a:t>
            </a:r>
            <a:r>
              <a:rPr lang="ru-RU" sz="1800" dirty="0" smtClean="0">
                <a:latin typeface="Verdana" pitchFamily="34" charset="0"/>
              </a:rPr>
              <a:t>доставив на </a:t>
            </a:r>
            <a:r>
              <a:rPr lang="ru-RU" sz="1800" dirty="0" smtClean="0">
                <a:latin typeface="Verdana" pitchFamily="34" charset="0"/>
              </a:rPr>
              <a:t>Землю зразки місячного грунту учені точно не знали як і коли утворився Місяць. У них було декілька різних версій. Але після вивчення місячних зразків з'явилася головна версія про те, що дуже-дуже давно Земля зіткнулася з чимось дуже великим, розміром з Марс або навіть трохи більше. Місяць утворився з </a:t>
            </a:r>
            <a:r>
              <a:rPr lang="ru-RU" sz="1800" dirty="0" err="1" smtClean="0">
                <a:latin typeface="Verdana" pitchFamily="34" charset="0"/>
              </a:rPr>
              <a:t>відбитих</a:t>
            </a:r>
            <a:r>
              <a:rPr lang="ru-RU" sz="1800" dirty="0" smtClean="0">
                <a:latin typeface="Verdana" pitchFamily="34" charset="0"/>
              </a:rPr>
              <a:t> </a:t>
            </a:r>
            <a:r>
              <a:rPr lang="ru-RU" sz="1800" dirty="0" smtClean="0">
                <a:latin typeface="Verdana" pitchFamily="34" charset="0"/>
              </a:rPr>
              <a:t>від зіткнення речовин.</a:t>
            </a:r>
            <a:endParaRPr lang="en-GB" sz="1800" dirty="0">
              <a:latin typeface="Verdana" pitchFamily="34" charset="0"/>
            </a:endParaRPr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0" y="0"/>
            <a:ext cx="2362200" cy="3951979"/>
            <a:chOff x="192" y="240"/>
            <a:chExt cx="1104" cy="2174"/>
          </a:xfrm>
        </p:grpSpPr>
        <p:graphicFrame>
          <p:nvGraphicFramePr>
            <p:cNvPr id="1026" name="Object 4"/>
            <p:cNvGraphicFramePr>
              <a:graphicFrameLocks noChangeAspect="1"/>
            </p:cNvGraphicFramePr>
            <p:nvPr/>
          </p:nvGraphicFramePr>
          <p:xfrm>
            <a:off x="336" y="240"/>
            <a:ext cx="756" cy="1902"/>
          </p:xfrm>
          <a:graphic>
            <a:graphicData uri="http://schemas.openxmlformats.org/presentationml/2006/ole">
              <p:oleObj spid="_x0000_s1026" name="Bitmap Image" r:id="rId3" imgW="2048161" imgH="5152381" progId="PBrush">
                <p:embed/>
              </p:oleObj>
            </a:graphicData>
          </a:graphic>
        </p:graphicFrame>
        <p:sp>
          <p:nvSpPr>
            <p:cNvPr id="1032" name="Text Box 5"/>
            <p:cNvSpPr txBox="1">
              <a:spLocks noChangeArrowheads="1"/>
            </p:cNvSpPr>
            <p:nvPr/>
          </p:nvSpPr>
          <p:spPr bwMode="auto">
            <a:xfrm>
              <a:off x="192" y="2160"/>
              <a:ext cx="1104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200" dirty="0" smtClean="0">
                  <a:latin typeface="Verdana" pitchFamily="34" charset="0"/>
                </a:rPr>
                <a:t>Космічний </a:t>
              </a:r>
              <a:r>
                <a:rPr lang="ru-RU" sz="1200" dirty="0">
                  <a:latin typeface="Verdana" pitchFamily="34" charset="0"/>
                </a:rPr>
                <a:t>модуль «Апполон»</a:t>
              </a:r>
              <a:endParaRPr lang="en-GB" sz="1200" dirty="0">
                <a:latin typeface="Verdana" pitchFamily="34" charset="0"/>
              </a:endParaRPr>
            </a:p>
          </p:txBody>
        </p:sp>
      </p:grpSp>
      <p:grpSp>
        <p:nvGrpSpPr>
          <p:cNvPr id="1029" name="Group 6"/>
          <p:cNvGrpSpPr>
            <a:grpSpLocks/>
          </p:cNvGrpSpPr>
          <p:nvPr/>
        </p:nvGrpSpPr>
        <p:grpSpPr bwMode="auto">
          <a:xfrm>
            <a:off x="3429000" y="3154363"/>
            <a:ext cx="3886200" cy="3703637"/>
            <a:chOff x="2256" y="1776"/>
            <a:chExt cx="2448" cy="2333"/>
          </a:xfrm>
        </p:grpSpPr>
        <p:pic>
          <p:nvPicPr>
            <p:cNvPr id="1030" name="Picture 7" descr="C:\Documents and Settings\witaly\My Documents\Lena\New\kamen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56" y="1776"/>
              <a:ext cx="2448" cy="2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1" name="Text Box 8"/>
            <p:cNvSpPr txBox="1">
              <a:spLocks noChangeArrowheads="1"/>
            </p:cNvSpPr>
            <p:nvPr/>
          </p:nvSpPr>
          <p:spPr bwMode="auto">
            <a:xfrm>
              <a:off x="2304" y="3936"/>
              <a:ext cx="23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200" dirty="0" smtClean="0">
                  <a:latin typeface="Verdana" pitchFamily="34" charset="0"/>
                </a:rPr>
                <a:t>Зразок місячного грунту</a:t>
              </a:r>
              <a:endParaRPr lang="en-GB" sz="1200" dirty="0">
                <a:latin typeface="Verdana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4714876" y="6396335"/>
            <a:ext cx="442912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5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521</Words>
  <Application>Microsoft Office PowerPoint</Application>
  <PresentationFormat>Экран (4:3)</PresentationFormat>
  <Paragraphs>36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Default Design</vt:lpstr>
      <vt:lpstr>Bitmap Image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wl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Місяця</dc:title>
  <dc:creator>Alximik</dc:creator>
  <cp:lastModifiedBy>Ярослав</cp:lastModifiedBy>
  <cp:revision>65</cp:revision>
  <dcterms:created xsi:type="dcterms:W3CDTF">2004-12-16T16:33:26Z</dcterms:created>
  <dcterms:modified xsi:type="dcterms:W3CDTF">2011-04-11T18:50:26Z</dcterms:modified>
</cp:coreProperties>
</file>