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00F0D-AC37-4B46-BDCF-DDF39592C78A}" type="doc">
      <dgm:prSet loTypeId="urn:microsoft.com/office/officeart/2005/8/layout/vList2" loCatId="list" qsTypeId="urn:microsoft.com/office/officeart/2005/8/quickstyle/simple3" qsCatId="simple" csTypeId="urn:microsoft.com/office/officeart/2005/8/colors/accent5_4" csCatId="accent5"/>
      <dgm:spPr/>
      <dgm:t>
        <a:bodyPr/>
        <a:lstStyle/>
        <a:p>
          <a:endParaRPr lang="ru-RU"/>
        </a:p>
      </dgm:t>
    </dgm:pt>
    <dgm:pt modelId="{DB2C2E9E-4E4E-4AE3-81AD-EAFB09662D54}">
      <dgm:prSet/>
      <dgm:spPr/>
      <dgm:t>
        <a:bodyPr/>
        <a:lstStyle/>
        <a:p>
          <a:pPr rtl="0"/>
          <a:r>
            <a:rPr lang="uk-UA" baseline="0" dirty="0" err="1" smtClean="0">
              <a:latin typeface="Monotype Corsiva" pitchFamily="66" charset="0"/>
              <a:ea typeface="Adobe Fan Heiti Std B" pitchFamily="34" charset="-128"/>
            </a:rPr>
            <a:t>Зв</a:t>
          </a:r>
          <a:r>
            <a:rPr lang="en-US" baseline="0" dirty="0" smtClean="0">
              <a:latin typeface="Monotype Corsiva" pitchFamily="66" charset="0"/>
              <a:ea typeface="Adobe Fan Heiti Std B" pitchFamily="34" charset="-128"/>
            </a:rPr>
            <a:t>’</a:t>
          </a:r>
          <a:r>
            <a:rPr lang="uk-UA" baseline="0" dirty="0" err="1" smtClean="0">
              <a:latin typeface="Monotype Corsiva" pitchFamily="66" charset="0"/>
              <a:ea typeface="Adobe Fan Heiti Std B" pitchFamily="34" charset="-128"/>
            </a:rPr>
            <a:t>язок</a:t>
          </a:r>
          <a:r>
            <a:rPr lang="uk-UA" baseline="0" dirty="0" smtClean="0">
              <a:latin typeface="Monotype Corsiva" pitchFamily="66" charset="0"/>
              <a:ea typeface="Adobe Fan Heiti Std B" pitchFamily="34" charset="-128"/>
            </a:rPr>
            <a:t> Астрономії з іншими науками</a:t>
          </a:r>
          <a:endParaRPr lang="ru-RU" baseline="0" dirty="0">
            <a:latin typeface="Monotype Corsiva" pitchFamily="66" charset="0"/>
            <a:ea typeface="Adobe Fan Heiti Std B" pitchFamily="34" charset="-128"/>
          </a:endParaRPr>
        </a:p>
      </dgm:t>
    </dgm:pt>
    <dgm:pt modelId="{C9B22AEB-7447-46F5-BC40-9A702F1A2AFC}" type="parTrans" cxnId="{5F0183AC-E869-45CE-8A41-E8C1EDCD0796}">
      <dgm:prSet/>
      <dgm:spPr/>
      <dgm:t>
        <a:bodyPr/>
        <a:lstStyle/>
        <a:p>
          <a:endParaRPr lang="ru-RU"/>
        </a:p>
      </dgm:t>
    </dgm:pt>
    <dgm:pt modelId="{64A12585-EC9E-4812-BAC2-704971E7F120}" type="sibTrans" cxnId="{5F0183AC-E869-45CE-8A41-E8C1EDCD0796}">
      <dgm:prSet/>
      <dgm:spPr/>
      <dgm:t>
        <a:bodyPr/>
        <a:lstStyle/>
        <a:p>
          <a:endParaRPr lang="ru-RU"/>
        </a:p>
      </dgm:t>
    </dgm:pt>
    <dgm:pt modelId="{8AAF2516-739F-4852-8405-E02F27F6B73C}" type="pres">
      <dgm:prSet presAssocID="{D5F00F0D-AC37-4B46-BDCF-DDF39592C78A}" presName="linear" presStyleCnt="0">
        <dgm:presLayoutVars>
          <dgm:animLvl val="lvl"/>
          <dgm:resizeHandles val="exact"/>
        </dgm:presLayoutVars>
      </dgm:prSet>
      <dgm:spPr/>
    </dgm:pt>
    <dgm:pt modelId="{6426DEFF-1830-4D41-A8CD-48D779437FBE}" type="pres">
      <dgm:prSet presAssocID="{DB2C2E9E-4E4E-4AE3-81AD-EAFB09662D54}" presName="parentText" presStyleLbl="node1" presStyleIdx="0" presStyleCnt="1" custLinFactNeighborX="-191" custLinFactNeighborY="-5361">
        <dgm:presLayoutVars>
          <dgm:chMax val="0"/>
          <dgm:bulletEnabled val="1"/>
        </dgm:presLayoutVars>
      </dgm:prSet>
      <dgm:spPr/>
    </dgm:pt>
  </dgm:ptLst>
  <dgm:cxnLst>
    <dgm:cxn modelId="{E3533C9E-75F5-4602-B4F1-72D1D3253515}" type="presOf" srcId="{D5F00F0D-AC37-4B46-BDCF-DDF39592C78A}" destId="{8AAF2516-739F-4852-8405-E02F27F6B73C}" srcOrd="0" destOrd="0" presId="urn:microsoft.com/office/officeart/2005/8/layout/vList2"/>
    <dgm:cxn modelId="{5F0183AC-E869-45CE-8A41-E8C1EDCD0796}" srcId="{D5F00F0D-AC37-4B46-BDCF-DDF39592C78A}" destId="{DB2C2E9E-4E4E-4AE3-81AD-EAFB09662D54}" srcOrd="0" destOrd="0" parTransId="{C9B22AEB-7447-46F5-BC40-9A702F1A2AFC}" sibTransId="{64A12585-EC9E-4812-BAC2-704971E7F120}"/>
    <dgm:cxn modelId="{DAF202C4-9994-434A-8FDC-444719DC8333}" type="presOf" srcId="{DB2C2E9E-4E4E-4AE3-81AD-EAFB09662D54}" destId="{6426DEFF-1830-4D41-A8CD-48D779437FBE}" srcOrd="0" destOrd="0" presId="urn:microsoft.com/office/officeart/2005/8/layout/vList2"/>
    <dgm:cxn modelId="{397A6A35-69FD-46E7-9949-A77B6FE7E7E9}" type="presParOf" srcId="{8AAF2516-739F-4852-8405-E02F27F6B73C}" destId="{6426DEFF-1830-4D41-A8CD-48D779437F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332D9-D6E1-447B-8368-0ACCD43BA7D8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0A539F4-8F0B-40E8-B160-466DDD05E717}">
      <dgm:prSet/>
      <dgm:spPr/>
      <dgm:t>
        <a:bodyPr/>
        <a:lstStyle/>
        <a:p>
          <a:pPr rtl="0"/>
          <a:r>
            <a:rPr lang="ru-RU" baseline="0" dirty="0" err="1" smtClean="0"/>
            <a:t>Сучасна</a:t>
          </a:r>
          <a:r>
            <a:rPr lang="ru-RU" baseline="0" dirty="0" smtClean="0"/>
            <a:t> </a:t>
          </a:r>
          <a:r>
            <a:rPr lang="ru-RU" baseline="0" dirty="0" err="1" smtClean="0"/>
            <a:t>астрономія</a:t>
          </a:r>
          <a:r>
            <a:rPr lang="ru-RU" baseline="0" dirty="0" smtClean="0"/>
            <a:t> </a:t>
          </a:r>
          <a:r>
            <a:rPr lang="ru-RU" baseline="0" dirty="0" err="1" smtClean="0"/>
            <a:t>тісно</a:t>
          </a:r>
          <a:r>
            <a:rPr lang="ru-RU" baseline="0" dirty="0" smtClean="0"/>
            <a:t> </a:t>
          </a:r>
          <a:r>
            <a:rPr lang="ru-RU" baseline="0" dirty="0" err="1" smtClean="0"/>
            <a:t>пов'язана</a:t>
          </a:r>
          <a:r>
            <a:rPr lang="ru-RU" baseline="0" dirty="0" smtClean="0"/>
            <a:t> з математикою і </a:t>
          </a:r>
          <a:r>
            <a:rPr lang="ru-RU" baseline="0" dirty="0" err="1" smtClean="0"/>
            <a:t>фізикою</a:t>
          </a:r>
          <a:r>
            <a:rPr lang="ru-RU" baseline="0" dirty="0" smtClean="0"/>
            <a:t>, </a:t>
          </a:r>
          <a:r>
            <a:rPr lang="ru-RU" baseline="0" dirty="0" err="1" smtClean="0"/>
            <a:t>біологією</a:t>
          </a:r>
          <a:r>
            <a:rPr lang="ru-RU" baseline="0" dirty="0" smtClean="0"/>
            <a:t> </a:t>
          </a:r>
          <a:r>
            <a:rPr lang="ru-RU" baseline="0" dirty="0" err="1" smtClean="0"/>
            <a:t>і</a:t>
          </a:r>
          <a:r>
            <a:rPr lang="ru-RU" baseline="0" dirty="0" smtClean="0"/>
            <a:t> </a:t>
          </a:r>
          <a:r>
            <a:rPr lang="ru-RU" baseline="0" dirty="0" err="1" smtClean="0"/>
            <a:t>хімією</a:t>
          </a:r>
          <a:r>
            <a:rPr lang="ru-RU" baseline="0" dirty="0" smtClean="0"/>
            <a:t>, </a:t>
          </a:r>
          <a:r>
            <a:rPr lang="ru-RU" baseline="0" dirty="0" err="1" smtClean="0"/>
            <a:t>географією</a:t>
          </a:r>
          <a:r>
            <a:rPr lang="ru-RU" baseline="0" dirty="0" smtClean="0"/>
            <a:t>, </a:t>
          </a:r>
          <a:r>
            <a:rPr lang="ru-RU" baseline="0" dirty="0" err="1" smtClean="0"/>
            <a:t>геологією</a:t>
          </a:r>
          <a:r>
            <a:rPr lang="ru-RU" baseline="0" dirty="0" smtClean="0"/>
            <a:t> </a:t>
          </a:r>
          <a:r>
            <a:rPr lang="ru-RU" baseline="0" dirty="0" err="1" smtClean="0"/>
            <a:t>і</a:t>
          </a:r>
          <a:r>
            <a:rPr lang="ru-RU" baseline="0" dirty="0" smtClean="0"/>
            <a:t> космонавтикою. Використовуючи </a:t>
          </a:r>
          <a:r>
            <a:rPr lang="ru-RU" baseline="0" dirty="0" err="1" smtClean="0"/>
            <a:t>досягнення</a:t>
          </a:r>
          <a:r>
            <a:rPr lang="ru-RU" baseline="0" dirty="0" smtClean="0"/>
            <a:t> інших наук, вона в свою чергу </a:t>
          </a:r>
          <a:r>
            <a:rPr lang="ru-RU" baseline="0" dirty="0" err="1" smtClean="0"/>
            <a:t>збагачує</a:t>
          </a:r>
          <a:r>
            <a:rPr lang="ru-RU" baseline="0" dirty="0" smtClean="0"/>
            <a:t> їх, стимулює </a:t>
          </a:r>
          <a:r>
            <a:rPr lang="ru-RU" baseline="0" dirty="0" err="1" smtClean="0"/>
            <a:t>розвиток</a:t>
          </a:r>
          <a:r>
            <a:rPr lang="ru-RU" baseline="0" dirty="0" smtClean="0"/>
            <a:t>, </a:t>
          </a:r>
          <a:r>
            <a:rPr lang="ru-RU" baseline="0" dirty="0" err="1" smtClean="0"/>
            <a:t>висуваючи</a:t>
          </a:r>
          <a:r>
            <a:rPr lang="ru-RU" baseline="0" dirty="0" smtClean="0"/>
            <a:t> перед ними все </a:t>
          </a:r>
          <a:r>
            <a:rPr lang="ru-RU" baseline="0" dirty="0" err="1" smtClean="0"/>
            <a:t>нові</a:t>
          </a:r>
          <a:r>
            <a:rPr lang="ru-RU" baseline="0" dirty="0" smtClean="0"/>
            <a:t> </a:t>
          </a:r>
          <a:r>
            <a:rPr lang="ru-RU" baseline="0" dirty="0" err="1" smtClean="0"/>
            <a:t>завдання</a:t>
          </a:r>
          <a:r>
            <a:rPr lang="ru-RU" baseline="0" dirty="0" smtClean="0"/>
            <a:t>.</a:t>
          </a:r>
          <a:endParaRPr lang="ru-RU" baseline="0" dirty="0"/>
        </a:p>
      </dgm:t>
    </dgm:pt>
    <dgm:pt modelId="{E1D96243-2B61-4827-BE20-9DB1055F82D9}" type="parTrans" cxnId="{ABFEBAB1-3FD3-4AAD-BD27-B7584571A6C3}">
      <dgm:prSet/>
      <dgm:spPr/>
      <dgm:t>
        <a:bodyPr/>
        <a:lstStyle/>
        <a:p>
          <a:endParaRPr lang="ru-RU"/>
        </a:p>
      </dgm:t>
    </dgm:pt>
    <dgm:pt modelId="{24304F19-9F74-46EC-AEC3-8F6CED006E8A}" type="sibTrans" cxnId="{ABFEBAB1-3FD3-4AAD-BD27-B7584571A6C3}">
      <dgm:prSet/>
      <dgm:spPr/>
      <dgm:t>
        <a:bodyPr/>
        <a:lstStyle/>
        <a:p>
          <a:endParaRPr lang="ru-RU"/>
        </a:p>
      </dgm:t>
    </dgm:pt>
    <dgm:pt modelId="{BD480F9D-7E14-44DF-90B7-0FA0A122AFD6}" type="pres">
      <dgm:prSet presAssocID="{D34332D9-D6E1-447B-8368-0ACCD43BA7D8}" presName="linear" presStyleCnt="0">
        <dgm:presLayoutVars>
          <dgm:animLvl val="lvl"/>
          <dgm:resizeHandles val="exact"/>
        </dgm:presLayoutVars>
      </dgm:prSet>
      <dgm:spPr/>
    </dgm:pt>
    <dgm:pt modelId="{7C78DC69-9DB7-4B7E-85CB-C75897D72AB9}" type="pres">
      <dgm:prSet presAssocID="{40A539F4-8F0B-40E8-B160-466DDD05E7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28C811-4667-4EF4-8EE3-4B7A20F119D0}" type="presOf" srcId="{40A539F4-8F0B-40E8-B160-466DDD05E717}" destId="{7C78DC69-9DB7-4B7E-85CB-C75897D72AB9}" srcOrd="0" destOrd="0" presId="urn:microsoft.com/office/officeart/2005/8/layout/vList2"/>
    <dgm:cxn modelId="{ABFEBAB1-3FD3-4AAD-BD27-B7584571A6C3}" srcId="{D34332D9-D6E1-447B-8368-0ACCD43BA7D8}" destId="{40A539F4-8F0B-40E8-B160-466DDD05E717}" srcOrd="0" destOrd="0" parTransId="{E1D96243-2B61-4827-BE20-9DB1055F82D9}" sibTransId="{24304F19-9F74-46EC-AEC3-8F6CED006E8A}"/>
    <dgm:cxn modelId="{F47FCE76-535D-4514-BE8C-0064318E1B9D}" type="presOf" srcId="{D34332D9-D6E1-447B-8368-0ACCD43BA7D8}" destId="{BD480F9D-7E14-44DF-90B7-0FA0A122AFD6}" srcOrd="0" destOrd="0" presId="urn:microsoft.com/office/officeart/2005/8/layout/vList2"/>
    <dgm:cxn modelId="{76626F79-C6CF-461F-A9B0-02D515E92D93}" type="presParOf" srcId="{BD480F9D-7E14-44DF-90B7-0FA0A122AFD6}" destId="{7C78DC69-9DB7-4B7E-85CB-C75897D72A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97631-9D52-413D-979D-D94CF0218A77}" type="doc">
      <dgm:prSet loTypeId="urn:microsoft.com/office/officeart/2005/8/layout/vList2" loCatId="list" qsTypeId="urn:microsoft.com/office/officeart/2005/8/quickstyle/3d4" qsCatId="3D" csTypeId="urn:microsoft.com/office/officeart/2005/8/colors/accent0_3" csCatId="mainScheme"/>
      <dgm:spPr/>
      <dgm:t>
        <a:bodyPr/>
        <a:lstStyle/>
        <a:p>
          <a:endParaRPr lang="ru-RU"/>
        </a:p>
      </dgm:t>
    </dgm:pt>
    <dgm:pt modelId="{BDA55DC7-6397-4932-B92B-FD8493147892}">
      <dgm:prSet/>
      <dgm:spPr/>
      <dgm:t>
        <a:bodyPr/>
        <a:lstStyle/>
        <a:p>
          <a:pPr rtl="0"/>
          <a:r>
            <a:rPr lang="ru-RU" dirty="0" smtClean="0"/>
            <a:t>1.) </a:t>
          </a:r>
          <a:r>
            <a:rPr lang="ru-RU" dirty="0" err="1" smtClean="0"/>
            <a:t>вивчення</a:t>
          </a:r>
          <a:r>
            <a:rPr lang="ru-RU" dirty="0" smtClean="0"/>
            <a:t> </a:t>
          </a:r>
          <a:r>
            <a:rPr lang="ru-RU" dirty="0" err="1" smtClean="0"/>
            <a:t>видимих</a:t>
          </a:r>
          <a:r>
            <a:rPr lang="ru-RU" dirty="0" smtClean="0"/>
            <a:t>, а </a:t>
          </a:r>
          <a:r>
            <a:rPr lang="ru-RU" dirty="0" err="1" smtClean="0"/>
            <a:t>потім</a:t>
          </a:r>
          <a:r>
            <a:rPr lang="ru-RU" dirty="0" smtClean="0"/>
            <a:t> і </a:t>
          </a:r>
          <a:r>
            <a:rPr lang="ru-RU" dirty="0" err="1" smtClean="0"/>
            <a:t>дійсних</a:t>
          </a:r>
          <a:r>
            <a:rPr lang="ru-RU" dirty="0" smtClean="0"/>
            <a:t> </a:t>
          </a:r>
          <a:r>
            <a:rPr lang="ru-RU" dirty="0" err="1" smtClean="0"/>
            <a:t>положень</a:t>
          </a:r>
          <a:r>
            <a:rPr lang="ru-RU" dirty="0" smtClean="0"/>
            <a:t> </a:t>
          </a:r>
          <a:r>
            <a:rPr lang="ru-RU" dirty="0" err="1" smtClean="0"/>
            <a:t>небесних</a:t>
          </a:r>
          <a:r>
            <a:rPr lang="ru-RU" dirty="0" smtClean="0"/>
            <a:t> </a:t>
          </a:r>
          <a:r>
            <a:rPr lang="ru-RU" dirty="0" err="1" smtClean="0"/>
            <a:t>тіл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їх </a:t>
          </a:r>
          <a:r>
            <a:rPr lang="ru-RU" dirty="0" err="1" smtClean="0"/>
            <a:t>руху</a:t>
          </a:r>
          <a:r>
            <a:rPr lang="ru-RU" dirty="0" smtClean="0"/>
            <a:t> в </a:t>
          </a:r>
          <a:r>
            <a:rPr lang="ru-RU" dirty="0" err="1" smtClean="0"/>
            <a:t>просторі</a:t>
          </a:r>
          <a:r>
            <a:rPr lang="ru-RU" dirty="0" smtClean="0"/>
            <a:t>, визначення їх </a:t>
          </a:r>
          <a:r>
            <a:rPr lang="ru-RU" dirty="0" err="1" smtClean="0"/>
            <a:t>розмірів</a:t>
          </a:r>
          <a:r>
            <a:rPr lang="ru-RU" dirty="0" smtClean="0"/>
            <a:t> і форми;</a:t>
          </a:r>
          <a:endParaRPr lang="ru-RU" dirty="0"/>
        </a:p>
      </dgm:t>
    </dgm:pt>
    <dgm:pt modelId="{AA745CA1-951F-4ADB-A42F-59A31D1A86A0}" type="parTrans" cxnId="{3C63F7D9-2E69-4CF2-B360-D7A85D801807}">
      <dgm:prSet/>
      <dgm:spPr/>
      <dgm:t>
        <a:bodyPr/>
        <a:lstStyle/>
        <a:p>
          <a:endParaRPr lang="ru-RU"/>
        </a:p>
      </dgm:t>
    </dgm:pt>
    <dgm:pt modelId="{5F08388D-8556-4F3E-BA34-72FFD6FBC933}" type="sibTrans" cxnId="{3C63F7D9-2E69-4CF2-B360-D7A85D801807}">
      <dgm:prSet/>
      <dgm:spPr/>
      <dgm:t>
        <a:bodyPr/>
        <a:lstStyle/>
        <a:p>
          <a:endParaRPr lang="ru-RU"/>
        </a:p>
      </dgm:t>
    </dgm:pt>
    <dgm:pt modelId="{91ED3740-534D-4104-9669-D2740FE65208}">
      <dgm:prSet/>
      <dgm:spPr/>
      <dgm:t>
        <a:bodyPr/>
        <a:lstStyle/>
        <a:p>
          <a:pPr rtl="0"/>
          <a:r>
            <a:rPr lang="ru-RU" dirty="0" smtClean="0"/>
            <a:t>2.) </a:t>
          </a:r>
          <a:r>
            <a:rPr lang="ru-RU" dirty="0" err="1" smtClean="0"/>
            <a:t>вивчення</a:t>
          </a:r>
          <a:r>
            <a:rPr lang="ru-RU" dirty="0" smtClean="0"/>
            <a:t> </a:t>
          </a:r>
          <a:r>
            <a:rPr lang="ru-RU" dirty="0" err="1" smtClean="0"/>
            <a:t>будови</a:t>
          </a:r>
          <a:r>
            <a:rPr lang="ru-RU" dirty="0" smtClean="0"/>
            <a:t> </a:t>
          </a:r>
          <a:r>
            <a:rPr lang="ru-RU" dirty="0" err="1" smtClean="0"/>
            <a:t>небесних</a:t>
          </a:r>
          <a:r>
            <a:rPr lang="ru-RU" dirty="0" smtClean="0"/>
            <a:t> </a:t>
          </a:r>
          <a:r>
            <a:rPr lang="ru-RU" dirty="0" err="1" smtClean="0"/>
            <a:t>тіл</a:t>
          </a:r>
          <a:r>
            <a:rPr lang="ru-RU" dirty="0" smtClean="0"/>
            <a:t>, </a:t>
          </a:r>
          <a:r>
            <a:rPr lang="ru-RU" dirty="0" err="1" smtClean="0"/>
            <a:t>дослідження</a:t>
          </a:r>
          <a:r>
            <a:rPr lang="ru-RU" dirty="0" smtClean="0"/>
            <a:t> </a:t>
          </a:r>
          <a:r>
            <a:rPr lang="ru-RU" dirty="0" err="1" smtClean="0"/>
            <a:t>хімічного</a:t>
          </a:r>
          <a:r>
            <a:rPr lang="ru-RU" dirty="0" smtClean="0"/>
            <a:t> складу і </a:t>
          </a:r>
          <a:r>
            <a:rPr lang="ru-RU" dirty="0" err="1" smtClean="0"/>
            <a:t>фізичних</a:t>
          </a:r>
          <a:r>
            <a:rPr lang="ru-RU" dirty="0" smtClean="0"/>
            <a:t> </a:t>
          </a:r>
          <a:r>
            <a:rPr lang="ru-RU" dirty="0" err="1" smtClean="0"/>
            <a:t>властивостей</a:t>
          </a:r>
          <a:r>
            <a:rPr lang="ru-RU" dirty="0" smtClean="0"/>
            <a:t> (</a:t>
          </a:r>
          <a:r>
            <a:rPr lang="ru-RU" dirty="0" err="1" smtClean="0"/>
            <a:t>густини</a:t>
          </a:r>
          <a:r>
            <a:rPr lang="ru-RU" dirty="0" smtClean="0"/>
            <a:t>, температури і т. д.) речовини, з якої вони </a:t>
          </a:r>
          <a:r>
            <a:rPr lang="ru-RU" dirty="0" err="1" smtClean="0"/>
            <a:t>складаються</a:t>
          </a:r>
          <a:r>
            <a:rPr lang="ru-RU" dirty="0" smtClean="0"/>
            <a:t>;</a:t>
          </a:r>
          <a:endParaRPr lang="ru-RU" dirty="0"/>
        </a:p>
      </dgm:t>
    </dgm:pt>
    <dgm:pt modelId="{96DE210A-578A-43EF-87A1-68FAB5054A34}" type="parTrans" cxnId="{526B4E94-4DCD-43A4-8BD9-C7DABD5E7C7A}">
      <dgm:prSet/>
      <dgm:spPr/>
      <dgm:t>
        <a:bodyPr/>
        <a:lstStyle/>
        <a:p>
          <a:endParaRPr lang="ru-RU"/>
        </a:p>
      </dgm:t>
    </dgm:pt>
    <dgm:pt modelId="{FAACF6AB-3004-4CDF-A0B9-6EF4F87E71A6}" type="sibTrans" cxnId="{526B4E94-4DCD-43A4-8BD9-C7DABD5E7C7A}">
      <dgm:prSet/>
      <dgm:spPr/>
      <dgm:t>
        <a:bodyPr/>
        <a:lstStyle/>
        <a:p>
          <a:endParaRPr lang="ru-RU"/>
        </a:p>
      </dgm:t>
    </dgm:pt>
    <dgm:pt modelId="{728BEA1C-8E7A-4A46-A14A-497F1E747CF0}">
      <dgm:prSet/>
      <dgm:spPr/>
      <dgm:t>
        <a:bodyPr/>
        <a:lstStyle/>
        <a:p>
          <a:pPr rtl="0"/>
          <a:r>
            <a:rPr lang="ru-RU" dirty="0" smtClean="0"/>
            <a:t>3.) </a:t>
          </a:r>
          <a:r>
            <a:rPr lang="ru-RU" dirty="0" err="1" smtClean="0"/>
            <a:t>вирішення</a:t>
          </a:r>
          <a:r>
            <a:rPr lang="ru-RU" dirty="0" smtClean="0"/>
            <a:t> </a:t>
          </a:r>
          <a:r>
            <a:rPr lang="ru-RU" dirty="0" err="1" smtClean="0"/>
            <a:t>проблеми</a:t>
          </a:r>
          <a:r>
            <a:rPr lang="ru-RU" dirty="0" smtClean="0"/>
            <a:t> </a:t>
          </a:r>
          <a:r>
            <a:rPr lang="ru-RU" dirty="0" err="1" smtClean="0"/>
            <a:t>походження</a:t>
          </a:r>
          <a:r>
            <a:rPr lang="ru-RU" dirty="0" smtClean="0"/>
            <a:t> і розвитку </a:t>
          </a:r>
          <a:r>
            <a:rPr lang="ru-RU" dirty="0" err="1" smtClean="0"/>
            <a:t>окремих</a:t>
          </a:r>
          <a:r>
            <a:rPr lang="ru-RU" dirty="0" smtClean="0"/>
            <a:t> </a:t>
          </a:r>
          <a:r>
            <a:rPr lang="ru-RU" dirty="0" err="1" smtClean="0"/>
            <a:t>тіл</a:t>
          </a:r>
          <a:r>
            <a:rPr lang="ru-RU" dirty="0" smtClean="0"/>
            <a:t> і їх систем.</a:t>
          </a:r>
          <a:endParaRPr lang="ru-RU" dirty="0"/>
        </a:p>
      </dgm:t>
    </dgm:pt>
    <dgm:pt modelId="{3F5C8866-46A5-47C5-B3FA-F8ABCDD186E2}" type="parTrans" cxnId="{BBD90D47-DF93-437F-9731-F396D7D82239}">
      <dgm:prSet/>
      <dgm:spPr/>
      <dgm:t>
        <a:bodyPr/>
        <a:lstStyle/>
        <a:p>
          <a:endParaRPr lang="ru-RU"/>
        </a:p>
      </dgm:t>
    </dgm:pt>
    <dgm:pt modelId="{8890C14D-C94E-4279-BC73-68E224615387}" type="sibTrans" cxnId="{BBD90D47-DF93-437F-9731-F396D7D82239}">
      <dgm:prSet/>
      <dgm:spPr/>
      <dgm:t>
        <a:bodyPr/>
        <a:lstStyle/>
        <a:p>
          <a:endParaRPr lang="ru-RU"/>
        </a:p>
      </dgm:t>
    </dgm:pt>
    <dgm:pt modelId="{97A8B666-2DC2-47F0-BF96-AD198D767CF1}" type="pres">
      <dgm:prSet presAssocID="{57497631-9D52-413D-979D-D94CF0218A77}" presName="linear" presStyleCnt="0">
        <dgm:presLayoutVars>
          <dgm:animLvl val="lvl"/>
          <dgm:resizeHandles val="exact"/>
        </dgm:presLayoutVars>
      </dgm:prSet>
      <dgm:spPr/>
    </dgm:pt>
    <dgm:pt modelId="{77BDA3F1-7B31-47F8-B58F-D1BBE136BD77}" type="pres">
      <dgm:prSet presAssocID="{BDA55DC7-6397-4932-B92B-FD84931478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9D2D57-0D34-4222-9B78-CEDE7B10C6DB}" type="pres">
      <dgm:prSet presAssocID="{5F08388D-8556-4F3E-BA34-72FFD6FBC933}" presName="spacer" presStyleCnt="0"/>
      <dgm:spPr/>
    </dgm:pt>
    <dgm:pt modelId="{A79B4FFB-D6CE-4D20-A3F0-EBE579764754}" type="pres">
      <dgm:prSet presAssocID="{91ED3740-534D-4104-9669-D2740FE652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B914F9C-957B-4596-B546-C7C4E53C14CE}" type="pres">
      <dgm:prSet presAssocID="{FAACF6AB-3004-4CDF-A0B9-6EF4F87E71A6}" presName="spacer" presStyleCnt="0"/>
      <dgm:spPr/>
    </dgm:pt>
    <dgm:pt modelId="{1A2A6076-5460-41EC-A697-410CAAA6FD1A}" type="pres">
      <dgm:prSet presAssocID="{728BEA1C-8E7A-4A46-A14A-497F1E747C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BD90D47-DF93-437F-9731-F396D7D82239}" srcId="{57497631-9D52-413D-979D-D94CF0218A77}" destId="{728BEA1C-8E7A-4A46-A14A-497F1E747CF0}" srcOrd="2" destOrd="0" parTransId="{3F5C8866-46A5-47C5-B3FA-F8ABCDD186E2}" sibTransId="{8890C14D-C94E-4279-BC73-68E224615387}"/>
    <dgm:cxn modelId="{B18F76BF-EC6C-4F77-8617-8A7500EDB52F}" type="presOf" srcId="{BDA55DC7-6397-4932-B92B-FD8493147892}" destId="{77BDA3F1-7B31-47F8-B58F-D1BBE136BD77}" srcOrd="0" destOrd="0" presId="urn:microsoft.com/office/officeart/2005/8/layout/vList2"/>
    <dgm:cxn modelId="{1AD14C90-053F-40A9-9601-1DC6FD235E70}" type="presOf" srcId="{91ED3740-534D-4104-9669-D2740FE65208}" destId="{A79B4FFB-D6CE-4D20-A3F0-EBE579764754}" srcOrd="0" destOrd="0" presId="urn:microsoft.com/office/officeart/2005/8/layout/vList2"/>
    <dgm:cxn modelId="{6C122FF6-6628-4133-BBA0-B235EE1D50DD}" type="presOf" srcId="{728BEA1C-8E7A-4A46-A14A-497F1E747CF0}" destId="{1A2A6076-5460-41EC-A697-410CAAA6FD1A}" srcOrd="0" destOrd="0" presId="urn:microsoft.com/office/officeart/2005/8/layout/vList2"/>
    <dgm:cxn modelId="{526B4E94-4DCD-43A4-8BD9-C7DABD5E7C7A}" srcId="{57497631-9D52-413D-979D-D94CF0218A77}" destId="{91ED3740-534D-4104-9669-D2740FE65208}" srcOrd="1" destOrd="0" parTransId="{96DE210A-578A-43EF-87A1-68FAB5054A34}" sibTransId="{FAACF6AB-3004-4CDF-A0B9-6EF4F87E71A6}"/>
    <dgm:cxn modelId="{C9CCB5EF-D227-45F8-887F-1DAB46D46002}" type="presOf" srcId="{57497631-9D52-413D-979D-D94CF0218A77}" destId="{97A8B666-2DC2-47F0-BF96-AD198D767CF1}" srcOrd="0" destOrd="0" presId="urn:microsoft.com/office/officeart/2005/8/layout/vList2"/>
    <dgm:cxn modelId="{3C63F7D9-2E69-4CF2-B360-D7A85D801807}" srcId="{57497631-9D52-413D-979D-D94CF0218A77}" destId="{BDA55DC7-6397-4932-B92B-FD8493147892}" srcOrd="0" destOrd="0" parTransId="{AA745CA1-951F-4ADB-A42F-59A31D1A86A0}" sibTransId="{5F08388D-8556-4F3E-BA34-72FFD6FBC933}"/>
    <dgm:cxn modelId="{1FE91401-4928-4DA9-90E1-5E832EED6C0A}" type="presParOf" srcId="{97A8B666-2DC2-47F0-BF96-AD198D767CF1}" destId="{77BDA3F1-7B31-47F8-B58F-D1BBE136BD77}" srcOrd="0" destOrd="0" presId="urn:microsoft.com/office/officeart/2005/8/layout/vList2"/>
    <dgm:cxn modelId="{017FCDBA-A37B-4BD2-9AF2-88607337EF0C}" type="presParOf" srcId="{97A8B666-2DC2-47F0-BF96-AD198D767CF1}" destId="{5E9D2D57-0D34-4222-9B78-CEDE7B10C6DB}" srcOrd="1" destOrd="0" presId="urn:microsoft.com/office/officeart/2005/8/layout/vList2"/>
    <dgm:cxn modelId="{448561E0-FEE4-46BF-ACF0-2BA999B2FF66}" type="presParOf" srcId="{97A8B666-2DC2-47F0-BF96-AD198D767CF1}" destId="{A79B4FFB-D6CE-4D20-A3F0-EBE579764754}" srcOrd="2" destOrd="0" presId="urn:microsoft.com/office/officeart/2005/8/layout/vList2"/>
    <dgm:cxn modelId="{5B1F724B-E430-4F2F-838B-B10378ED4BB9}" type="presParOf" srcId="{97A8B666-2DC2-47F0-BF96-AD198D767CF1}" destId="{1B914F9C-957B-4596-B546-C7C4E53C14CE}" srcOrd="3" destOrd="0" presId="urn:microsoft.com/office/officeart/2005/8/layout/vList2"/>
    <dgm:cxn modelId="{7CED8E58-4978-4E3E-B8C8-87D0A43AB9A4}" type="presParOf" srcId="{97A8B666-2DC2-47F0-BF96-AD198D767CF1}" destId="{1A2A6076-5460-41EC-A697-410CAAA6FD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26DEFF-1830-4D41-A8CD-48D779437FBE}">
      <dsp:nvSpPr>
        <dsp:cNvPr id="0" name=""/>
        <dsp:cNvSpPr/>
      </dsp:nvSpPr>
      <dsp:spPr>
        <a:xfrm>
          <a:off x="0" y="0"/>
          <a:ext cx="7772400" cy="889785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shade val="5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shade val="50000"/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shade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kern="1200" baseline="0" dirty="0" err="1" smtClean="0">
              <a:latin typeface="Monotype Corsiva" pitchFamily="66" charset="0"/>
              <a:ea typeface="Adobe Fan Heiti Std B" pitchFamily="34" charset="-128"/>
            </a:rPr>
            <a:t>Зв</a:t>
          </a:r>
          <a:r>
            <a:rPr lang="en-US" sz="3900" kern="1200" baseline="0" dirty="0" smtClean="0">
              <a:latin typeface="Monotype Corsiva" pitchFamily="66" charset="0"/>
              <a:ea typeface="Adobe Fan Heiti Std B" pitchFamily="34" charset="-128"/>
            </a:rPr>
            <a:t>’</a:t>
          </a:r>
          <a:r>
            <a:rPr lang="uk-UA" sz="3900" kern="1200" baseline="0" dirty="0" err="1" smtClean="0">
              <a:latin typeface="Monotype Corsiva" pitchFamily="66" charset="0"/>
              <a:ea typeface="Adobe Fan Heiti Std B" pitchFamily="34" charset="-128"/>
            </a:rPr>
            <a:t>язок</a:t>
          </a:r>
          <a:r>
            <a:rPr lang="uk-UA" sz="3900" kern="1200" baseline="0" dirty="0" smtClean="0">
              <a:latin typeface="Monotype Corsiva" pitchFamily="66" charset="0"/>
              <a:ea typeface="Adobe Fan Heiti Std B" pitchFamily="34" charset="-128"/>
            </a:rPr>
            <a:t> Астрономії з іншими науками</a:t>
          </a:r>
          <a:endParaRPr lang="ru-RU" sz="3900" kern="1200" baseline="0" dirty="0">
            <a:latin typeface="Monotype Corsiva" pitchFamily="66" charset="0"/>
            <a:ea typeface="Adobe Fan Heiti Std B" pitchFamily="34" charset="-128"/>
          </a:endParaRPr>
        </a:p>
      </dsp:txBody>
      <dsp:txXfrm>
        <a:off x="0" y="0"/>
        <a:ext cx="7772400" cy="8897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78DC69-9DB7-4B7E-85CB-C75897D72AB9}">
      <dsp:nvSpPr>
        <dsp:cNvPr id="0" name=""/>
        <dsp:cNvSpPr/>
      </dsp:nvSpPr>
      <dsp:spPr>
        <a:xfrm>
          <a:off x="0" y="23731"/>
          <a:ext cx="7772400" cy="12132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dk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dk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dk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dk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baseline="0" dirty="0" err="1" smtClean="0"/>
            <a:t>Сучасна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астрономія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тісно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пов'язана</a:t>
          </a:r>
          <a:r>
            <a:rPr lang="ru-RU" sz="1700" kern="1200" baseline="0" dirty="0" smtClean="0"/>
            <a:t> з математикою і </a:t>
          </a:r>
          <a:r>
            <a:rPr lang="ru-RU" sz="1700" kern="1200" baseline="0" dirty="0" err="1" smtClean="0"/>
            <a:t>фізикою</a:t>
          </a:r>
          <a:r>
            <a:rPr lang="ru-RU" sz="1700" kern="1200" baseline="0" dirty="0" smtClean="0"/>
            <a:t>, </a:t>
          </a:r>
          <a:r>
            <a:rPr lang="ru-RU" sz="1700" kern="1200" baseline="0" dirty="0" err="1" smtClean="0"/>
            <a:t>біологією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і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хімією</a:t>
          </a:r>
          <a:r>
            <a:rPr lang="ru-RU" sz="1700" kern="1200" baseline="0" dirty="0" smtClean="0"/>
            <a:t>, </a:t>
          </a:r>
          <a:r>
            <a:rPr lang="ru-RU" sz="1700" kern="1200" baseline="0" dirty="0" err="1" smtClean="0"/>
            <a:t>географією</a:t>
          </a:r>
          <a:r>
            <a:rPr lang="ru-RU" sz="1700" kern="1200" baseline="0" dirty="0" smtClean="0"/>
            <a:t>, </a:t>
          </a:r>
          <a:r>
            <a:rPr lang="ru-RU" sz="1700" kern="1200" baseline="0" dirty="0" err="1" smtClean="0"/>
            <a:t>геологією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і</a:t>
          </a:r>
          <a:r>
            <a:rPr lang="ru-RU" sz="1700" kern="1200" baseline="0" dirty="0" smtClean="0"/>
            <a:t> космонавтикою. Використовуючи </a:t>
          </a:r>
          <a:r>
            <a:rPr lang="ru-RU" sz="1700" kern="1200" baseline="0" dirty="0" err="1" smtClean="0"/>
            <a:t>досягнення</a:t>
          </a:r>
          <a:r>
            <a:rPr lang="ru-RU" sz="1700" kern="1200" baseline="0" dirty="0" smtClean="0"/>
            <a:t> інших наук, вона в свою чергу </a:t>
          </a:r>
          <a:r>
            <a:rPr lang="ru-RU" sz="1700" kern="1200" baseline="0" dirty="0" err="1" smtClean="0"/>
            <a:t>збагачує</a:t>
          </a:r>
          <a:r>
            <a:rPr lang="ru-RU" sz="1700" kern="1200" baseline="0" dirty="0" smtClean="0"/>
            <a:t> їх, стимулює </a:t>
          </a:r>
          <a:r>
            <a:rPr lang="ru-RU" sz="1700" kern="1200" baseline="0" dirty="0" err="1" smtClean="0"/>
            <a:t>розвиток</a:t>
          </a:r>
          <a:r>
            <a:rPr lang="ru-RU" sz="1700" kern="1200" baseline="0" dirty="0" smtClean="0"/>
            <a:t>, </a:t>
          </a:r>
          <a:r>
            <a:rPr lang="ru-RU" sz="1700" kern="1200" baseline="0" dirty="0" err="1" smtClean="0"/>
            <a:t>висуваючи</a:t>
          </a:r>
          <a:r>
            <a:rPr lang="ru-RU" sz="1700" kern="1200" baseline="0" dirty="0" smtClean="0"/>
            <a:t> перед ними все </a:t>
          </a:r>
          <a:r>
            <a:rPr lang="ru-RU" sz="1700" kern="1200" baseline="0" dirty="0" err="1" smtClean="0"/>
            <a:t>нові</a:t>
          </a:r>
          <a:r>
            <a:rPr lang="ru-RU" sz="1700" kern="1200" baseline="0" dirty="0" smtClean="0"/>
            <a:t> </a:t>
          </a:r>
          <a:r>
            <a:rPr lang="ru-RU" sz="1700" kern="1200" baseline="0" dirty="0" err="1" smtClean="0"/>
            <a:t>завдання</a:t>
          </a:r>
          <a:r>
            <a:rPr lang="ru-RU" sz="1700" kern="1200" baseline="0" dirty="0" smtClean="0"/>
            <a:t>.</a:t>
          </a:r>
          <a:endParaRPr lang="ru-RU" sz="1700" kern="1200" baseline="0" dirty="0"/>
        </a:p>
      </dsp:txBody>
      <dsp:txXfrm>
        <a:off x="0" y="23731"/>
        <a:ext cx="7772400" cy="12132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BDA3F1-7B31-47F8-B58F-D1BBE136BD77}">
      <dsp:nvSpPr>
        <dsp:cNvPr id="0" name=""/>
        <dsp:cNvSpPr/>
      </dsp:nvSpPr>
      <dsp:spPr>
        <a:xfrm>
          <a:off x="0" y="107128"/>
          <a:ext cx="6984776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1.) </a:t>
          </a:r>
          <a:r>
            <a:rPr lang="ru-RU" sz="2200" kern="1200" dirty="0" err="1" smtClean="0"/>
            <a:t>вивчення</a:t>
          </a:r>
          <a:r>
            <a:rPr lang="ru-RU" sz="2200" kern="1200" dirty="0" smtClean="0"/>
            <a:t> </a:t>
          </a:r>
          <a:r>
            <a:rPr lang="ru-RU" sz="2200" kern="1200" dirty="0" err="1" smtClean="0"/>
            <a:t>видимих</a:t>
          </a:r>
          <a:r>
            <a:rPr lang="ru-RU" sz="2200" kern="1200" dirty="0" smtClean="0"/>
            <a:t>, а </a:t>
          </a:r>
          <a:r>
            <a:rPr lang="ru-RU" sz="2200" kern="1200" dirty="0" err="1" smtClean="0"/>
            <a:t>потім</a:t>
          </a:r>
          <a:r>
            <a:rPr lang="ru-RU" sz="2200" kern="1200" dirty="0" smtClean="0"/>
            <a:t> і </a:t>
          </a:r>
          <a:r>
            <a:rPr lang="ru-RU" sz="2200" kern="1200" dirty="0" err="1" smtClean="0"/>
            <a:t>дійсних</a:t>
          </a:r>
          <a:r>
            <a:rPr lang="ru-RU" sz="2200" kern="1200" dirty="0" smtClean="0"/>
            <a:t> </a:t>
          </a:r>
          <a:r>
            <a:rPr lang="ru-RU" sz="2200" kern="1200" dirty="0" err="1" smtClean="0"/>
            <a:t>положень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небесних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тіл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і</a:t>
          </a:r>
          <a:r>
            <a:rPr lang="ru-RU" sz="2200" kern="1200" dirty="0" smtClean="0"/>
            <a:t> їх </a:t>
          </a:r>
          <a:r>
            <a:rPr lang="ru-RU" sz="2200" kern="1200" dirty="0" err="1" smtClean="0"/>
            <a:t>руху</a:t>
          </a:r>
          <a:r>
            <a:rPr lang="ru-RU" sz="2200" kern="1200" dirty="0" smtClean="0"/>
            <a:t> в </a:t>
          </a:r>
          <a:r>
            <a:rPr lang="ru-RU" sz="2200" kern="1200" dirty="0" err="1" smtClean="0"/>
            <a:t>просторі</a:t>
          </a:r>
          <a:r>
            <a:rPr lang="ru-RU" sz="2200" kern="1200" dirty="0" smtClean="0"/>
            <a:t>, визначення їх </a:t>
          </a:r>
          <a:r>
            <a:rPr lang="ru-RU" sz="2200" kern="1200" dirty="0" err="1" smtClean="0"/>
            <a:t>розмірів</a:t>
          </a:r>
          <a:r>
            <a:rPr lang="ru-RU" sz="2200" kern="1200" dirty="0" smtClean="0"/>
            <a:t> і форми;</a:t>
          </a:r>
          <a:endParaRPr lang="ru-RU" sz="2200" kern="1200" dirty="0"/>
        </a:p>
      </dsp:txBody>
      <dsp:txXfrm>
        <a:off x="0" y="107128"/>
        <a:ext cx="6984776" cy="1209780"/>
      </dsp:txXfrm>
    </dsp:sp>
    <dsp:sp modelId="{A79B4FFB-D6CE-4D20-A3F0-EBE579764754}">
      <dsp:nvSpPr>
        <dsp:cNvPr id="0" name=""/>
        <dsp:cNvSpPr/>
      </dsp:nvSpPr>
      <dsp:spPr>
        <a:xfrm>
          <a:off x="0" y="1380268"/>
          <a:ext cx="6984776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2.) </a:t>
          </a:r>
          <a:r>
            <a:rPr lang="ru-RU" sz="2200" kern="1200" dirty="0" err="1" smtClean="0"/>
            <a:t>вивчення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будови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небесних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тіл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дослідження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хімічного</a:t>
          </a:r>
          <a:r>
            <a:rPr lang="ru-RU" sz="2200" kern="1200" dirty="0" smtClean="0"/>
            <a:t> складу і </a:t>
          </a:r>
          <a:r>
            <a:rPr lang="ru-RU" sz="2200" kern="1200" dirty="0" err="1" smtClean="0"/>
            <a:t>фізичних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властивостей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густини</a:t>
          </a:r>
          <a:r>
            <a:rPr lang="ru-RU" sz="2200" kern="1200" dirty="0" smtClean="0"/>
            <a:t>, температури і т. д.) речовини, з якої вони </a:t>
          </a:r>
          <a:r>
            <a:rPr lang="ru-RU" sz="2200" kern="1200" dirty="0" err="1" smtClean="0"/>
            <a:t>складаються</a:t>
          </a:r>
          <a:r>
            <a:rPr lang="ru-RU" sz="2200" kern="1200" dirty="0" smtClean="0"/>
            <a:t>;</a:t>
          </a:r>
          <a:endParaRPr lang="ru-RU" sz="2200" kern="1200" dirty="0"/>
        </a:p>
      </dsp:txBody>
      <dsp:txXfrm>
        <a:off x="0" y="1380268"/>
        <a:ext cx="6984776" cy="1209780"/>
      </dsp:txXfrm>
    </dsp:sp>
    <dsp:sp modelId="{1A2A6076-5460-41EC-A697-410CAAA6FD1A}">
      <dsp:nvSpPr>
        <dsp:cNvPr id="0" name=""/>
        <dsp:cNvSpPr/>
      </dsp:nvSpPr>
      <dsp:spPr>
        <a:xfrm>
          <a:off x="0" y="2653409"/>
          <a:ext cx="6984776" cy="12097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3.) </a:t>
          </a:r>
          <a:r>
            <a:rPr lang="ru-RU" sz="2200" kern="1200" dirty="0" err="1" smtClean="0"/>
            <a:t>вирішення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проблеми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походження</a:t>
          </a:r>
          <a:r>
            <a:rPr lang="ru-RU" sz="2200" kern="1200" dirty="0" smtClean="0"/>
            <a:t> і розвитку </a:t>
          </a:r>
          <a:r>
            <a:rPr lang="ru-RU" sz="2200" kern="1200" dirty="0" err="1" smtClean="0"/>
            <a:t>окремих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тіл</a:t>
          </a:r>
          <a:r>
            <a:rPr lang="ru-RU" sz="2200" kern="1200" dirty="0" smtClean="0"/>
            <a:t> і їх систем.</a:t>
          </a:r>
          <a:endParaRPr lang="ru-RU" sz="2200" kern="1200" dirty="0"/>
        </a:p>
      </dsp:txBody>
      <dsp:txXfrm>
        <a:off x="0" y="2653409"/>
        <a:ext cx="6984776" cy="1209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9/10/2014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845" TargetMode="External"/><Relationship Id="rId13" Type="http://schemas.openxmlformats.org/officeDocument/2006/relationships/hyperlink" Target="http://uk.wikipedia.org/wiki/1900" TargetMode="External"/><Relationship Id="rId18" Type="http://schemas.openxmlformats.org/officeDocument/2006/relationships/hyperlink" Target="http://uk.wikipedia.org/wiki/%D0%90%D0%9D_%D0%A1%D0%A0%D0%A1%D0%A0" TargetMode="External"/><Relationship Id="rId26" Type="http://schemas.openxmlformats.org/officeDocument/2006/relationships/hyperlink" Target="http://uk.wikipedia.org/wiki/%D0%9A%D0%B8%D1%97%D0%B2" TargetMode="External"/><Relationship Id="rId3" Type="http://schemas.openxmlformats.org/officeDocument/2006/relationships/hyperlink" Target="http://uk.wikipedia.org/wiki/%D0%9E%D0%B1%D1%81%D0%B5%D1%80%D0%B2%D0%B0%D1%82%D0%BE%D1%80%D1%96%D1%8F" TargetMode="External"/><Relationship Id="rId21" Type="http://schemas.openxmlformats.org/officeDocument/2006/relationships/hyperlink" Target="http://uk.wikipedia.org/wiki/%D0%93%D1%80%D0%B0%D0%B2%D1%96%D0%BC%D0%B5%D1%82%D1%80%D1%96%D1%8F" TargetMode="External"/><Relationship Id="rId7" Type="http://schemas.openxmlformats.org/officeDocument/2006/relationships/hyperlink" Target="http://uk.wikipedia.org/wiki/%D0%9A%D0%B8%D1%97%D0%B2%D1%81%D1%8C%D0%BA%D0%B8%D0%B9_%D1%83%D0%BD%D1%96%D0%B2%D0%B5%D1%80%D1%81%D0%B8%D1%82%D0%B5%D1%82" TargetMode="External"/><Relationship Id="rId12" Type="http://schemas.openxmlformats.org/officeDocument/2006/relationships/hyperlink" Target="http://uk.wikipedia.org/wiki/1888" TargetMode="External"/><Relationship Id="rId17" Type="http://schemas.openxmlformats.org/officeDocument/2006/relationships/hyperlink" Target="http://uk.wikipedia.org/wiki/%D0%9A%D1%80%D0%B8%D0%BC%D1%81%D1%8C%D0%BA%D0%B0_%D0%B0%D1%81%D1%82%D1%80%D0%BE%D1%84%D1%96%D0%B7%D0%B8%D1%87%D0%BD%D0%B0_%D0%BE%D0%B1%D1%81%D0%B5%D1%80%D0%B2%D0%B0%D1%82%D0%BE%D1%80%D1%96%D1%8F" TargetMode="External"/><Relationship Id="rId25" Type="http://schemas.openxmlformats.org/officeDocument/2006/relationships/hyperlink" Target="http://uk.wikipedia.org/wiki/%D0%93%D0%BE%D0%BB%D0%BE%D1%81%D1%96%D1%97%D0%B2" TargetMode="External"/><Relationship Id="rId2" Type="http://schemas.openxmlformats.org/officeDocument/2006/relationships/hyperlink" Target="http://uk.wikipedia.org/wiki/%D0%A3%D0%BA%D1%80%D0%B0%D1%97%D0%BD%D0%B0" TargetMode="External"/><Relationship Id="rId16" Type="http://schemas.openxmlformats.org/officeDocument/2006/relationships/hyperlink" Target="http://uk.wikipedia.org/wiki/%D0%9F%D1%83%D0%BB%D0%BA%D0%BE%D0%B2%D1%81%D1%8C%D0%BA%D0%B0_%D0%BE%D0%B1%D1%81%D0%B5%D1%80%D0%B2%D0%B0%D1%82%D0%BE%D1%80%D1%96%D1%8F" TargetMode="External"/><Relationship Id="rId20" Type="http://schemas.openxmlformats.org/officeDocument/2006/relationships/hyperlink" Target="http://uk.wikipedia.org/wiki/%D0%9F%D0%BE%D0%BB%D1%82%D0%B0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7%D0%BE%D1%80%D0%BD%D0%BE%D0%BC%D0%BE%D1%80%D1%81%D1%8C%D0%BA%D0%B8%D0%B9_%D1%84%D0%BB%D0%BE%D1%82_%D0%A0%D0%BE%D1%81%D1%96%D0%B9%D1%81%D1%8C%D0%BA%D0%BE%D1%97_%D1%96%D0%BC%D0%BF%D0%B5%D1%80%D1%96%D1%97" TargetMode="External"/><Relationship Id="rId11" Type="http://schemas.openxmlformats.org/officeDocument/2006/relationships/hyperlink" Target="http://uk.wikipedia.org/wiki/%D0%A5%D0%B0%D1%80%D0%BA%D1%96%D0%B2" TargetMode="External"/><Relationship Id="rId24" Type="http://schemas.openxmlformats.org/officeDocument/2006/relationships/hyperlink" Target="http://uk.wikipedia.org/wiki/1945" TargetMode="External"/><Relationship Id="rId5" Type="http://schemas.openxmlformats.org/officeDocument/2006/relationships/hyperlink" Target="http://uk.wikipedia.org/wiki/%D0%9C%D0%B8%D0%BA%D0%BE%D0%BB%D0%B0%D1%97%D0%B2" TargetMode="External"/><Relationship Id="rId15" Type="http://schemas.openxmlformats.org/officeDocument/2006/relationships/hyperlink" Target="http://uk.wikipedia.org/wiki/1908" TargetMode="External"/><Relationship Id="rId23" Type="http://schemas.openxmlformats.org/officeDocument/2006/relationships/hyperlink" Target="http://uk.wikipedia.org/wiki/%D0%97%D0%B5%D0%BC%D0%BD%D0%B0_%D0%BA%D0%BE%D1%80%D0%B0" TargetMode="External"/><Relationship Id="rId28" Type="http://schemas.openxmlformats.org/officeDocument/2006/relationships/image" Target="../media/image8.jpeg"/><Relationship Id="rId10" Type="http://schemas.openxmlformats.org/officeDocument/2006/relationships/hyperlink" Target="http://uk.wikipedia.org/wiki/1871" TargetMode="External"/><Relationship Id="rId19" Type="http://schemas.openxmlformats.org/officeDocument/2006/relationships/hyperlink" Target="http://uk.wikipedia.org/wiki/1926" TargetMode="External"/><Relationship Id="rId4" Type="http://schemas.openxmlformats.org/officeDocument/2006/relationships/hyperlink" Target="http://uk.wikipedia.org/wiki/1821" TargetMode="External"/><Relationship Id="rId9" Type="http://schemas.openxmlformats.org/officeDocument/2006/relationships/hyperlink" Target="http://uk.wikipedia.org/wiki/%D0%9E%D0%B4%D0%B5%D1%81%D0%B0" TargetMode="External"/><Relationship Id="rId14" Type="http://schemas.openxmlformats.org/officeDocument/2006/relationships/hyperlink" Target="http://uk.wikipedia.org/wiki/%D0%9B%D1%8C%D0%B2%D1%96%D0%B2%D1%81%D1%8C%D0%BA%D0%B8%D0%B9_%D0%A3%D0%BD%D1%96%D0%B2%D0%B5%D1%80%D1%81%D0%B8%D1%82%D0%B5%D1%82" TargetMode="External"/><Relationship Id="rId22" Type="http://schemas.openxmlformats.org/officeDocument/2006/relationships/hyperlink" Target="http://uk.wikipedia.org/wiki/%D0%97%D0%B5%D0%BC%D0%BD%D1%96_%D0%BF%D0%BE%D0%BB%D1%8E%D1%81%D0%B8" TargetMode="External"/><Relationship Id="rId27" Type="http://schemas.openxmlformats.org/officeDocument/2006/relationships/hyperlink" Target="http://uk.wikipedia.org/wiki/%D0%90%D0%9D_%D0%A3%D0%A0%D0%A1%D0%A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nkoboev.Ru_zvezdnoe_neb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71400"/>
            <a:ext cx="9649072" cy="727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699792" y="188640"/>
            <a:ext cx="3650358" cy="17543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002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Астрономія</a:t>
            </a:r>
          </a:p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 клас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914400" y="512064"/>
          <a:ext cx="7772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15674">
            <a:off x="759874" y="4472543"/>
            <a:ext cx="2040299" cy="1908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245499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120658">
            <a:off x="6037995" y="1907207"/>
            <a:ext cx="2580572" cy="23845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BIOLOGIY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4293096"/>
            <a:ext cx="2161035" cy="2125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1302699322_179748398_1-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03648" y="1772816"/>
            <a:ext cx="2976330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14400" y="512064"/>
          <a:ext cx="7772400" cy="1260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d0f9561b55b4de0052b53dd25d7fec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1772816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620688"/>
            <a:ext cx="72008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 Астрономії вирішуються 3 основні задачі: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043608" y="2136339"/>
          <a:ext cx="6984776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532" y="260648"/>
            <a:ext cx="6352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Розділи астрономії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4995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1.Австрометрія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6527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Небесна механіка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4810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Астрофізика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77072"/>
            <a:ext cx="6947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4.Зоряна Астрономія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8846"/>
            <a:ext cx="8496944" cy="24622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+mj-lt"/>
              </a:rPr>
              <a:t>Першу в </a:t>
            </a:r>
            <a:r>
              <a:rPr lang="ru-RU" sz="1400" dirty="0" err="1" smtClean="0">
                <a:latin typeface="+mj-lt"/>
                <a:hlinkClick r:id="rId2" tooltip="Україна"/>
              </a:rPr>
              <a:t>Україні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</a:rPr>
              <a:t>астрономічну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3" tooltip="Обсерваторія"/>
              </a:rPr>
              <a:t>обсерваторію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</a:rPr>
              <a:t>засновано</a:t>
            </a:r>
            <a:r>
              <a:rPr lang="ru-RU" sz="1400" dirty="0" smtClean="0">
                <a:latin typeface="+mj-lt"/>
              </a:rPr>
              <a:t> у </a:t>
            </a:r>
            <a:r>
              <a:rPr lang="ru-RU" sz="1400" dirty="0" smtClean="0">
                <a:latin typeface="+mj-lt"/>
                <a:hlinkClick r:id="rId4" tooltip="1821"/>
              </a:rPr>
              <a:t>1821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</a:rPr>
              <a:t>адміралом</a:t>
            </a:r>
            <a:r>
              <a:rPr lang="ru-RU" sz="1400" dirty="0" smtClean="0">
                <a:latin typeface="+mj-lt"/>
              </a:rPr>
              <a:t> А. С. </a:t>
            </a:r>
            <a:r>
              <a:rPr lang="ru-RU" sz="1400" dirty="0" err="1" smtClean="0">
                <a:latin typeface="+mj-lt"/>
              </a:rPr>
              <a:t>Грейсом</a:t>
            </a:r>
            <a:r>
              <a:rPr lang="ru-RU" sz="1400" dirty="0" smtClean="0">
                <a:latin typeface="+mj-lt"/>
              </a:rPr>
              <a:t>. </a:t>
            </a:r>
            <a:r>
              <a:rPr lang="ru-RU" sz="1400" dirty="0" err="1" smtClean="0">
                <a:latin typeface="+mj-lt"/>
              </a:rPr>
              <a:t>Обсерваторію</a:t>
            </a:r>
            <a:r>
              <a:rPr lang="ru-RU" sz="1400" dirty="0" smtClean="0">
                <a:latin typeface="+mj-lt"/>
              </a:rPr>
              <a:t> було </a:t>
            </a:r>
            <a:r>
              <a:rPr lang="ru-RU" sz="1400" dirty="0" err="1" smtClean="0">
                <a:latin typeface="+mj-lt"/>
              </a:rPr>
              <a:t>збудовано</a:t>
            </a:r>
            <a:r>
              <a:rPr lang="ru-RU" sz="1400" dirty="0" smtClean="0">
                <a:latin typeface="+mj-lt"/>
              </a:rPr>
              <a:t> у </a:t>
            </a:r>
            <a:r>
              <a:rPr lang="ru-RU" sz="1400" dirty="0" err="1" smtClean="0">
                <a:latin typeface="+mj-lt"/>
                <a:hlinkClick r:id="rId5" tooltip="Миколаїв"/>
              </a:rPr>
              <a:t>Миколаєві</a:t>
            </a:r>
            <a:r>
              <a:rPr lang="ru-RU" sz="1400" dirty="0" smtClean="0">
                <a:latin typeface="+mj-lt"/>
              </a:rPr>
              <a:t>. Вона мала </a:t>
            </a:r>
            <a:r>
              <a:rPr lang="ru-RU" sz="1400" dirty="0" err="1" smtClean="0">
                <a:latin typeface="+mj-lt"/>
              </a:rPr>
              <a:t>призначення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обслуговувати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6" tooltip="Чорноморський флот Російської імперії"/>
              </a:rPr>
              <a:t>Чорноморський</a:t>
            </a:r>
            <a:r>
              <a:rPr lang="ru-RU" sz="1400" dirty="0" smtClean="0">
                <a:latin typeface="+mj-lt"/>
                <a:hlinkClick r:id="rId6" tooltip="Чорноморський флот Російської імперії"/>
              </a:rPr>
              <a:t> флот</a:t>
            </a:r>
            <a:r>
              <a:rPr lang="ru-RU" sz="1400" dirty="0" smtClean="0">
                <a:latin typeface="+mj-lt"/>
              </a:rPr>
              <a:t>. Другою в </a:t>
            </a:r>
            <a:r>
              <a:rPr lang="ru-RU" sz="1400" dirty="0" err="1" smtClean="0">
                <a:latin typeface="+mj-lt"/>
              </a:rPr>
              <a:t>Україні</a:t>
            </a:r>
            <a:r>
              <a:rPr lang="ru-RU" sz="1400" dirty="0" smtClean="0">
                <a:latin typeface="+mj-lt"/>
              </a:rPr>
              <a:t> була </a:t>
            </a:r>
            <a:r>
              <a:rPr lang="ru-RU" sz="1400" dirty="0" err="1" smtClean="0">
                <a:latin typeface="+mj-lt"/>
              </a:rPr>
              <a:t>обсерваторія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7" tooltip="Київський університет"/>
              </a:rPr>
              <a:t>Київського</a:t>
            </a:r>
            <a:r>
              <a:rPr lang="ru-RU" sz="1400" dirty="0" smtClean="0">
                <a:latin typeface="+mj-lt"/>
                <a:hlinkClick r:id="rId7" tooltip="Київський університет"/>
              </a:rPr>
              <a:t> </a:t>
            </a:r>
            <a:r>
              <a:rPr lang="ru-RU" sz="1400" dirty="0" err="1" smtClean="0">
                <a:latin typeface="+mj-lt"/>
                <a:hlinkClick r:id="rId7" tooltip="Київський університет"/>
              </a:rPr>
              <a:t>Університету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err="1" smtClean="0">
                <a:latin typeface="+mj-lt"/>
              </a:rPr>
              <a:t>будівництво</a:t>
            </a:r>
            <a:r>
              <a:rPr lang="ru-RU" sz="1400" dirty="0" smtClean="0">
                <a:latin typeface="+mj-lt"/>
              </a:rPr>
              <a:t> якої було завершено </a:t>
            </a:r>
            <a:r>
              <a:rPr lang="ru-RU" sz="1400" dirty="0" smtClean="0">
                <a:latin typeface="+mj-lt"/>
                <a:hlinkClick r:id="rId8" tooltip="1845"/>
              </a:rPr>
              <a:t>1845</a:t>
            </a:r>
            <a:r>
              <a:rPr lang="ru-RU" sz="1400" dirty="0" smtClean="0">
                <a:latin typeface="+mj-lt"/>
              </a:rPr>
              <a:t> року. </a:t>
            </a:r>
            <a:r>
              <a:rPr lang="ru-RU" sz="1400" dirty="0" err="1" smtClean="0">
                <a:latin typeface="+mj-lt"/>
              </a:rPr>
              <a:t>Потім</a:t>
            </a:r>
            <a:r>
              <a:rPr lang="ru-RU" sz="1400" dirty="0" smtClean="0">
                <a:latin typeface="+mj-lt"/>
              </a:rPr>
              <a:t> було </a:t>
            </a:r>
            <a:r>
              <a:rPr lang="ru-RU" sz="1400" dirty="0" err="1" smtClean="0">
                <a:latin typeface="+mj-lt"/>
              </a:rPr>
              <a:t>відкрито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обсерваторії</a:t>
            </a:r>
            <a:r>
              <a:rPr lang="ru-RU" sz="1400" dirty="0" smtClean="0">
                <a:latin typeface="+mj-lt"/>
              </a:rPr>
              <a:t> в </a:t>
            </a:r>
            <a:r>
              <a:rPr lang="ru-RU" sz="1400" dirty="0" err="1" smtClean="0">
                <a:latin typeface="+mj-lt"/>
                <a:hlinkClick r:id="rId9" tooltip="Одеса"/>
              </a:rPr>
              <a:t>Одесі</a:t>
            </a:r>
            <a:r>
              <a:rPr lang="ru-RU" sz="1400" dirty="0" smtClean="0">
                <a:latin typeface="+mj-lt"/>
              </a:rPr>
              <a:t> (</a:t>
            </a:r>
            <a:r>
              <a:rPr lang="ru-RU" sz="1400" dirty="0" smtClean="0">
                <a:latin typeface="+mj-lt"/>
                <a:hlinkClick r:id="rId10" tooltip="1871"/>
              </a:rPr>
              <a:t>1871</a:t>
            </a:r>
            <a:r>
              <a:rPr lang="ru-RU" sz="1400" dirty="0" smtClean="0">
                <a:latin typeface="+mj-lt"/>
              </a:rPr>
              <a:t>) та </a:t>
            </a:r>
            <a:r>
              <a:rPr lang="ru-RU" sz="1400" dirty="0" err="1" smtClean="0">
                <a:latin typeface="+mj-lt"/>
                <a:hlinkClick r:id="rId11" tooltip="Харків"/>
              </a:rPr>
              <a:t>Харкові</a:t>
            </a:r>
            <a:r>
              <a:rPr lang="ru-RU" sz="1400" dirty="0" smtClean="0">
                <a:latin typeface="+mj-lt"/>
              </a:rPr>
              <a:t> (</a:t>
            </a:r>
            <a:r>
              <a:rPr lang="ru-RU" sz="1400" dirty="0" smtClean="0">
                <a:latin typeface="+mj-lt"/>
                <a:hlinkClick r:id="rId12" tooltip="1888"/>
              </a:rPr>
              <a:t>1888</a:t>
            </a:r>
            <a:r>
              <a:rPr lang="ru-RU" sz="1400" dirty="0" smtClean="0">
                <a:latin typeface="+mj-lt"/>
              </a:rPr>
              <a:t>), у </a:t>
            </a:r>
            <a:r>
              <a:rPr lang="ru-RU" sz="1400" dirty="0" smtClean="0">
                <a:latin typeface="+mj-lt"/>
                <a:hlinkClick r:id="rId13" tooltip="1900"/>
              </a:rPr>
              <a:t>1900</a:t>
            </a:r>
            <a:r>
              <a:rPr lang="ru-RU" sz="1400" dirty="0" smtClean="0">
                <a:latin typeface="+mj-lt"/>
              </a:rPr>
              <a:t> створено </a:t>
            </a:r>
            <a:r>
              <a:rPr lang="ru-RU" sz="1400" dirty="0" err="1" smtClean="0">
                <a:latin typeface="+mj-lt"/>
              </a:rPr>
              <a:t>обсерваторію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14" tooltip="Львівський Університет"/>
              </a:rPr>
              <a:t>Львівського</a:t>
            </a:r>
            <a:r>
              <a:rPr lang="ru-RU" sz="1400" dirty="0" smtClean="0">
                <a:latin typeface="+mj-lt"/>
                <a:hlinkClick r:id="rId14" tooltip="Львівський Університет"/>
              </a:rPr>
              <a:t> </a:t>
            </a:r>
            <a:r>
              <a:rPr lang="ru-RU" sz="1400" dirty="0" err="1" smtClean="0">
                <a:latin typeface="+mj-lt"/>
                <a:hlinkClick r:id="rId14" tooltip="Львівський Університет"/>
              </a:rPr>
              <a:t>Університету</a:t>
            </a:r>
            <a:r>
              <a:rPr lang="ru-RU" sz="1400" dirty="0" smtClean="0">
                <a:latin typeface="+mj-lt"/>
              </a:rPr>
              <a:t>. У </a:t>
            </a:r>
            <a:r>
              <a:rPr lang="ru-RU" sz="1400" dirty="0" err="1" smtClean="0">
                <a:latin typeface="+mj-lt"/>
              </a:rPr>
              <a:t>Сімеїзі</a:t>
            </a:r>
            <a:r>
              <a:rPr lang="ru-RU" sz="1400" dirty="0" smtClean="0">
                <a:latin typeface="+mj-lt"/>
              </a:rPr>
              <a:t> (</a:t>
            </a:r>
            <a:r>
              <a:rPr lang="ru-RU" sz="1400" dirty="0" err="1" smtClean="0">
                <a:latin typeface="+mj-lt"/>
              </a:rPr>
              <a:t>Крим</a:t>
            </a:r>
            <a:r>
              <a:rPr lang="ru-RU" sz="1400" dirty="0" smtClean="0">
                <a:latin typeface="+mj-lt"/>
              </a:rPr>
              <a:t>) </a:t>
            </a:r>
            <a:r>
              <a:rPr lang="ru-RU" sz="1400" dirty="0" smtClean="0">
                <a:latin typeface="+mj-lt"/>
                <a:hlinkClick r:id="rId15" tooltip="1908"/>
              </a:rPr>
              <a:t>1908</a:t>
            </a:r>
            <a:r>
              <a:rPr lang="ru-RU" sz="1400" dirty="0" smtClean="0">
                <a:latin typeface="+mj-lt"/>
              </a:rPr>
              <a:t> року було </a:t>
            </a:r>
            <a:r>
              <a:rPr lang="ru-RU" sz="1400" dirty="0" err="1" smtClean="0">
                <a:latin typeface="+mj-lt"/>
              </a:rPr>
              <a:t>організовано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астрофізичний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відділ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16" tooltip="Пулковська обсерваторія"/>
              </a:rPr>
              <a:t>Пулковської</a:t>
            </a:r>
            <a:r>
              <a:rPr lang="ru-RU" sz="1400" dirty="0" smtClean="0">
                <a:latin typeface="+mj-lt"/>
                <a:hlinkClick r:id="rId16" tooltip="Пулковська обсерваторія"/>
              </a:rPr>
              <a:t> </a:t>
            </a:r>
            <a:r>
              <a:rPr lang="ru-RU" sz="1400" dirty="0" err="1" smtClean="0">
                <a:latin typeface="+mj-lt"/>
                <a:hlinkClick r:id="rId16" tooltip="Пулковська обсерваторія"/>
              </a:rPr>
              <a:t>обсерваторії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err="1" smtClean="0">
                <a:latin typeface="+mj-lt"/>
              </a:rPr>
              <a:t>який</a:t>
            </a:r>
            <a:r>
              <a:rPr lang="ru-RU" sz="1400" dirty="0" smtClean="0">
                <a:latin typeface="+mj-lt"/>
              </a:rPr>
              <a:t> в </a:t>
            </a:r>
            <a:r>
              <a:rPr lang="ru-RU" sz="1400" dirty="0" err="1" smtClean="0">
                <a:latin typeface="+mj-lt"/>
              </a:rPr>
              <a:t>радянські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часи</a:t>
            </a:r>
            <a:r>
              <a:rPr lang="ru-RU" sz="1400" dirty="0" smtClean="0">
                <a:latin typeface="+mj-lt"/>
              </a:rPr>
              <a:t> входив до складу </a:t>
            </a:r>
            <a:r>
              <a:rPr lang="ru-RU" sz="1400" dirty="0" err="1" smtClean="0">
                <a:latin typeface="+mj-lt"/>
                <a:hlinkClick r:id="rId17" tooltip="Кримська астрофізична обсерваторія"/>
              </a:rPr>
              <a:t>Кримської</a:t>
            </a:r>
            <a:r>
              <a:rPr lang="ru-RU" sz="1400" dirty="0" smtClean="0">
                <a:latin typeface="+mj-lt"/>
                <a:hlinkClick r:id="rId17" tooltip="Кримська астрофізична обсерваторія"/>
              </a:rPr>
              <a:t> </a:t>
            </a:r>
            <a:r>
              <a:rPr lang="ru-RU" sz="1400" dirty="0" err="1" smtClean="0">
                <a:latin typeface="+mj-lt"/>
                <a:hlinkClick r:id="rId17" tooltip="Кримська астрофізична обсерваторія"/>
              </a:rPr>
              <a:t>астрофізичної</a:t>
            </a:r>
            <a:r>
              <a:rPr lang="ru-RU" sz="1400" dirty="0" smtClean="0">
                <a:latin typeface="+mj-lt"/>
                <a:hlinkClick r:id="rId17" tooltip="Кримська астрофізична обсерваторія"/>
              </a:rPr>
              <a:t> </a:t>
            </a:r>
            <a:r>
              <a:rPr lang="ru-RU" sz="1400" dirty="0" err="1" smtClean="0">
                <a:latin typeface="+mj-lt"/>
                <a:hlinkClick r:id="rId17" tooltip="Кримська астрофізична обсерваторія"/>
              </a:rPr>
              <a:t>обсерваторії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smtClean="0">
                <a:latin typeface="+mj-lt"/>
                <a:hlinkClick r:id="rId18" tooltip="АН СРСР"/>
              </a:rPr>
              <a:t>АН СРСР</a:t>
            </a:r>
            <a:r>
              <a:rPr lang="ru-RU" sz="1400" dirty="0" smtClean="0">
                <a:latin typeface="+mj-lt"/>
              </a:rPr>
              <a:t>. </a:t>
            </a:r>
            <a:r>
              <a:rPr lang="ru-RU" sz="1400" dirty="0" smtClean="0">
                <a:latin typeface="+mj-lt"/>
                <a:hlinkClick r:id="rId19" tooltip="1926"/>
              </a:rPr>
              <a:t>1926</a:t>
            </a:r>
            <a:r>
              <a:rPr lang="ru-RU" sz="1400" dirty="0" smtClean="0">
                <a:latin typeface="+mj-lt"/>
              </a:rPr>
              <a:t> року у </a:t>
            </a:r>
            <a:r>
              <a:rPr lang="ru-RU" sz="1400" dirty="0" err="1" smtClean="0">
                <a:latin typeface="+mj-lt"/>
                <a:hlinkClick r:id="rId20" tooltip="Полтава"/>
              </a:rPr>
              <a:t>Полтаві</a:t>
            </a:r>
            <a:r>
              <a:rPr lang="ru-RU" sz="1400" dirty="0" smtClean="0">
                <a:latin typeface="+mj-lt"/>
              </a:rPr>
              <a:t> створено </a:t>
            </a:r>
            <a:r>
              <a:rPr lang="ru-RU" sz="1400" dirty="0" err="1" smtClean="0">
                <a:latin typeface="+mj-lt"/>
                <a:hlinkClick r:id="rId21" tooltip="Гравіметрія"/>
              </a:rPr>
              <a:t>гравіметричну</a:t>
            </a:r>
            <a:r>
              <a:rPr lang="ru-RU" sz="1400" dirty="0" err="1" smtClean="0">
                <a:latin typeface="+mj-lt"/>
              </a:rPr>
              <a:t>обсерваторію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 err="1" smtClean="0">
                <a:latin typeface="+mj-lt"/>
              </a:rPr>
              <a:t>основним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завданням</a:t>
            </a:r>
            <a:r>
              <a:rPr lang="ru-RU" sz="1400" dirty="0" smtClean="0">
                <a:latin typeface="+mj-lt"/>
              </a:rPr>
              <a:t> якої є </a:t>
            </a:r>
            <a:r>
              <a:rPr lang="ru-RU" sz="1400" dirty="0" err="1" smtClean="0">
                <a:latin typeface="+mj-lt"/>
              </a:rPr>
              <a:t>вивчення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рухів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err="1" smtClean="0">
                <a:latin typeface="+mj-lt"/>
                <a:hlinkClick r:id="rId22" tooltip="Земні полюси"/>
              </a:rPr>
              <a:t>земних</a:t>
            </a:r>
            <a:r>
              <a:rPr lang="ru-RU" sz="1400" dirty="0" smtClean="0">
                <a:latin typeface="+mj-lt"/>
                <a:hlinkClick r:id="rId22" tooltip="Земні полюси"/>
              </a:rPr>
              <a:t> </a:t>
            </a:r>
            <a:r>
              <a:rPr lang="ru-RU" sz="1400" dirty="0" err="1" smtClean="0">
                <a:latin typeface="+mj-lt"/>
                <a:hlinkClick r:id="rId22" tooltip="Земні полюси"/>
              </a:rPr>
              <a:t>полюсів</a:t>
            </a:r>
            <a:r>
              <a:rPr lang="ru-RU" sz="1400" dirty="0" smtClean="0">
                <a:latin typeface="+mj-lt"/>
              </a:rPr>
              <a:t> і </a:t>
            </a:r>
            <a:r>
              <a:rPr lang="ru-RU" sz="1400" dirty="0" err="1" smtClean="0">
                <a:latin typeface="+mj-lt"/>
              </a:rPr>
              <a:t>припливів</a:t>
            </a:r>
            <a:r>
              <a:rPr lang="ru-RU" sz="1400" dirty="0" smtClean="0">
                <a:latin typeface="+mj-lt"/>
              </a:rPr>
              <a:t> у </a:t>
            </a:r>
            <a:r>
              <a:rPr lang="ru-RU" sz="1400" dirty="0" err="1" smtClean="0">
                <a:latin typeface="+mj-lt"/>
                <a:hlinkClick r:id="rId23" tooltip="Земна кора"/>
              </a:rPr>
              <a:t>земній</a:t>
            </a:r>
            <a:r>
              <a:rPr lang="ru-RU" sz="1400" dirty="0" smtClean="0">
                <a:latin typeface="+mj-lt"/>
                <a:hlinkClick r:id="rId23" tooltip="Земна кора"/>
              </a:rPr>
              <a:t> </a:t>
            </a:r>
            <a:r>
              <a:rPr lang="ru-RU" sz="1400" dirty="0" err="1" smtClean="0">
                <a:latin typeface="+mj-lt"/>
                <a:hlinkClick r:id="rId23" tooltip="Земна кора"/>
              </a:rPr>
              <a:t>корі</a:t>
            </a:r>
            <a:r>
              <a:rPr lang="ru-RU" sz="1400" dirty="0" smtClean="0">
                <a:latin typeface="+mj-lt"/>
              </a:rPr>
              <a:t>. </a:t>
            </a:r>
            <a:r>
              <a:rPr lang="ru-RU" sz="1400" dirty="0" smtClean="0">
                <a:latin typeface="+mj-lt"/>
                <a:hlinkClick r:id="rId24" tooltip="1945"/>
              </a:rPr>
              <a:t>1945</a:t>
            </a:r>
            <a:r>
              <a:rPr lang="ru-RU" sz="1400" dirty="0" smtClean="0">
                <a:latin typeface="+mj-lt"/>
              </a:rPr>
              <a:t> року в </a:t>
            </a:r>
            <a:r>
              <a:rPr lang="ru-RU" sz="1400" dirty="0" err="1" smtClean="0">
                <a:latin typeface="+mj-lt"/>
                <a:hlinkClick r:id="rId25" tooltip="Голосіїв"/>
              </a:rPr>
              <a:t>Голосієві</a:t>
            </a:r>
            <a:r>
              <a:rPr lang="ru-RU" sz="1400" dirty="0" smtClean="0">
                <a:latin typeface="+mj-lt"/>
              </a:rPr>
              <a:t>, під </a:t>
            </a:r>
            <a:r>
              <a:rPr lang="ru-RU" sz="1400" dirty="0" err="1" smtClean="0">
                <a:latin typeface="+mj-lt"/>
                <a:hlinkClick r:id="rId26" tooltip="Київ"/>
              </a:rPr>
              <a:t>Києвом</a:t>
            </a:r>
            <a:r>
              <a:rPr lang="ru-RU" sz="1400" dirty="0" smtClean="0">
                <a:latin typeface="+mj-lt"/>
              </a:rPr>
              <a:t>, створено </a:t>
            </a:r>
            <a:r>
              <a:rPr lang="ru-RU" sz="1400" dirty="0" err="1" smtClean="0">
                <a:latin typeface="+mj-lt"/>
              </a:rPr>
              <a:t>астрономічну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 err="1" smtClean="0">
                <a:latin typeface="+mj-lt"/>
              </a:rPr>
              <a:t>обсерваторію</a:t>
            </a:r>
            <a:r>
              <a:rPr lang="ru-RU" sz="1400" dirty="0" smtClean="0">
                <a:latin typeface="+mj-lt"/>
              </a:rPr>
              <a:t> </a:t>
            </a:r>
            <a:r>
              <a:rPr lang="ru-RU" sz="1400" dirty="0" smtClean="0">
                <a:latin typeface="+mj-lt"/>
                <a:hlinkClick r:id="rId27" tooltip="АН УРСР"/>
              </a:rPr>
              <a:t>АН УРСР</a:t>
            </a:r>
            <a:r>
              <a:rPr lang="ru-RU" sz="1400" dirty="0" smtClean="0">
                <a:latin typeface="+mj-lt"/>
              </a:rPr>
              <a:t>.</a:t>
            </a:r>
            <a:endParaRPr lang="ru-RU" sz="1400" dirty="0">
              <a:latin typeface="+mj-lt"/>
            </a:endParaRPr>
          </a:p>
        </p:txBody>
      </p:sp>
      <p:pic>
        <p:nvPicPr>
          <p:cNvPr id="5" name="Рисунок 4" descr="220px-КРАО-2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131840" y="2636912"/>
            <a:ext cx="2794000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6021288"/>
            <a:ext cx="24275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Ігор Демченко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</TotalTime>
  <Words>122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TEST</cp:lastModifiedBy>
  <cp:revision>7</cp:revision>
  <dcterms:created xsi:type="dcterms:W3CDTF">2014-09-10T12:22:00Z</dcterms:created>
  <dcterms:modified xsi:type="dcterms:W3CDTF">2014-09-10T13:25:37Z</dcterms:modified>
</cp:coreProperties>
</file>