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799" y="1052736"/>
            <a:ext cx="7772400" cy="1470025"/>
          </a:xfrm>
        </p:spPr>
        <p:txBody>
          <a:bodyPr>
            <a:prstTxWarp prst="textArchUp">
              <a:avLst/>
            </a:prstTxWarp>
            <a:normAutofit/>
          </a:bodyPr>
          <a:lstStyle/>
          <a:p>
            <a:r>
              <a:rPr lang="uk-UA" sz="8000" b="1" spc="50" dirty="0" smtClean="0">
                <a:ln w="13500">
                  <a:solidFill>
                    <a:schemeClr val="accent1">
                      <a:shade val="2500"/>
                      <a:alpha val="6500"/>
                    </a:schemeClr>
                  </a:solidFill>
                  <a:prstDash val="solid"/>
                </a:ln>
                <a:solidFill>
                  <a:schemeClr val="accent1">
                    <a:tint val="3000"/>
                    <a:alpha val="95000"/>
                  </a:schemeClr>
                </a:solidFill>
                <a:effectLst>
                  <a:glow rad="63500">
                    <a:schemeClr val="accent4">
                      <a:satMod val="175000"/>
                      <a:alpha val="40000"/>
                    </a:schemeClr>
                  </a:glow>
                  <a:innerShdw blurRad="50900" dist="38500" dir="13500000">
                    <a:srgbClr val="000000">
                      <a:alpha val="60000"/>
                    </a:srgbClr>
                  </a:innerShdw>
                  <a:reflection blurRad="6350" stA="55000" endA="50" endPos="85000" dist="29997" dir="5400000" sy="-100000" algn="bl" rotWithShape="0"/>
                </a:effectLst>
              </a:rPr>
              <a:t>Еволюція зір</a:t>
            </a:r>
            <a:endParaRPr lang="uk-UA" sz="8000" b="1" spc="50" dirty="0">
              <a:ln w="13500">
                <a:solidFill>
                  <a:schemeClr val="accent1">
                    <a:shade val="2500"/>
                    <a:alpha val="6500"/>
                  </a:schemeClr>
                </a:solidFill>
                <a:prstDash val="solid"/>
              </a:ln>
              <a:solidFill>
                <a:schemeClr val="accent1">
                  <a:tint val="3000"/>
                  <a:alpha val="95000"/>
                </a:schemeClr>
              </a:solidFill>
              <a:effectLst>
                <a:glow rad="63500">
                  <a:schemeClr val="accent4">
                    <a:satMod val="175000"/>
                    <a:alpha val="40000"/>
                  </a:schemeClr>
                </a:glow>
                <a:innerShdw blurRad="50900" dist="38500" dir="13500000">
                  <a:srgbClr val="000000">
                    <a:alpha val="60000"/>
                  </a:srgbClr>
                </a:innerShdw>
                <a:reflection blurRad="6350" stA="55000" endA="50" endPos="85000" dist="29997" dir="5400000" sy="-100000" algn="bl" rotWithShape="0"/>
              </a:effectLst>
            </a:endParaRPr>
          </a:p>
        </p:txBody>
      </p:sp>
      <p:sp>
        <p:nvSpPr>
          <p:cNvPr id="3" name="Подзаголовок 2"/>
          <p:cNvSpPr>
            <a:spLocks noGrp="1"/>
          </p:cNvSpPr>
          <p:nvPr>
            <p:ph type="subTitle" idx="1"/>
          </p:nvPr>
        </p:nvSpPr>
        <p:spPr>
          <a:xfrm>
            <a:off x="899592" y="5073321"/>
            <a:ext cx="7344816" cy="1752600"/>
          </a:xfrm>
        </p:spPr>
        <p:txBody>
          <a:bodyPr>
            <a:normAutofit/>
          </a:bodyPr>
          <a:lstStyle/>
          <a:p>
            <a:r>
              <a:rPr lang="uk-UA" dirty="0" smtClean="0">
                <a:solidFill>
                  <a:schemeClr val="accent1">
                    <a:lumMod val="60000"/>
                    <a:lumOff val="40000"/>
                  </a:schemeClr>
                </a:solidFill>
                <a:effectLst>
                  <a:outerShdw blurRad="50800" dist="38100" dir="18900000" algn="bl" rotWithShape="0">
                    <a:prstClr val="black">
                      <a:alpha val="40000"/>
                    </a:prstClr>
                  </a:outerShdw>
                </a:effectLst>
              </a:rPr>
              <a:t>Вик </a:t>
            </a:r>
            <a:r>
              <a:rPr lang="uk-UA" dirty="0" err="1" smtClean="0">
                <a:solidFill>
                  <a:schemeClr val="accent1">
                    <a:lumMod val="60000"/>
                    <a:lumOff val="40000"/>
                  </a:schemeClr>
                </a:solidFill>
                <a:effectLst>
                  <a:outerShdw blurRad="50800" dist="38100" dir="18900000" algn="bl" rotWithShape="0">
                    <a:prstClr val="black">
                      <a:alpha val="40000"/>
                    </a:prstClr>
                  </a:outerShdw>
                </a:effectLst>
              </a:rPr>
              <a:t>уч</a:t>
            </a:r>
            <a:r>
              <a:rPr lang="en-US" dirty="0">
                <a:solidFill>
                  <a:schemeClr val="accent1">
                    <a:lumMod val="60000"/>
                    <a:lumOff val="40000"/>
                  </a:schemeClr>
                </a:solidFill>
                <a:effectLst>
                  <a:outerShdw blurRad="50800" dist="38100" dir="18900000" algn="bl" rotWithShape="0">
                    <a:prstClr val="black">
                      <a:alpha val="40000"/>
                    </a:prstClr>
                  </a:outerShdw>
                </a:effectLst>
              </a:rPr>
              <a:t> </a:t>
            </a:r>
            <a:r>
              <a:rPr lang="uk-UA" dirty="0" smtClean="0">
                <a:solidFill>
                  <a:schemeClr val="accent1">
                    <a:lumMod val="60000"/>
                    <a:lumOff val="40000"/>
                  </a:schemeClr>
                </a:solidFill>
                <a:effectLst>
                  <a:outerShdw blurRad="50800" dist="38100" dir="18900000" algn="bl" rotWithShape="0">
                    <a:prstClr val="black">
                      <a:alpha val="40000"/>
                    </a:prstClr>
                  </a:outerShdw>
                </a:effectLst>
              </a:rPr>
              <a:t>класу</a:t>
            </a:r>
            <a:endParaRPr lang="uk-UA" dirty="0" smtClean="0">
              <a:solidFill>
                <a:schemeClr val="accent1">
                  <a:lumMod val="60000"/>
                  <a:lumOff val="40000"/>
                </a:schemeClr>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404037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74638"/>
            <a:ext cx="8686800" cy="1143000"/>
          </a:xfrm>
        </p:spPr>
        <p:txBody>
          <a:bodyPr>
            <a:normAutofit fontScale="90000"/>
          </a:bodyPr>
          <a:lstStyle/>
          <a:p>
            <a:pPr algn="r"/>
            <a:r>
              <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Головна </a:t>
            </a: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послідовність еволюції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556792"/>
            <a:ext cx="8229600" cy="5112568"/>
          </a:xfrm>
        </p:spPr>
        <p:txBody>
          <a:bodyPr>
            <a:normAutofit fontScale="70000" lnSpcReduction="20000"/>
          </a:bodyPr>
          <a:lstStyle/>
          <a:p>
            <a:pPr marL="0" indent="0" algn="just">
              <a:buNone/>
            </a:pPr>
            <a:r>
              <a:rPr lang="uk-UA" sz="3400" dirty="0">
                <a:solidFill>
                  <a:schemeClr val="bg1">
                    <a:lumMod val="95000"/>
                  </a:schemeClr>
                </a:solidFill>
              </a:rPr>
              <a:t>Енергія, що виділяється в термоядерних реакціях, підтримує випромінювання зорі та високий тиск у її надрах, який врівноважує тяжіння. У зір із масою до 1,2 </a:t>
            </a:r>
            <a:r>
              <a:rPr lang="en-US" sz="3400" dirty="0">
                <a:solidFill>
                  <a:schemeClr val="bg1">
                    <a:lumMod val="95000"/>
                  </a:schemeClr>
                </a:solidFill>
              </a:rPr>
              <a:t>M</a:t>
            </a:r>
            <a:r>
              <a:rPr lang="en-US" sz="1900" dirty="0">
                <a:solidFill>
                  <a:schemeClr val="bg1">
                    <a:lumMod val="95000"/>
                  </a:schemeClr>
                </a:solidFill>
              </a:rPr>
              <a:t>☉</a:t>
            </a:r>
            <a:r>
              <a:rPr lang="en-US" sz="3400" dirty="0">
                <a:solidFill>
                  <a:schemeClr val="bg1">
                    <a:lumMod val="95000"/>
                  </a:schemeClr>
                </a:solidFill>
              </a:rPr>
              <a:t> </a:t>
            </a:r>
            <a:r>
              <a:rPr lang="uk-UA" sz="3400" dirty="0">
                <a:solidFill>
                  <a:schemeClr val="bg1">
                    <a:lumMod val="95000"/>
                  </a:schemeClr>
                </a:solidFill>
              </a:rPr>
              <a:t>перетворення гідрогену на гелій відбувається переважно шляхом протон-протонного циклу, у масивніших зір — шляхом вуглецево-азотного циклу. Світність та ефективна температура зорі на головній послідовності змінюється дуже мало. Це </a:t>
            </a:r>
            <a:r>
              <a:rPr lang="uk-UA" sz="3400" dirty="0" err="1">
                <a:solidFill>
                  <a:schemeClr val="bg1">
                    <a:lumMod val="95000"/>
                  </a:schemeClr>
                </a:solidFill>
              </a:rPr>
              <a:t>найтриваліша</a:t>
            </a:r>
            <a:r>
              <a:rPr lang="uk-UA" sz="3400" dirty="0">
                <a:solidFill>
                  <a:schemeClr val="bg1">
                    <a:lumMod val="95000"/>
                  </a:schemeClr>
                </a:solidFill>
              </a:rPr>
              <a:t> стадія еволюції — тривалість усіх подальших стадій становить лише 10% від часу перебування на головній послідовності. Перебування зорі на головній послідовності закінчується утворенням у її надрах гелієвого ядра. Подальша доля зорі залежить від її маси. З погляду еволюції зорі поділяють на такі </a:t>
            </a:r>
            <a:r>
              <a:rPr lang="uk-UA" sz="3400" dirty="0" smtClean="0">
                <a:solidFill>
                  <a:schemeClr val="bg1">
                    <a:lumMod val="95000"/>
                  </a:schemeClr>
                </a:solidFill>
              </a:rPr>
              <a:t>групи:</a:t>
            </a:r>
            <a:endParaRPr lang="uk-UA" sz="3400" dirty="0">
              <a:solidFill>
                <a:schemeClr val="bg1">
                  <a:lumMod val="95000"/>
                </a:schemeClr>
              </a:solidFill>
            </a:endParaRPr>
          </a:p>
          <a:p>
            <a:pPr algn="just"/>
            <a:r>
              <a:rPr lang="uk-UA" sz="3400" dirty="0">
                <a:solidFill>
                  <a:schemeClr val="bg1">
                    <a:lumMod val="95000"/>
                  </a:schemeClr>
                </a:solidFill>
              </a:rPr>
              <a:t>зорі малої </a:t>
            </a:r>
            <a:r>
              <a:rPr lang="uk-UA" sz="3400" dirty="0" smtClean="0">
                <a:solidFill>
                  <a:schemeClr val="bg1">
                    <a:lumMod val="95000"/>
                  </a:schemeClr>
                </a:solidFill>
              </a:rPr>
              <a:t>маси</a:t>
            </a:r>
          </a:p>
          <a:p>
            <a:pPr algn="just"/>
            <a:r>
              <a:rPr lang="uk-UA" sz="3400" dirty="0" smtClean="0">
                <a:solidFill>
                  <a:schemeClr val="bg1">
                    <a:lumMod val="95000"/>
                  </a:schemeClr>
                </a:solidFill>
              </a:rPr>
              <a:t>зорі </a:t>
            </a:r>
            <a:r>
              <a:rPr lang="uk-UA" sz="3400" dirty="0">
                <a:solidFill>
                  <a:schemeClr val="bg1">
                    <a:lumMod val="95000"/>
                  </a:schemeClr>
                </a:solidFill>
              </a:rPr>
              <a:t>помірної </a:t>
            </a:r>
            <a:r>
              <a:rPr lang="uk-UA" sz="3400" dirty="0" smtClean="0">
                <a:solidFill>
                  <a:schemeClr val="bg1">
                    <a:lumMod val="95000"/>
                  </a:schemeClr>
                </a:solidFill>
              </a:rPr>
              <a:t>маси</a:t>
            </a:r>
          </a:p>
          <a:p>
            <a:pPr algn="just"/>
            <a:r>
              <a:rPr lang="uk-UA" sz="3400" dirty="0" smtClean="0">
                <a:solidFill>
                  <a:schemeClr val="bg1">
                    <a:lumMod val="95000"/>
                  </a:schemeClr>
                </a:solidFill>
              </a:rPr>
              <a:t>масивні зорі</a:t>
            </a:r>
            <a:endParaRPr lang="uk-UA" sz="3400" dirty="0">
              <a:solidFill>
                <a:schemeClr val="bg1">
                  <a:lumMod val="95000"/>
                </a:schemeClr>
              </a:solidFill>
            </a:endParaRPr>
          </a:p>
        </p:txBody>
      </p:sp>
    </p:spTree>
    <p:extLst>
      <p:ext uri="{BB962C8B-B14F-4D97-AF65-F5344CB8AC3E}">
        <p14:creationId xmlns:p14="http://schemas.microsoft.com/office/powerpoint/2010/main" val="174701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74638"/>
            <a:ext cx="8686800" cy="1143000"/>
          </a:xfrm>
        </p:spPr>
        <p:txBody>
          <a:bodyPr>
            <a:normAutofit fontScale="90000"/>
          </a:bodyPr>
          <a:lstStyle/>
          <a:p>
            <a:pPr algn="r"/>
            <a:r>
              <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Головна </a:t>
            </a: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послідовність еволюції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556792"/>
            <a:ext cx="8229600" cy="5112568"/>
          </a:xfrm>
        </p:spPr>
        <p:txBody>
          <a:bodyPr>
            <a:normAutofit fontScale="92500" lnSpcReduction="20000"/>
          </a:bodyPr>
          <a:lstStyle/>
          <a:p>
            <a:pPr marL="0" indent="0" algn="just">
              <a:buNone/>
            </a:pPr>
            <a:r>
              <a:rPr lang="uk-UA" sz="3400" dirty="0">
                <a:solidFill>
                  <a:schemeClr val="bg1">
                    <a:lumMod val="95000"/>
                  </a:schemeClr>
                </a:solidFill>
              </a:rPr>
              <a:t>Межа між зорями малої маси та зорями помірної маси визначається умовами, в яких розпочинаються термоядерні реакції за участі гелію: у зорях помірної маси потрійна гелієва реакція розвивається в </a:t>
            </a:r>
            <a:r>
              <a:rPr lang="uk-UA" sz="3400" dirty="0" err="1">
                <a:solidFill>
                  <a:schemeClr val="bg1">
                    <a:lumMod val="95000"/>
                  </a:schemeClr>
                </a:solidFill>
              </a:rPr>
              <a:t>невиродженому</a:t>
            </a:r>
            <a:r>
              <a:rPr lang="uk-UA" sz="3400" dirty="0">
                <a:solidFill>
                  <a:schemeClr val="bg1">
                    <a:lumMod val="95000"/>
                  </a:schemeClr>
                </a:solidFill>
              </a:rPr>
              <a:t> ядрі й відбувається спокійно; у зорях малої маси ця реакція розпочинається у виродженому ядрі та має характер теплового вибуху.</a:t>
            </a:r>
          </a:p>
          <a:p>
            <a:pPr marL="0" indent="0" algn="just">
              <a:buNone/>
            </a:pPr>
            <a:endParaRPr lang="uk-UA" sz="3400" dirty="0">
              <a:solidFill>
                <a:schemeClr val="bg1">
                  <a:lumMod val="95000"/>
                </a:schemeClr>
              </a:solidFill>
            </a:endParaRPr>
          </a:p>
          <a:p>
            <a:pPr marL="0" indent="0" algn="just">
              <a:buNone/>
            </a:pPr>
            <a:r>
              <a:rPr lang="uk-UA" sz="3400" dirty="0">
                <a:solidFill>
                  <a:schemeClr val="bg1">
                    <a:lumMod val="95000"/>
                  </a:schemeClr>
                </a:solidFill>
              </a:rPr>
              <a:t>Межа між зорями помірної маси та масивними зорями визначається аналогічно за умовами початку реакцій у вуглецевому ядрі.</a:t>
            </a:r>
          </a:p>
        </p:txBody>
      </p:sp>
    </p:spTree>
    <p:extLst>
      <p:ext uri="{BB962C8B-B14F-4D97-AF65-F5344CB8AC3E}">
        <p14:creationId xmlns:p14="http://schemas.microsoft.com/office/powerpoint/2010/main" val="2362430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74638"/>
            <a:ext cx="8686800" cy="1143000"/>
          </a:xfrm>
        </p:spPr>
        <p:txBody>
          <a:bodyPr>
            <a:normAutofit fontScale="90000"/>
          </a:bodyPr>
          <a:lstStyle/>
          <a:p>
            <a:pPr algn="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зір</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головної</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послідовності</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Зорі</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малої</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маси</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556792"/>
            <a:ext cx="8229600" cy="5112568"/>
          </a:xfrm>
        </p:spPr>
        <p:txBody>
          <a:bodyPr>
            <a:normAutofit fontScale="25000" lnSpcReduction="20000"/>
          </a:bodyPr>
          <a:lstStyle/>
          <a:p>
            <a:pPr marL="0" indent="0" algn="just">
              <a:buNone/>
            </a:pPr>
            <a:r>
              <a:rPr lang="uk-UA" sz="9600" dirty="0">
                <a:solidFill>
                  <a:schemeClr val="bg1">
                    <a:lumMod val="95000"/>
                  </a:schemeClr>
                </a:solidFill>
              </a:rPr>
              <a:t>Коли майже весь гідроген в ядрі перетворюється на гелій, термоядерні реакції сповільнюються, зменшується температура та, відповідно, тиск у ядрі. Гідростатична рівновага порушується й під дією сил тяжіння відбувається стискання ядра. Це призводить до зростання його густини та температури. У цей період структура зорі змінюється. Зовнішні шари розширюються, а температура поверхні зменшується, світність зорі зростає, вона перетворюється на червоного гіганта. Термоядерне горіння гідрогену продовжується в шарі на периферії ядра, а маса гелієвого ядра поступово зростає</a:t>
            </a:r>
            <a:r>
              <a:rPr lang="uk-UA" sz="9600" dirty="0" smtClean="0">
                <a:solidFill>
                  <a:schemeClr val="bg1">
                    <a:lumMod val="95000"/>
                  </a:schemeClr>
                </a:solidFill>
              </a:rPr>
              <a:t>.</a:t>
            </a:r>
            <a:endParaRPr lang="uk-UA" sz="9600" dirty="0">
              <a:solidFill>
                <a:schemeClr val="bg1">
                  <a:lumMod val="95000"/>
                </a:schemeClr>
              </a:solidFill>
            </a:endParaRPr>
          </a:p>
          <a:p>
            <a:pPr marL="0" indent="0" algn="just">
              <a:buNone/>
            </a:pPr>
            <a:r>
              <a:rPr lang="uk-UA" sz="9600" dirty="0">
                <a:solidFill>
                  <a:schemeClr val="bg1">
                    <a:lumMod val="95000"/>
                  </a:schemeClr>
                </a:solidFill>
              </a:rPr>
              <a:t>У зорях із масою меншою 0,5 </a:t>
            </a:r>
            <a:r>
              <a:rPr lang="en-US" sz="9600" dirty="0">
                <a:solidFill>
                  <a:schemeClr val="bg1">
                    <a:lumMod val="95000"/>
                  </a:schemeClr>
                </a:solidFill>
              </a:rPr>
              <a:t>M</a:t>
            </a:r>
            <a:r>
              <a:rPr lang="en-US" sz="5600" dirty="0">
                <a:solidFill>
                  <a:schemeClr val="bg1">
                    <a:lumMod val="95000"/>
                  </a:schemeClr>
                </a:solidFill>
              </a:rPr>
              <a:t>☉</a:t>
            </a:r>
            <a:r>
              <a:rPr lang="en-US" sz="3400" dirty="0">
                <a:solidFill>
                  <a:schemeClr val="bg1">
                    <a:lumMod val="95000"/>
                  </a:schemeClr>
                </a:solidFill>
              </a:rPr>
              <a:t> </a:t>
            </a:r>
            <a:r>
              <a:rPr lang="uk-UA" sz="9600" dirty="0">
                <a:solidFill>
                  <a:schemeClr val="bg1">
                    <a:lumMod val="95000"/>
                  </a:schemeClr>
                </a:solidFill>
              </a:rPr>
              <a:t>умови для інших термоядерних реакцій ніколи не виникають. Після припинення термоядерних реакцій протон-протонного циклу такі зорі поступово остигатимуть, хоча тривалий час іще будуть слабко випромінювати в інфрачервоному й мікрохвильовому діапазоні</a:t>
            </a:r>
            <a:r>
              <a:rPr lang="uk-UA" sz="9600" dirty="0" smtClean="0">
                <a:solidFill>
                  <a:schemeClr val="bg1">
                    <a:lumMod val="95000"/>
                  </a:schemeClr>
                </a:solidFill>
              </a:rPr>
              <a:t>.</a:t>
            </a:r>
            <a:endParaRPr lang="uk-UA" sz="9600" dirty="0">
              <a:solidFill>
                <a:schemeClr val="bg1">
                  <a:lumMod val="95000"/>
                </a:schemeClr>
              </a:solidFill>
            </a:endParaRPr>
          </a:p>
        </p:txBody>
      </p:sp>
    </p:spTree>
    <p:extLst>
      <p:ext uri="{BB962C8B-B14F-4D97-AF65-F5344CB8AC3E}">
        <p14:creationId xmlns:p14="http://schemas.microsoft.com/office/powerpoint/2010/main" val="1098470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74638"/>
            <a:ext cx="8686800" cy="1143000"/>
          </a:xfrm>
        </p:spPr>
        <p:txBody>
          <a:bodyPr>
            <a:normAutofit fontScale="90000"/>
          </a:bodyPr>
          <a:lstStyle/>
          <a:p>
            <a:pPr algn="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зір</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головної</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послідовності</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Зорі</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малої</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маси</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556792"/>
            <a:ext cx="8229600" cy="5112568"/>
          </a:xfrm>
        </p:spPr>
        <p:txBody>
          <a:bodyPr>
            <a:normAutofit fontScale="92500" lnSpcReduction="20000"/>
          </a:bodyPr>
          <a:lstStyle/>
          <a:p>
            <a:pPr marL="0" indent="0" algn="just">
              <a:buNone/>
            </a:pPr>
            <a:r>
              <a:rPr lang="uk-UA" sz="3400" dirty="0">
                <a:solidFill>
                  <a:schemeClr val="bg1">
                    <a:lumMod val="95000"/>
                  </a:schemeClr>
                </a:solidFill>
              </a:rPr>
              <a:t>У зорях із масою від 0,5 до 2,25 </a:t>
            </a:r>
            <a:r>
              <a:rPr lang="uk-UA" sz="3400" dirty="0" err="1">
                <a:solidFill>
                  <a:schemeClr val="bg1">
                    <a:lumMod val="95000"/>
                  </a:schemeClr>
                </a:solidFill>
              </a:rPr>
              <a:t>до</a:t>
            </a:r>
            <a:r>
              <a:rPr lang="uk-UA" sz="3400" dirty="0">
                <a:solidFill>
                  <a:schemeClr val="bg1">
                    <a:lumMod val="95000"/>
                  </a:schemeClr>
                </a:solidFill>
              </a:rPr>
              <a:t> </a:t>
            </a:r>
            <a:r>
              <a:rPr lang="en-US" sz="3400" dirty="0">
                <a:solidFill>
                  <a:schemeClr val="bg1">
                    <a:lumMod val="95000"/>
                  </a:schemeClr>
                </a:solidFill>
              </a:rPr>
              <a:t>M</a:t>
            </a:r>
            <a:r>
              <a:rPr lang="en-US" sz="2200" dirty="0">
                <a:solidFill>
                  <a:schemeClr val="bg1">
                    <a:lumMod val="95000"/>
                  </a:schemeClr>
                </a:solidFill>
              </a:rPr>
              <a:t>☉</a:t>
            </a:r>
            <a:r>
              <a:rPr lang="en-US" sz="3400" dirty="0">
                <a:solidFill>
                  <a:schemeClr val="bg1">
                    <a:lumMod val="95000"/>
                  </a:schemeClr>
                </a:solidFill>
              </a:rPr>
              <a:t> </a:t>
            </a:r>
            <a:r>
              <a:rPr lang="uk-UA" sz="3400" dirty="0">
                <a:solidFill>
                  <a:schemeClr val="bg1">
                    <a:lumMod val="95000"/>
                  </a:schemeClr>
                </a:solidFill>
              </a:rPr>
              <a:t>коли маса гелієвого ядра сягає 0,4—0,5 </a:t>
            </a:r>
            <a:r>
              <a:rPr lang="en-US" sz="3400" dirty="0">
                <a:solidFill>
                  <a:schemeClr val="bg1">
                    <a:lumMod val="95000"/>
                  </a:schemeClr>
                </a:solidFill>
              </a:rPr>
              <a:t>M</a:t>
            </a:r>
            <a:r>
              <a:rPr lang="en-US" sz="2200" dirty="0">
                <a:solidFill>
                  <a:schemeClr val="bg1">
                    <a:lumMod val="95000"/>
                  </a:schemeClr>
                </a:solidFill>
              </a:rPr>
              <a:t>☉</a:t>
            </a:r>
            <a:r>
              <a:rPr lang="en-US" sz="3400" dirty="0">
                <a:solidFill>
                  <a:schemeClr val="bg1">
                    <a:lumMod val="95000"/>
                  </a:schemeClr>
                </a:solidFill>
              </a:rPr>
              <a:t>, </a:t>
            </a:r>
            <a:r>
              <a:rPr lang="uk-UA" sz="3400" dirty="0">
                <a:solidFill>
                  <a:schemeClr val="bg1">
                    <a:lumMod val="95000"/>
                  </a:schemeClr>
                </a:solidFill>
              </a:rPr>
              <a:t>а температура в ньому становить приблизно 100 мільйонів К, починається потрійна альфа-реакція, в якій гелій перетворюється на карбон. Оскільки реакція відбувається у виродженому ядрі, вона набуває вибухового характеру.</a:t>
            </a:r>
          </a:p>
          <a:p>
            <a:pPr marL="0" indent="0" algn="just">
              <a:buNone/>
            </a:pPr>
            <a:r>
              <a:rPr lang="uk-UA" sz="3400" dirty="0" smtClean="0">
                <a:solidFill>
                  <a:schemeClr val="bg1">
                    <a:lumMod val="95000"/>
                  </a:schemeClr>
                </a:solidFill>
              </a:rPr>
              <a:t>Внаслідок </a:t>
            </a:r>
            <a:r>
              <a:rPr lang="uk-UA" sz="3400" dirty="0">
                <a:solidFill>
                  <a:schemeClr val="bg1">
                    <a:lumMod val="95000"/>
                  </a:schemeClr>
                </a:solidFill>
              </a:rPr>
              <a:t>спалаху зоря втрачає </a:t>
            </a:r>
            <a:r>
              <a:rPr lang="uk-UA" sz="3400" dirty="0" smtClean="0">
                <a:solidFill>
                  <a:schemeClr val="bg1">
                    <a:lumMod val="95000"/>
                  </a:schemeClr>
                </a:solidFill>
              </a:rPr>
              <a:t>оболонку, </a:t>
            </a:r>
            <a:r>
              <a:rPr lang="uk-UA" sz="3400" dirty="0">
                <a:solidFill>
                  <a:schemeClr val="bg1">
                    <a:lumMod val="95000"/>
                  </a:schemeClr>
                </a:solidFill>
              </a:rPr>
              <a:t>що складається переважно з Гідрогену, і, таким чином, позбувається можливих джерел термоядерної енергії та врешті-решт перетворюється на білого карлика.</a:t>
            </a:r>
          </a:p>
        </p:txBody>
      </p:sp>
    </p:spTree>
    <p:extLst>
      <p:ext uri="{BB962C8B-B14F-4D97-AF65-F5344CB8AC3E}">
        <p14:creationId xmlns:p14="http://schemas.microsoft.com/office/powerpoint/2010/main" val="2777794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74638"/>
            <a:ext cx="8686800" cy="1143000"/>
          </a:xfrm>
        </p:spPr>
        <p:txBody>
          <a:bodyPr>
            <a:normAutofit fontScale="90000"/>
          </a:bodyPr>
          <a:lstStyle/>
          <a:p>
            <a:pPr algn="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зір</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головної</a:t>
            </a: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послідовності</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5728064"/>
            <a:ext cx="8075240" cy="1129936"/>
          </a:xfrm>
        </p:spPr>
        <p:txBody>
          <a:bodyPr>
            <a:normAutofit fontScale="77500" lnSpcReduction="20000"/>
          </a:bodyPr>
          <a:lstStyle/>
          <a:p>
            <a:pPr marL="0" indent="0" algn="just">
              <a:buNone/>
            </a:pPr>
            <a:r>
              <a:rPr lang="ru-RU" sz="3400" dirty="0" err="1">
                <a:solidFill>
                  <a:schemeClr val="bg1">
                    <a:lumMod val="95000"/>
                  </a:schemeClr>
                </a:solidFill>
              </a:rPr>
              <a:t>Туманність</a:t>
            </a:r>
            <a:r>
              <a:rPr lang="ru-RU" sz="3400" dirty="0">
                <a:solidFill>
                  <a:schemeClr val="bg1">
                    <a:lumMod val="95000"/>
                  </a:schemeClr>
                </a:solidFill>
              </a:rPr>
              <a:t> </a:t>
            </a:r>
            <a:r>
              <a:rPr lang="ru-RU" sz="3400" dirty="0" err="1">
                <a:solidFill>
                  <a:schemeClr val="bg1">
                    <a:lumMod val="95000"/>
                  </a:schemeClr>
                </a:solidFill>
              </a:rPr>
              <a:t>Котяче</a:t>
            </a:r>
            <a:r>
              <a:rPr lang="ru-RU" sz="3400" dirty="0">
                <a:solidFill>
                  <a:schemeClr val="bg1">
                    <a:lumMod val="95000"/>
                  </a:schemeClr>
                </a:solidFill>
              </a:rPr>
              <a:t> Око — </a:t>
            </a:r>
            <a:r>
              <a:rPr lang="ru-RU" sz="3400" dirty="0" err="1">
                <a:solidFill>
                  <a:schemeClr val="bg1">
                    <a:lumMod val="95000"/>
                  </a:schemeClr>
                </a:solidFill>
              </a:rPr>
              <a:t>планетарна</a:t>
            </a:r>
            <a:r>
              <a:rPr lang="ru-RU" sz="3400" dirty="0">
                <a:solidFill>
                  <a:schemeClr val="bg1">
                    <a:lumMod val="95000"/>
                  </a:schemeClr>
                </a:solidFill>
              </a:rPr>
              <a:t> </a:t>
            </a:r>
            <a:r>
              <a:rPr lang="ru-RU" sz="3400" dirty="0" err="1">
                <a:solidFill>
                  <a:schemeClr val="bg1">
                    <a:lumMod val="95000"/>
                  </a:schemeClr>
                </a:solidFill>
              </a:rPr>
              <a:t>туманність</a:t>
            </a:r>
            <a:r>
              <a:rPr lang="ru-RU" sz="3400" dirty="0">
                <a:solidFill>
                  <a:schemeClr val="bg1">
                    <a:lumMod val="95000"/>
                  </a:schemeClr>
                </a:solidFill>
              </a:rPr>
              <a:t>, яка </a:t>
            </a:r>
            <a:r>
              <a:rPr lang="ru-RU" sz="3400" dirty="0" err="1">
                <a:solidFill>
                  <a:schemeClr val="bg1">
                    <a:lumMod val="95000"/>
                  </a:schemeClr>
                </a:solidFill>
              </a:rPr>
              <a:t>сформувалась</a:t>
            </a:r>
            <a:r>
              <a:rPr lang="ru-RU" sz="3400" dirty="0">
                <a:solidFill>
                  <a:schemeClr val="bg1">
                    <a:lumMod val="95000"/>
                  </a:schemeClr>
                </a:solidFill>
              </a:rPr>
              <a:t> </a:t>
            </a:r>
            <a:r>
              <a:rPr lang="ru-RU" sz="3400" dirty="0" err="1">
                <a:solidFill>
                  <a:schemeClr val="bg1">
                    <a:lumMod val="95000"/>
                  </a:schemeClr>
                </a:solidFill>
              </a:rPr>
              <a:t>після</a:t>
            </a:r>
            <a:r>
              <a:rPr lang="ru-RU" sz="3400" dirty="0">
                <a:solidFill>
                  <a:schemeClr val="bg1">
                    <a:lumMod val="95000"/>
                  </a:schemeClr>
                </a:solidFill>
              </a:rPr>
              <a:t> </a:t>
            </a:r>
            <a:r>
              <a:rPr lang="ru-RU" sz="3400" dirty="0" err="1">
                <a:solidFill>
                  <a:schemeClr val="bg1">
                    <a:lumMod val="95000"/>
                  </a:schemeClr>
                </a:solidFill>
              </a:rPr>
              <a:t>загибелі</a:t>
            </a:r>
            <a:r>
              <a:rPr lang="ru-RU" sz="3400" dirty="0">
                <a:solidFill>
                  <a:schemeClr val="bg1">
                    <a:lumMod val="95000"/>
                  </a:schemeClr>
                </a:solidFill>
              </a:rPr>
              <a:t> </a:t>
            </a:r>
            <a:r>
              <a:rPr lang="ru-RU" sz="3400" dirty="0" err="1">
                <a:solidFill>
                  <a:schemeClr val="bg1">
                    <a:lumMod val="95000"/>
                  </a:schemeClr>
                </a:solidFill>
              </a:rPr>
              <a:t>зірки</a:t>
            </a:r>
            <a:r>
              <a:rPr lang="ru-RU" sz="3400" dirty="0">
                <a:solidFill>
                  <a:schemeClr val="bg1">
                    <a:lumMod val="95000"/>
                  </a:schemeClr>
                </a:solidFill>
              </a:rPr>
              <a:t>, яка за </a:t>
            </a:r>
            <a:r>
              <a:rPr lang="ru-RU" sz="3400" dirty="0" err="1">
                <a:solidFill>
                  <a:schemeClr val="bg1">
                    <a:lumMod val="95000"/>
                  </a:schemeClr>
                </a:solidFill>
              </a:rPr>
              <a:t>масою</a:t>
            </a:r>
            <a:r>
              <a:rPr lang="ru-RU" sz="3400" dirty="0">
                <a:solidFill>
                  <a:schemeClr val="bg1">
                    <a:lumMod val="95000"/>
                  </a:schemeClr>
                </a:solidFill>
              </a:rPr>
              <a:t> </a:t>
            </a:r>
            <a:r>
              <a:rPr lang="ru-RU" sz="3400" dirty="0" err="1">
                <a:solidFill>
                  <a:schemeClr val="bg1">
                    <a:lumMod val="95000"/>
                  </a:schemeClr>
                </a:solidFill>
              </a:rPr>
              <a:t>була</a:t>
            </a:r>
            <a:r>
              <a:rPr lang="ru-RU" sz="3400" dirty="0">
                <a:solidFill>
                  <a:schemeClr val="bg1">
                    <a:lumMod val="95000"/>
                  </a:schemeClr>
                </a:solidFill>
              </a:rPr>
              <a:t> </a:t>
            </a:r>
            <a:r>
              <a:rPr lang="ru-RU" sz="3400" dirty="0" err="1">
                <a:solidFill>
                  <a:schemeClr val="bg1">
                    <a:lumMod val="95000"/>
                  </a:schemeClr>
                </a:solidFill>
              </a:rPr>
              <a:t>близькою</a:t>
            </a:r>
            <a:r>
              <a:rPr lang="ru-RU" sz="3400" dirty="0">
                <a:solidFill>
                  <a:schemeClr val="bg1">
                    <a:lumMod val="95000"/>
                  </a:schemeClr>
                </a:solidFill>
              </a:rPr>
              <a:t> до </a:t>
            </a:r>
            <a:r>
              <a:rPr lang="ru-RU" sz="3400" dirty="0" err="1">
                <a:solidFill>
                  <a:schemeClr val="bg1">
                    <a:lumMod val="95000"/>
                  </a:schemeClr>
                </a:solidFill>
              </a:rPr>
              <a:t>Сонця</a:t>
            </a:r>
            <a:endParaRPr lang="uk-UA" sz="3400" dirty="0">
              <a:solidFill>
                <a:schemeClr val="bg1">
                  <a:lumMod val="95000"/>
                </a:schemeClr>
              </a:solidFill>
            </a:endParaRPr>
          </a:p>
        </p:txBody>
      </p:sp>
      <p:pic>
        <p:nvPicPr>
          <p:cNvPr id="7170" name="Picture 2" descr="C:\Users\ALLA\Desktop\masha\презента\4\549px-NGC65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8" y="1556792"/>
            <a:ext cx="3816424" cy="41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2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260648"/>
            <a:ext cx="8686800" cy="1143000"/>
          </a:xfrm>
        </p:spPr>
        <p:txBody>
          <a:bodyPr>
            <a:noAutofit/>
          </a:bodyPr>
          <a:lstStyle/>
          <a:p>
            <a:pPr algn="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зір</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головної</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послідовності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Зорі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помірної</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маси</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556792"/>
            <a:ext cx="8219256" cy="5301208"/>
          </a:xfrm>
        </p:spPr>
        <p:txBody>
          <a:bodyPr>
            <a:normAutofit fontScale="70000" lnSpcReduction="20000"/>
          </a:bodyPr>
          <a:lstStyle/>
          <a:p>
            <a:pPr marL="0" indent="0" algn="just">
              <a:buNone/>
            </a:pPr>
            <a:r>
              <a:rPr lang="uk-UA" sz="3400" dirty="0">
                <a:solidFill>
                  <a:schemeClr val="bg1">
                    <a:lumMod val="95000"/>
                  </a:schemeClr>
                </a:solidFill>
              </a:rPr>
              <a:t>У зір помірної маси після вичерпання Гідрогену в ядрі також розпочинається потрійна гелієва реакція, але на відміну від зір малої маси вона перебігає спокійно. Гелій в ядрі перетворюється на Карбон, водночас (завдяки реакціям вуглецево-азотного циклу) утворюється також деяка кількість </a:t>
            </a:r>
            <a:r>
              <a:rPr lang="uk-UA" sz="3400" dirty="0" err="1">
                <a:solidFill>
                  <a:schemeClr val="bg1">
                    <a:lumMod val="95000"/>
                  </a:schemeClr>
                </a:solidFill>
              </a:rPr>
              <a:t>Оксигену</a:t>
            </a:r>
            <a:r>
              <a:rPr lang="uk-UA" sz="3400" dirty="0">
                <a:solidFill>
                  <a:schemeClr val="bg1">
                    <a:lumMod val="95000"/>
                  </a:schemeClr>
                </a:solidFill>
              </a:rPr>
              <a:t> та Нітрогену. Ці елементи накопичуються у виродженому ядрі зорі, яке поступово зростає. Врешті-решт температура та густина в такому ядрі досягають величин, коли розпочинаються реакції між ядрами карбону. Оскільки ці реакції розпочинаються у виродженому стані ядра, початок реакції матиме характер теплового вибуху</a:t>
            </a:r>
            <a:r>
              <a:rPr lang="uk-UA" sz="3400" dirty="0" smtClean="0">
                <a:solidFill>
                  <a:schemeClr val="bg1">
                    <a:lumMod val="95000"/>
                  </a:schemeClr>
                </a:solidFill>
              </a:rPr>
              <a:t>.</a:t>
            </a:r>
            <a:endParaRPr lang="uk-UA" sz="3400" dirty="0">
              <a:solidFill>
                <a:schemeClr val="bg1">
                  <a:lumMod val="95000"/>
                </a:schemeClr>
              </a:solidFill>
            </a:endParaRPr>
          </a:p>
          <a:p>
            <a:pPr marL="0" indent="0" algn="just">
              <a:buNone/>
            </a:pPr>
            <a:r>
              <a:rPr lang="uk-UA" sz="3400" dirty="0">
                <a:solidFill>
                  <a:schemeClr val="bg1">
                    <a:lumMod val="95000"/>
                  </a:schemeClr>
                </a:solidFill>
              </a:rPr>
              <a:t>Бурхливий початок реакції призводить до скидання оболонки, яка, крім Гідрогену й Гелію, містить значну кількість інших елементів (зокрема, Карбону, Нітрогену та </a:t>
            </a:r>
            <a:r>
              <a:rPr lang="uk-UA" sz="3400" dirty="0" err="1">
                <a:solidFill>
                  <a:schemeClr val="bg1">
                    <a:lumMod val="95000"/>
                  </a:schemeClr>
                </a:solidFill>
              </a:rPr>
              <a:t>Оксигену</a:t>
            </a:r>
            <a:r>
              <a:rPr lang="uk-UA" sz="3400" dirty="0" smtClean="0">
                <a:solidFill>
                  <a:schemeClr val="bg1">
                    <a:lumMod val="95000"/>
                  </a:schemeClr>
                </a:solidFill>
              </a:rPr>
              <a:t>).</a:t>
            </a:r>
            <a:endParaRPr lang="uk-UA" sz="3400" dirty="0">
              <a:solidFill>
                <a:schemeClr val="bg1">
                  <a:lumMod val="95000"/>
                </a:schemeClr>
              </a:solidFill>
            </a:endParaRPr>
          </a:p>
          <a:p>
            <a:pPr marL="0" indent="0" algn="just">
              <a:buNone/>
            </a:pPr>
            <a:r>
              <a:rPr lang="uk-UA" sz="3400" dirty="0">
                <a:solidFill>
                  <a:schemeClr val="bg1">
                    <a:lumMod val="95000"/>
                  </a:schemeClr>
                </a:solidFill>
              </a:rPr>
              <a:t>Після скидання оболонки зоря залишається без джерел термоядерної енергії й перетворюється на білого карлика.</a:t>
            </a:r>
          </a:p>
        </p:txBody>
      </p:sp>
    </p:spTree>
    <p:extLst>
      <p:ext uri="{BB962C8B-B14F-4D97-AF65-F5344CB8AC3E}">
        <p14:creationId xmlns:p14="http://schemas.microsoft.com/office/powerpoint/2010/main" val="2792373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344" y="260648"/>
            <a:ext cx="8686800" cy="1143000"/>
          </a:xfrm>
        </p:spPr>
        <p:txBody>
          <a:bodyPr>
            <a:noAutofit/>
          </a:bodyPr>
          <a:lstStyle/>
          <a:p>
            <a:pPr algn="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зір</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головної</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послідовності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Масивні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зорі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556792"/>
            <a:ext cx="8219256" cy="5301208"/>
          </a:xfrm>
        </p:spPr>
        <p:txBody>
          <a:bodyPr>
            <a:normAutofit fontScale="70000" lnSpcReduction="20000"/>
          </a:bodyPr>
          <a:lstStyle/>
          <a:p>
            <a:pPr marL="0" indent="0" algn="just">
              <a:buNone/>
            </a:pPr>
            <a:r>
              <a:rPr lang="uk-UA" sz="3400" dirty="0">
                <a:solidFill>
                  <a:schemeClr val="bg1">
                    <a:lumMod val="95000"/>
                  </a:schemeClr>
                </a:solidFill>
              </a:rPr>
              <a:t>Зорі з масою понад 8 сонячних після спалювання гелію залишаються досить масивними для початку в їх надрах подальших реакцій нуклеосинтезу: спочатку  — за участі карбону, потім кремнію, магнію і так далі, до заліза. Кожна нова реакція розпочинається в центрі зорі, а всі попередні продовжуються в зовнішній частині ядра, таким чином структура зорі стає багатошаровою (подібною до цибулини). Основна частина хімічних елементів до </a:t>
            </a:r>
            <a:r>
              <a:rPr lang="uk-UA" sz="3400" dirty="0" err="1">
                <a:solidFill>
                  <a:schemeClr val="bg1">
                    <a:lumMod val="95000"/>
                  </a:schemeClr>
                </a:solidFill>
              </a:rPr>
              <a:t>феруму</a:t>
            </a:r>
            <a:r>
              <a:rPr lang="uk-UA" sz="3400" dirty="0">
                <a:solidFill>
                  <a:schemeClr val="bg1">
                    <a:lumMod val="95000"/>
                  </a:schemeClr>
                </a:solidFill>
              </a:rPr>
              <a:t>, з яких складається Всесвіт, утворилися саме в результаті нуклеосинтезу в надрах зір. Залізо не може бути паливом для подальших ядерних реакцій (синтезу або розпаду), оскільки має найбільшу енергію зв'язку на один нуклон, усі ядерні реакції за участі заліза відбуваються з поглинанням енергії. Внаслідок цього масивна зоря накопичує залізне ядро. Щоправда, завдяки </a:t>
            </a:r>
            <a:r>
              <a:rPr lang="en-US" sz="3400" dirty="0">
                <a:solidFill>
                  <a:schemeClr val="bg1">
                    <a:lumMod val="95000"/>
                  </a:schemeClr>
                </a:solidFill>
              </a:rPr>
              <a:t>s- </a:t>
            </a:r>
            <a:r>
              <a:rPr lang="uk-UA" sz="3400" dirty="0">
                <a:solidFill>
                  <a:schemeClr val="bg1">
                    <a:lumMod val="95000"/>
                  </a:schemeClr>
                </a:solidFill>
              </a:rPr>
              <a:t>та </a:t>
            </a:r>
            <a:r>
              <a:rPr lang="en-US" sz="3400" dirty="0">
                <a:solidFill>
                  <a:schemeClr val="bg1">
                    <a:lumMod val="95000"/>
                  </a:schemeClr>
                </a:solidFill>
              </a:rPr>
              <a:t>p-</a:t>
            </a:r>
            <a:r>
              <a:rPr lang="uk-UA" sz="3400" dirty="0">
                <a:solidFill>
                  <a:schemeClr val="bg1">
                    <a:lumMod val="95000"/>
                  </a:schemeClr>
                </a:solidFill>
              </a:rPr>
              <a:t>процесам у невеликій кількості утворюються також ядра хімічних елементів, важчих заліза.</a:t>
            </a:r>
          </a:p>
        </p:txBody>
      </p:sp>
    </p:spTree>
    <p:extLst>
      <p:ext uri="{BB962C8B-B14F-4D97-AF65-F5344CB8AC3E}">
        <p14:creationId xmlns:p14="http://schemas.microsoft.com/office/powerpoint/2010/main" val="1815944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344" y="260648"/>
            <a:ext cx="8686800" cy="1143000"/>
          </a:xfrm>
        </p:spPr>
        <p:txBody>
          <a:bodyPr>
            <a:noAutofit/>
          </a:bodyPr>
          <a:lstStyle/>
          <a:p>
            <a:pPr algn="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зір</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головної</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послідовності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Масивні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зорі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556792"/>
            <a:ext cx="8219256" cy="5301208"/>
          </a:xfrm>
        </p:spPr>
        <p:txBody>
          <a:bodyPr>
            <a:normAutofit fontScale="77500" lnSpcReduction="20000"/>
          </a:bodyPr>
          <a:lstStyle/>
          <a:p>
            <a:pPr marL="0" indent="0" algn="just">
              <a:buNone/>
            </a:pPr>
            <a:r>
              <a:rPr lang="uk-UA" sz="3400" dirty="0">
                <a:solidFill>
                  <a:schemeClr val="bg1">
                    <a:lumMod val="95000"/>
                  </a:schemeClr>
                </a:solidFill>
              </a:rPr>
              <a:t>Коли температура й тиск усередині ядра досягають певного </a:t>
            </a:r>
            <a:r>
              <a:rPr lang="uk-UA" sz="3400" dirty="0" smtClean="0">
                <a:solidFill>
                  <a:schemeClr val="bg1">
                    <a:lumMod val="95000"/>
                  </a:schemeClr>
                </a:solidFill>
              </a:rPr>
              <a:t>рівня, нейтрон </a:t>
            </a:r>
            <a:r>
              <a:rPr lang="uk-UA" sz="3400" dirty="0">
                <a:solidFill>
                  <a:schemeClr val="bg1">
                    <a:lumMod val="95000"/>
                  </a:schemeClr>
                </a:solidFill>
              </a:rPr>
              <a:t>стає стабільною часткою. Тиск виродженого електронного газу далі вже не зростає, оскільки вільні високоенергетичні електрони взаємодіють із протонами з утворенням нейтронів. Починається </a:t>
            </a:r>
            <a:r>
              <a:rPr lang="uk-UA" sz="3400" dirty="0" err="1">
                <a:solidFill>
                  <a:schemeClr val="bg1">
                    <a:lumMod val="95000"/>
                  </a:schemeClr>
                </a:solidFill>
              </a:rPr>
              <a:t>нейтронізація</a:t>
            </a:r>
            <a:r>
              <a:rPr lang="uk-UA" sz="3400" dirty="0">
                <a:solidFill>
                  <a:schemeClr val="bg1">
                    <a:lumMod val="95000"/>
                  </a:schemeClr>
                </a:solidFill>
              </a:rPr>
              <a:t> речовини в ядрі зорі. Це створює умови для гравітаційного колапсу, коли оболонка зорі падає на ядро. Енергія, що вивільняється внаслідок падіння зовнішньої оболонки на </a:t>
            </a:r>
            <a:r>
              <a:rPr lang="uk-UA" sz="3400" dirty="0" err="1">
                <a:solidFill>
                  <a:schemeClr val="bg1">
                    <a:lumMod val="95000"/>
                  </a:schemeClr>
                </a:solidFill>
              </a:rPr>
              <a:t>нейтронізоване</a:t>
            </a:r>
            <a:r>
              <a:rPr lang="uk-UA" sz="3400" dirty="0">
                <a:solidFill>
                  <a:schemeClr val="bg1">
                    <a:lumMod val="95000"/>
                  </a:schemeClr>
                </a:solidFill>
              </a:rPr>
              <a:t> ядро настільки велика, що зоря буквально вибухає. Такі події називають спалахом наднової. За короткий час під час спалаху наднової випромінюється стільки енергії, скільки її випромінюють усі зорі галактики разом </a:t>
            </a:r>
            <a:r>
              <a:rPr lang="uk-UA" sz="3400" dirty="0" smtClean="0">
                <a:solidFill>
                  <a:schemeClr val="bg1">
                    <a:lumMod val="95000"/>
                  </a:schemeClr>
                </a:solidFill>
              </a:rPr>
              <a:t>узяті</a:t>
            </a:r>
            <a:endParaRPr lang="uk-UA" sz="3400" dirty="0">
              <a:solidFill>
                <a:schemeClr val="bg1">
                  <a:lumMod val="95000"/>
                </a:schemeClr>
              </a:solidFill>
            </a:endParaRPr>
          </a:p>
        </p:txBody>
      </p:sp>
    </p:spTree>
    <p:extLst>
      <p:ext uri="{BB962C8B-B14F-4D97-AF65-F5344CB8AC3E}">
        <p14:creationId xmlns:p14="http://schemas.microsoft.com/office/powerpoint/2010/main" val="421844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344" y="260648"/>
            <a:ext cx="8686800" cy="1143000"/>
          </a:xfrm>
        </p:spPr>
        <p:txBody>
          <a:bodyPr>
            <a:noAutofit/>
          </a:bodyPr>
          <a:lstStyle/>
          <a:p>
            <a:pPr algn="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зір</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головної</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послідовності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Масивні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зорі</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5957440"/>
            <a:ext cx="8219256" cy="900559"/>
          </a:xfrm>
        </p:spPr>
        <p:txBody>
          <a:bodyPr>
            <a:normAutofit fontScale="92500" lnSpcReduction="20000"/>
          </a:bodyPr>
          <a:lstStyle/>
          <a:p>
            <a:pPr marL="0" indent="0" algn="just">
              <a:buNone/>
            </a:pPr>
            <a:r>
              <a:rPr lang="ru-RU" sz="3400" dirty="0" err="1">
                <a:solidFill>
                  <a:schemeClr val="bg1">
                    <a:lumMod val="95000"/>
                  </a:schemeClr>
                </a:solidFill>
              </a:rPr>
              <a:t>Оболонкова</a:t>
            </a:r>
            <a:r>
              <a:rPr lang="ru-RU" sz="3400" dirty="0">
                <a:solidFill>
                  <a:schemeClr val="bg1">
                    <a:lumMod val="95000"/>
                  </a:schemeClr>
                </a:solidFill>
              </a:rPr>
              <a:t> структура </a:t>
            </a:r>
            <a:r>
              <a:rPr lang="ru-RU" sz="3400" dirty="0" err="1">
                <a:solidFill>
                  <a:schemeClr val="bg1">
                    <a:lumMod val="95000"/>
                  </a:schemeClr>
                </a:solidFill>
              </a:rPr>
              <a:t>масивної</a:t>
            </a:r>
            <a:r>
              <a:rPr lang="ru-RU" sz="3400" dirty="0">
                <a:solidFill>
                  <a:schemeClr val="bg1">
                    <a:lumMod val="95000"/>
                  </a:schemeClr>
                </a:solidFill>
              </a:rPr>
              <a:t> </a:t>
            </a:r>
            <a:r>
              <a:rPr lang="ru-RU" sz="3400" dirty="0" err="1">
                <a:solidFill>
                  <a:schemeClr val="bg1">
                    <a:lumMod val="95000"/>
                  </a:schemeClr>
                </a:solidFill>
              </a:rPr>
              <a:t>зорі</a:t>
            </a:r>
            <a:r>
              <a:rPr lang="ru-RU" sz="3400" dirty="0">
                <a:solidFill>
                  <a:schemeClr val="bg1">
                    <a:lumMod val="95000"/>
                  </a:schemeClr>
                </a:solidFill>
              </a:rPr>
              <a:t> на </a:t>
            </a:r>
            <a:r>
              <a:rPr lang="ru-RU" sz="3400" dirty="0" err="1">
                <a:solidFill>
                  <a:schemeClr val="bg1">
                    <a:lumMod val="95000"/>
                  </a:schemeClr>
                </a:solidFill>
              </a:rPr>
              <a:t>пізніх</a:t>
            </a:r>
            <a:r>
              <a:rPr lang="ru-RU" sz="3400" dirty="0">
                <a:solidFill>
                  <a:schemeClr val="bg1">
                    <a:lumMod val="95000"/>
                  </a:schemeClr>
                </a:solidFill>
              </a:rPr>
              <a:t> </a:t>
            </a:r>
            <a:r>
              <a:rPr lang="ru-RU" sz="3400" dirty="0" err="1">
                <a:solidFill>
                  <a:schemeClr val="bg1">
                    <a:lumMod val="95000"/>
                  </a:schemeClr>
                </a:solidFill>
              </a:rPr>
              <a:t>стадіях</a:t>
            </a:r>
            <a:r>
              <a:rPr lang="ru-RU" sz="3400" dirty="0">
                <a:solidFill>
                  <a:schemeClr val="bg1">
                    <a:lumMod val="95000"/>
                  </a:schemeClr>
                </a:solidFill>
              </a:rPr>
              <a:t> </a:t>
            </a:r>
            <a:r>
              <a:rPr lang="ru-RU" sz="3400" dirty="0" err="1">
                <a:solidFill>
                  <a:schemeClr val="bg1">
                    <a:lumMod val="95000"/>
                  </a:schemeClr>
                </a:solidFill>
              </a:rPr>
              <a:t>еволюції</a:t>
            </a:r>
            <a:r>
              <a:rPr lang="ru-RU" sz="3400" dirty="0">
                <a:solidFill>
                  <a:schemeClr val="bg1">
                    <a:lumMod val="95000"/>
                  </a:schemeClr>
                </a:solidFill>
              </a:rPr>
              <a:t> (</a:t>
            </a:r>
            <a:r>
              <a:rPr lang="ru-RU" sz="3400" dirty="0" err="1">
                <a:solidFill>
                  <a:schemeClr val="bg1">
                    <a:lumMod val="95000"/>
                  </a:schemeClr>
                </a:solidFill>
              </a:rPr>
              <a:t>зображення</a:t>
            </a:r>
            <a:r>
              <a:rPr lang="ru-RU" sz="3400" dirty="0">
                <a:solidFill>
                  <a:schemeClr val="bg1">
                    <a:lumMod val="95000"/>
                  </a:schemeClr>
                </a:solidFill>
              </a:rPr>
              <a:t> не в </a:t>
            </a:r>
            <a:r>
              <a:rPr lang="ru-RU" sz="3400" dirty="0" err="1">
                <a:solidFill>
                  <a:schemeClr val="bg1">
                    <a:lumMod val="95000"/>
                  </a:schemeClr>
                </a:solidFill>
              </a:rPr>
              <a:t>масштабі</a:t>
            </a:r>
            <a:r>
              <a:rPr lang="ru-RU" sz="3400" dirty="0">
                <a:solidFill>
                  <a:schemeClr val="bg1">
                    <a:lumMod val="95000"/>
                  </a:schemeClr>
                </a:solidFill>
              </a:rPr>
              <a:t>).</a:t>
            </a:r>
            <a:endParaRPr lang="uk-UA" sz="3400" dirty="0">
              <a:solidFill>
                <a:schemeClr val="bg1">
                  <a:lumMod val="95000"/>
                </a:schemeClr>
              </a:solidFill>
            </a:endParaRPr>
          </a:p>
        </p:txBody>
      </p:sp>
      <p:pic>
        <p:nvPicPr>
          <p:cNvPr id="8194" name="Picture 2" descr="C:\Users\ALLA\Desktop\masha\презента\4\550px-Evolved_star_fusion_shell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675" y="1556792"/>
            <a:ext cx="4400649" cy="440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27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344" y="260648"/>
            <a:ext cx="8686800" cy="1143000"/>
          </a:xfrm>
        </p:spPr>
        <p:txBody>
          <a:bodyPr>
            <a:noAutofit/>
          </a:bodyPr>
          <a:lstStyle/>
          <a:p>
            <a:pPr algn="r"/>
            <a:r>
              <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Зоряні залишки</a:t>
            </a:r>
          </a:p>
        </p:txBody>
      </p:sp>
      <p:sp>
        <p:nvSpPr>
          <p:cNvPr id="3" name="Объект 2"/>
          <p:cNvSpPr>
            <a:spLocks noGrp="1"/>
          </p:cNvSpPr>
          <p:nvPr>
            <p:ph idx="1"/>
          </p:nvPr>
        </p:nvSpPr>
        <p:spPr>
          <a:xfrm>
            <a:off x="457200" y="1484784"/>
            <a:ext cx="8219256" cy="5396555"/>
          </a:xfrm>
        </p:spPr>
        <p:txBody>
          <a:bodyPr>
            <a:normAutofit fontScale="85000" lnSpcReduction="20000"/>
          </a:bodyPr>
          <a:lstStyle/>
          <a:p>
            <a:pPr marL="0" indent="0" algn="just">
              <a:buNone/>
            </a:pPr>
            <a:r>
              <a:rPr lang="uk-UA" sz="3400" dirty="0">
                <a:solidFill>
                  <a:schemeClr val="bg1">
                    <a:lumMod val="95000"/>
                  </a:schemeClr>
                </a:solidFill>
              </a:rPr>
              <a:t>Гравітаційний колапс зір масою 10-30 сонячних мас зупиняється, коли дається взнаки тиск вироджених нейтронів. Після спалаху наднової й розльоту оболонки від зорі залишається дуже щільний об'єкт розміром близько 15 км у діаметрі, який називають нейтронною зорею. Нейтронна зоря швидко обертається і має потужне магнітне поле, наслідок чого випромінює електромагнітні імпульси з частотою обертання; такі об'єкти спостерігають як пульсари. Якщо ж маса ядра зорі перевищує 30 сонячних мас, тиск вироджених нейтронів не в змозі зупинити гравітаційний колапс, що може призвести до утворення гіпотетичного об'єкта, якому дали назву чорна діра.</a:t>
            </a:r>
          </a:p>
        </p:txBody>
      </p:sp>
    </p:spTree>
    <p:extLst>
      <p:ext uri="{BB962C8B-B14F-4D97-AF65-F5344CB8AC3E}">
        <p14:creationId xmlns:p14="http://schemas.microsoft.com/office/powerpoint/2010/main" val="1551404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Що таке зоря?</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p:txBody>
          <a:bodyPr/>
          <a:lstStyle/>
          <a:p>
            <a:pPr marL="0" indent="0" algn="just">
              <a:buNone/>
            </a:pPr>
            <a:r>
              <a:rPr lang="vi-VN" dirty="0" smtClean="0">
                <a:solidFill>
                  <a:schemeClr val="bg1">
                    <a:lumMod val="95000"/>
                  </a:schemeClr>
                </a:solidFill>
              </a:rPr>
              <a:t>Зоря́</a:t>
            </a:r>
            <a:r>
              <a:rPr lang="uk-UA" dirty="0" smtClean="0">
                <a:solidFill>
                  <a:schemeClr val="bg1">
                    <a:lumMod val="95000"/>
                  </a:schemeClr>
                </a:solidFill>
              </a:rPr>
              <a:t> </a:t>
            </a:r>
            <a:r>
              <a:rPr lang="ru-RU" dirty="0" smtClean="0">
                <a:solidFill>
                  <a:schemeClr val="bg1">
                    <a:lumMod val="95000"/>
                  </a:schemeClr>
                </a:solidFill>
              </a:rPr>
              <a:t>— </a:t>
            </a:r>
            <a:r>
              <a:rPr lang="ru-RU" dirty="0" err="1">
                <a:solidFill>
                  <a:schemeClr val="bg1">
                    <a:lumMod val="95000"/>
                  </a:schemeClr>
                </a:solidFill>
              </a:rPr>
              <a:t>велетенське</a:t>
            </a:r>
            <a:r>
              <a:rPr lang="ru-RU" dirty="0">
                <a:solidFill>
                  <a:schemeClr val="bg1">
                    <a:lumMod val="95000"/>
                  </a:schemeClr>
                </a:solidFill>
              </a:rPr>
              <a:t> </a:t>
            </a:r>
            <a:r>
              <a:rPr lang="ru-RU" dirty="0" err="1">
                <a:solidFill>
                  <a:schemeClr val="bg1">
                    <a:lumMod val="95000"/>
                  </a:schemeClr>
                </a:solidFill>
              </a:rPr>
              <a:t>розжарене</a:t>
            </a:r>
            <a:r>
              <a:rPr lang="ru-RU" dirty="0">
                <a:solidFill>
                  <a:schemeClr val="bg1">
                    <a:lumMod val="95000"/>
                  </a:schemeClr>
                </a:solidFill>
              </a:rPr>
              <a:t>, </a:t>
            </a:r>
            <a:r>
              <a:rPr lang="ru-RU" dirty="0" err="1">
                <a:solidFill>
                  <a:schemeClr val="bg1">
                    <a:lumMod val="95000"/>
                  </a:schemeClr>
                </a:solidFill>
              </a:rPr>
              <a:t>самосвітне</a:t>
            </a:r>
            <a:r>
              <a:rPr lang="ru-RU" dirty="0">
                <a:solidFill>
                  <a:schemeClr val="bg1">
                    <a:lumMod val="95000"/>
                  </a:schemeClr>
                </a:solidFill>
              </a:rPr>
              <a:t> </a:t>
            </a:r>
            <a:r>
              <a:rPr lang="ru-RU" dirty="0" err="1">
                <a:solidFill>
                  <a:schemeClr val="bg1">
                    <a:lumMod val="95000"/>
                  </a:schemeClr>
                </a:solidFill>
              </a:rPr>
              <a:t>небесне</a:t>
            </a:r>
            <a:r>
              <a:rPr lang="ru-RU" dirty="0">
                <a:solidFill>
                  <a:schemeClr val="bg1">
                    <a:lumMod val="95000"/>
                  </a:schemeClr>
                </a:solidFill>
              </a:rPr>
              <a:t> </a:t>
            </a:r>
            <a:r>
              <a:rPr lang="ru-RU" dirty="0" err="1">
                <a:solidFill>
                  <a:schemeClr val="bg1">
                    <a:lumMod val="95000"/>
                  </a:schemeClr>
                </a:solidFill>
              </a:rPr>
              <a:t>тіло</a:t>
            </a:r>
            <a:r>
              <a:rPr lang="ru-RU" dirty="0">
                <a:solidFill>
                  <a:schemeClr val="bg1">
                    <a:lumMod val="95000"/>
                  </a:schemeClr>
                </a:solidFill>
              </a:rPr>
              <a:t>, у </a:t>
            </a:r>
            <a:r>
              <a:rPr lang="ru-RU" dirty="0" err="1">
                <a:solidFill>
                  <a:schemeClr val="bg1">
                    <a:lumMod val="95000"/>
                  </a:schemeClr>
                </a:solidFill>
              </a:rPr>
              <a:t>надрах</a:t>
            </a:r>
            <a:r>
              <a:rPr lang="ru-RU" dirty="0">
                <a:solidFill>
                  <a:schemeClr val="bg1">
                    <a:lumMod val="95000"/>
                  </a:schemeClr>
                </a:solidFill>
              </a:rPr>
              <a:t> </a:t>
            </a:r>
            <a:r>
              <a:rPr lang="ru-RU" dirty="0" err="1">
                <a:solidFill>
                  <a:schemeClr val="bg1">
                    <a:lumMod val="95000"/>
                  </a:schemeClr>
                </a:solidFill>
              </a:rPr>
              <a:t>якого</a:t>
            </a:r>
            <a:r>
              <a:rPr lang="ru-RU" dirty="0">
                <a:solidFill>
                  <a:schemeClr val="bg1">
                    <a:lumMod val="95000"/>
                  </a:schemeClr>
                </a:solidFill>
              </a:rPr>
              <a:t> </a:t>
            </a:r>
            <a:r>
              <a:rPr lang="ru-RU" dirty="0" err="1">
                <a:solidFill>
                  <a:schemeClr val="bg1">
                    <a:lumMod val="95000"/>
                  </a:schemeClr>
                </a:solidFill>
              </a:rPr>
              <a:t>ефективно</a:t>
            </a:r>
            <a:r>
              <a:rPr lang="ru-RU" dirty="0">
                <a:solidFill>
                  <a:schemeClr val="bg1">
                    <a:lumMod val="95000"/>
                  </a:schemeClr>
                </a:solidFill>
              </a:rPr>
              <a:t> </a:t>
            </a:r>
            <a:r>
              <a:rPr lang="ru-RU" dirty="0" err="1">
                <a:solidFill>
                  <a:schemeClr val="bg1">
                    <a:lumMod val="95000"/>
                  </a:schemeClr>
                </a:solidFill>
              </a:rPr>
              <a:t>відбуваються</a:t>
            </a:r>
            <a:r>
              <a:rPr lang="ru-RU" dirty="0">
                <a:solidFill>
                  <a:schemeClr val="bg1">
                    <a:lumMod val="95000"/>
                  </a:schemeClr>
                </a:solidFill>
              </a:rPr>
              <a:t> (</a:t>
            </a:r>
            <a:r>
              <a:rPr lang="ru-RU" dirty="0" err="1">
                <a:solidFill>
                  <a:schemeClr val="bg1">
                    <a:lumMod val="95000"/>
                  </a:schemeClr>
                </a:solidFill>
              </a:rPr>
              <a:t>або</a:t>
            </a:r>
            <a:r>
              <a:rPr lang="ru-RU" dirty="0">
                <a:solidFill>
                  <a:schemeClr val="bg1">
                    <a:lumMod val="95000"/>
                  </a:schemeClr>
                </a:solidFill>
              </a:rPr>
              <a:t> </a:t>
            </a:r>
            <a:r>
              <a:rPr lang="ru-RU" dirty="0" err="1">
                <a:solidFill>
                  <a:schemeClr val="bg1">
                    <a:lumMod val="95000"/>
                  </a:schemeClr>
                </a:solidFill>
              </a:rPr>
              <a:t>відбувались</a:t>
            </a:r>
            <a:r>
              <a:rPr lang="ru-RU" dirty="0">
                <a:solidFill>
                  <a:schemeClr val="bg1">
                    <a:lumMod val="95000"/>
                  </a:schemeClr>
                </a:solidFill>
              </a:rPr>
              <a:t>) </a:t>
            </a:r>
            <a:r>
              <a:rPr lang="ru-RU" dirty="0" err="1">
                <a:solidFill>
                  <a:schemeClr val="bg1">
                    <a:lumMod val="95000"/>
                  </a:schemeClr>
                </a:solidFill>
              </a:rPr>
              <a:t>термоядерні</a:t>
            </a:r>
            <a:r>
              <a:rPr lang="ru-RU" dirty="0">
                <a:solidFill>
                  <a:schemeClr val="bg1">
                    <a:lumMod val="95000"/>
                  </a:schemeClr>
                </a:solidFill>
              </a:rPr>
              <a:t> </a:t>
            </a:r>
            <a:r>
              <a:rPr lang="ru-RU" dirty="0" err="1" smtClean="0">
                <a:solidFill>
                  <a:schemeClr val="bg1">
                    <a:lumMod val="95000"/>
                  </a:schemeClr>
                </a:solidFill>
              </a:rPr>
              <a:t>реакції</a:t>
            </a:r>
            <a:r>
              <a:rPr lang="uk-UA" dirty="0" smtClean="0">
                <a:solidFill>
                  <a:schemeClr val="bg1">
                    <a:lumMod val="95000"/>
                  </a:schemeClr>
                </a:solidFill>
              </a:rPr>
              <a:t> </a:t>
            </a:r>
            <a:endParaRPr lang="uk-UA" dirty="0">
              <a:solidFill>
                <a:schemeClr val="bg1">
                  <a:lumMod val="95000"/>
                </a:schemeClr>
              </a:solidFill>
            </a:endParaRPr>
          </a:p>
        </p:txBody>
      </p:sp>
      <p:pic>
        <p:nvPicPr>
          <p:cNvPr id="2051" name="Picture 3" descr="C:\Users\ALLA\Desktop\masha\презента\4\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454556"/>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35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344" y="260648"/>
            <a:ext cx="8686800" cy="1143000"/>
          </a:xfrm>
        </p:spPr>
        <p:txBody>
          <a:bodyPr>
            <a:noAutofit/>
          </a:bodyPr>
          <a:lstStyle/>
          <a:p>
            <a:pPr algn="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Чорна діра</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5940405"/>
            <a:ext cx="8219256" cy="940934"/>
          </a:xfrm>
        </p:spPr>
        <p:txBody>
          <a:bodyPr>
            <a:normAutofit fontScale="70000" lnSpcReduction="20000"/>
          </a:bodyPr>
          <a:lstStyle/>
          <a:p>
            <a:pPr marL="0" indent="0" algn="just">
              <a:buNone/>
            </a:pPr>
            <a:r>
              <a:rPr lang="ru-RU" sz="3400" dirty="0" err="1">
                <a:solidFill>
                  <a:schemeClr val="bg1">
                    <a:lumMod val="95000"/>
                  </a:schemeClr>
                </a:solidFill>
              </a:rPr>
              <a:t>Гравітаційні</a:t>
            </a:r>
            <a:r>
              <a:rPr lang="ru-RU" sz="3400" dirty="0">
                <a:solidFill>
                  <a:schemeClr val="bg1">
                    <a:lumMod val="95000"/>
                  </a:schemeClr>
                </a:solidFill>
              </a:rPr>
              <a:t> </a:t>
            </a:r>
            <a:r>
              <a:rPr lang="ru-RU" sz="3400" dirty="0" err="1">
                <a:solidFill>
                  <a:schemeClr val="bg1">
                    <a:lumMod val="95000"/>
                  </a:schemeClr>
                </a:solidFill>
              </a:rPr>
              <a:t>викривлення</a:t>
            </a:r>
            <a:r>
              <a:rPr lang="ru-RU" sz="3400" dirty="0">
                <a:solidFill>
                  <a:schemeClr val="bg1">
                    <a:lumMod val="95000"/>
                  </a:schemeClr>
                </a:solidFill>
              </a:rPr>
              <a:t>, </a:t>
            </a:r>
            <a:r>
              <a:rPr lang="ru-RU" sz="3400" dirty="0" err="1">
                <a:solidFill>
                  <a:schemeClr val="bg1">
                    <a:lumMod val="95000"/>
                  </a:schemeClr>
                </a:solidFill>
              </a:rPr>
              <a:t>спричинені</a:t>
            </a:r>
            <a:r>
              <a:rPr lang="ru-RU" sz="3400" dirty="0">
                <a:solidFill>
                  <a:schemeClr val="bg1">
                    <a:lumMod val="95000"/>
                  </a:schemeClr>
                </a:solidFill>
              </a:rPr>
              <a:t> </a:t>
            </a:r>
            <a:r>
              <a:rPr lang="ru-RU" sz="3400" dirty="0" err="1">
                <a:solidFill>
                  <a:schemeClr val="bg1">
                    <a:lumMod val="95000"/>
                  </a:schemeClr>
                </a:solidFill>
              </a:rPr>
              <a:t>чорною</a:t>
            </a:r>
            <a:r>
              <a:rPr lang="ru-RU" sz="3400" dirty="0">
                <a:solidFill>
                  <a:schemeClr val="bg1">
                    <a:lumMod val="95000"/>
                  </a:schemeClr>
                </a:solidFill>
              </a:rPr>
              <a:t> </a:t>
            </a:r>
            <a:r>
              <a:rPr lang="ru-RU" sz="3400" dirty="0" err="1">
                <a:solidFill>
                  <a:schemeClr val="bg1">
                    <a:lumMod val="95000"/>
                  </a:schemeClr>
                </a:solidFill>
              </a:rPr>
              <a:t>дірою</a:t>
            </a:r>
            <a:r>
              <a:rPr lang="ru-RU" sz="3400" dirty="0">
                <a:solidFill>
                  <a:schemeClr val="bg1">
                    <a:lumMod val="95000"/>
                  </a:schemeClr>
                </a:solidFill>
              </a:rPr>
              <a:t> перед Великою </a:t>
            </a:r>
            <a:r>
              <a:rPr lang="ru-RU" sz="3400" dirty="0" err="1">
                <a:solidFill>
                  <a:schemeClr val="bg1">
                    <a:lumMod val="95000"/>
                  </a:schemeClr>
                </a:solidFill>
              </a:rPr>
              <a:t>Магелановою</a:t>
            </a:r>
            <a:r>
              <a:rPr lang="ru-RU" sz="3400" dirty="0">
                <a:solidFill>
                  <a:schemeClr val="bg1">
                    <a:lumMod val="95000"/>
                  </a:schemeClr>
                </a:solidFill>
              </a:rPr>
              <a:t> </a:t>
            </a:r>
            <a:r>
              <a:rPr lang="ru-RU" sz="3400" dirty="0" err="1">
                <a:solidFill>
                  <a:schemeClr val="bg1">
                    <a:lumMod val="95000"/>
                  </a:schemeClr>
                </a:solidFill>
              </a:rPr>
              <a:t>Хмарою</a:t>
            </a:r>
            <a:r>
              <a:rPr lang="ru-RU" sz="3400" dirty="0">
                <a:solidFill>
                  <a:schemeClr val="bg1">
                    <a:lumMod val="95000"/>
                  </a:schemeClr>
                </a:solidFill>
              </a:rPr>
              <a:t> (</a:t>
            </a:r>
            <a:r>
              <a:rPr lang="ru-RU" sz="3400" dirty="0" err="1">
                <a:solidFill>
                  <a:schemeClr val="bg1">
                    <a:lumMod val="95000"/>
                  </a:schemeClr>
                </a:solidFill>
              </a:rPr>
              <a:t>художнє</a:t>
            </a:r>
            <a:r>
              <a:rPr lang="ru-RU" sz="3400" dirty="0">
                <a:solidFill>
                  <a:schemeClr val="bg1">
                    <a:lumMod val="95000"/>
                  </a:schemeClr>
                </a:solidFill>
              </a:rPr>
              <a:t> </a:t>
            </a:r>
            <a:r>
              <a:rPr lang="ru-RU" sz="3400" dirty="0" err="1">
                <a:solidFill>
                  <a:schemeClr val="bg1">
                    <a:lumMod val="95000"/>
                  </a:schemeClr>
                </a:solidFill>
              </a:rPr>
              <a:t>зображення</a:t>
            </a:r>
            <a:r>
              <a:rPr lang="ru-RU" sz="3400" dirty="0">
                <a:solidFill>
                  <a:schemeClr val="bg1">
                    <a:lumMod val="95000"/>
                  </a:schemeClr>
                </a:solidFill>
              </a:rPr>
              <a:t>)</a:t>
            </a:r>
            <a:endParaRPr lang="uk-UA" sz="3400" dirty="0">
              <a:solidFill>
                <a:schemeClr val="bg1">
                  <a:lumMod val="95000"/>
                </a:schemeClr>
              </a:solidFill>
            </a:endParaRPr>
          </a:p>
        </p:txBody>
      </p:sp>
      <p:pic>
        <p:nvPicPr>
          <p:cNvPr id="9218" name="Picture 2" descr="C:\Users\ALLA\Desktop\masha\презента\4\800px-BH_LM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232" y="1412776"/>
            <a:ext cx="5659536" cy="452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48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344" y="260648"/>
            <a:ext cx="8686800" cy="1143000"/>
          </a:xfrm>
        </p:spPr>
        <p:txBody>
          <a:bodyPr>
            <a:noAutofit/>
          </a:bodyPr>
          <a:lstStyle/>
          <a:p>
            <a:pPr algn="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Чорна діра</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412777"/>
            <a:ext cx="8219256" cy="2592288"/>
          </a:xfrm>
        </p:spPr>
        <p:txBody>
          <a:bodyPr>
            <a:normAutofit fontScale="77500" lnSpcReduction="20000"/>
          </a:bodyPr>
          <a:lstStyle/>
          <a:p>
            <a:pPr marL="0" indent="0" algn="just">
              <a:buNone/>
            </a:pPr>
            <a:r>
              <a:rPr lang="uk-UA" sz="3400" dirty="0">
                <a:solidFill>
                  <a:schemeClr val="bg1">
                    <a:lumMod val="95000"/>
                  </a:schemeClr>
                </a:solidFill>
              </a:rPr>
              <a:t>Чорна діра — астрофізичний об'єкт, який створює настільки потужну силу тяжіння, що жодні, як завгодно швидкі частинки, не можуть покинути його поверхню, в тому числі світло.</a:t>
            </a:r>
          </a:p>
          <a:p>
            <a:pPr marL="0" indent="0" algn="just">
              <a:buNone/>
            </a:pPr>
            <a:r>
              <a:rPr lang="uk-UA" sz="3400" dirty="0">
                <a:solidFill>
                  <a:schemeClr val="bg1">
                    <a:lumMod val="95000"/>
                  </a:schemeClr>
                </a:solidFill>
              </a:rPr>
              <a:t>Термін запровадив Джон </a:t>
            </a:r>
            <a:r>
              <a:rPr lang="uk-UA" sz="3400" dirty="0" err="1">
                <a:solidFill>
                  <a:schemeClr val="bg1">
                    <a:lumMod val="95000"/>
                  </a:schemeClr>
                </a:solidFill>
              </a:rPr>
              <a:t>Арчибальд</a:t>
            </a:r>
            <a:r>
              <a:rPr lang="uk-UA" sz="3400" dirty="0">
                <a:solidFill>
                  <a:schemeClr val="bg1">
                    <a:lumMod val="95000"/>
                  </a:schemeClr>
                </a:solidFill>
              </a:rPr>
              <a:t> </a:t>
            </a:r>
            <a:r>
              <a:rPr lang="uk-UA" sz="3400" dirty="0" err="1">
                <a:solidFill>
                  <a:schemeClr val="bg1">
                    <a:lumMod val="95000"/>
                  </a:schemeClr>
                </a:solidFill>
              </a:rPr>
              <a:t>Вілер</a:t>
            </a:r>
            <a:r>
              <a:rPr lang="uk-UA" sz="3400" dirty="0">
                <a:solidFill>
                  <a:schemeClr val="bg1">
                    <a:lumMod val="95000"/>
                  </a:schemeClr>
                </a:solidFill>
              </a:rPr>
              <a:t> наприкінці 1967 року. Він вперше вжив його в публічній лекції «Наш Всесвіт: відоме й невідоме» 29 грудня 1967 року</a:t>
            </a:r>
          </a:p>
        </p:txBody>
      </p:sp>
      <p:pic>
        <p:nvPicPr>
          <p:cNvPr id="10242" name="Picture 2" descr="C:\Users\ALLA\Desktop\masha\презента\4\30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149080"/>
            <a:ext cx="352425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LLA\Desktop\masha\презента\4\naybilsha_chorna_di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149080"/>
            <a:ext cx="30988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24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7"/>
            <a:ext cx="9144000" cy="688355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ALLA\Desktop\masha\презента\4\383731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186668"/>
            <a:ext cx="6048375"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35696" y="188640"/>
            <a:ext cx="5760640" cy="1008112"/>
          </a:xfrm>
        </p:spPr>
        <p:txBody>
          <a:bodyPr>
            <a:noAutofit/>
          </a:bodyPr>
          <a:lstStyle/>
          <a:p>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Дякую за увагу!</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2403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Що таке зоря?</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600201"/>
            <a:ext cx="8229600" cy="2476871"/>
          </a:xfrm>
        </p:spPr>
        <p:txBody>
          <a:bodyPr>
            <a:normAutofit fontScale="92500" lnSpcReduction="20000"/>
          </a:bodyPr>
          <a:lstStyle/>
          <a:p>
            <a:pPr marL="0" indent="0" algn="just">
              <a:buNone/>
            </a:pPr>
            <a:r>
              <a:rPr lang="uk-UA" dirty="0">
                <a:solidFill>
                  <a:schemeClr val="bg1">
                    <a:lumMod val="95000"/>
                  </a:schemeClr>
                </a:solidFill>
              </a:rPr>
              <a:t> Сонце — одна із зір, середня за своїми розмірами та світністю. Зорі поряд з іншими небесними тілами вивчає наука астрономія. Моделювання фізичних процесів, що відбуваються в зірках входить до кола зацікавлень астрофізики.</a:t>
            </a:r>
          </a:p>
        </p:txBody>
      </p:sp>
      <p:pic>
        <p:nvPicPr>
          <p:cNvPr id="3074" name="Picture 2" descr="C:\Users\ALLA\Desktop\masha\презента\4\120128012617_475714921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285" y="3933057"/>
            <a:ext cx="322743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33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600201"/>
            <a:ext cx="8229600" cy="1540768"/>
          </a:xfrm>
        </p:spPr>
        <p:txBody>
          <a:bodyPr>
            <a:normAutofit lnSpcReduction="10000"/>
          </a:bodyPr>
          <a:lstStyle/>
          <a:p>
            <a:pPr marL="0" indent="0" algn="just">
              <a:buNone/>
            </a:pPr>
            <a:r>
              <a:rPr lang="vi-VN" dirty="0">
                <a:solidFill>
                  <a:schemeClr val="bg1">
                    <a:lumMod val="95000"/>
                  </a:schemeClr>
                </a:solidFill>
              </a:rPr>
              <a:t>Еволю́ція зір — зміна фізичних характеристик, хімічного складу та внутрішньої будови зорі із часом.</a:t>
            </a:r>
            <a:endParaRPr lang="uk-UA" dirty="0">
              <a:solidFill>
                <a:schemeClr val="bg1">
                  <a:lumMod val="95000"/>
                </a:schemeClr>
              </a:solidFill>
            </a:endParaRPr>
          </a:p>
        </p:txBody>
      </p:sp>
      <p:pic>
        <p:nvPicPr>
          <p:cNvPr id="4098" name="Picture 2" descr="C:\Users\ALLA\Desktop\masha\презента\4\Solar-evolution_u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3356992"/>
            <a:ext cx="7620001"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3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600200"/>
            <a:ext cx="8229600" cy="4781127"/>
          </a:xfrm>
        </p:spPr>
        <p:txBody>
          <a:bodyPr>
            <a:normAutofit fontScale="85000" lnSpcReduction="10000"/>
          </a:bodyPr>
          <a:lstStyle/>
          <a:p>
            <a:pPr marL="0" indent="0" algn="just">
              <a:buNone/>
            </a:pPr>
            <a:r>
              <a:rPr lang="uk-UA" dirty="0">
                <a:solidFill>
                  <a:schemeClr val="bg1">
                    <a:lumMod val="95000"/>
                  </a:schemeClr>
                </a:solidFill>
              </a:rPr>
              <a:t>Еволюція зорі починається з гравітаційного колапсу молекулярної хмари міжзоряного газу. Типова молекулярна хмара має розмір приблизно 100 світлових років у поперечнику і масу в 6×106 сонячних мас (</a:t>
            </a:r>
            <a:r>
              <a:rPr lang="en-US" dirty="0">
                <a:solidFill>
                  <a:schemeClr val="bg1">
                    <a:lumMod val="95000"/>
                  </a:schemeClr>
                </a:solidFill>
              </a:rPr>
              <a:t>M</a:t>
            </a:r>
            <a:r>
              <a:rPr lang="en-US" sz="1600" dirty="0">
                <a:solidFill>
                  <a:schemeClr val="bg1">
                    <a:lumMod val="95000"/>
                  </a:schemeClr>
                </a:solidFill>
              </a:rPr>
              <a:t>☉</a:t>
            </a:r>
            <a:r>
              <a:rPr lang="en-US" dirty="0">
                <a:solidFill>
                  <a:schemeClr val="bg1">
                    <a:lumMod val="95000"/>
                  </a:schemeClr>
                </a:solidFill>
              </a:rPr>
              <a:t>). </a:t>
            </a:r>
            <a:r>
              <a:rPr lang="uk-UA" dirty="0">
                <a:solidFill>
                  <a:schemeClr val="bg1">
                    <a:lumMod val="95000"/>
                  </a:schemeClr>
                </a:solidFill>
              </a:rPr>
              <a:t>У процесі гравітаційного колапсу хмара фрагментується на менші частки, кожна з яких стискається вже окремо. Тому зорі зазвичай народжуються групами. Під час колапсу потенційна енергія гравітаційної взаємодії молекул газу між собою перетворюється на тепло. Густина й тиск </a:t>
            </a:r>
            <a:r>
              <a:rPr lang="uk-UA" dirty="0" err="1">
                <a:solidFill>
                  <a:schemeClr val="bg1">
                    <a:lumMod val="95000"/>
                  </a:schemeClr>
                </a:solidFill>
              </a:rPr>
              <a:t>колапсуючого</a:t>
            </a:r>
            <a:r>
              <a:rPr lang="uk-UA" dirty="0">
                <a:solidFill>
                  <a:schemeClr val="bg1">
                    <a:lumMod val="95000"/>
                  </a:schemeClr>
                </a:solidFill>
              </a:rPr>
              <a:t> газу найшвидше зростають у центрі хмари. Утворюється ядро, яке називають </a:t>
            </a:r>
            <a:r>
              <a:rPr lang="uk-UA" dirty="0" err="1">
                <a:solidFill>
                  <a:schemeClr val="bg1">
                    <a:lumMod val="95000"/>
                  </a:schemeClr>
                </a:solidFill>
              </a:rPr>
              <a:t>протозорею</a:t>
            </a:r>
            <a:r>
              <a:rPr lang="uk-UA" dirty="0">
                <a:solidFill>
                  <a:schemeClr val="bg1">
                    <a:lumMod val="95000"/>
                  </a:schemeClr>
                </a:solidFill>
              </a:rPr>
              <a:t>.</a:t>
            </a:r>
          </a:p>
        </p:txBody>
      </p:sp>
    </p:spTree>
    <p:extLst>
      <p:ext uri="{BB962C8B-B14F-4D97-AF65-F5344CB8AC3E}">
        <p14:creationId xmlns:p14="http://schemas.microsoft.com/office/powerpoint/2010/main" val="2054891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600201"/>
            <a:ext cx="8229600" cy="1841577"/>
          </a:xfrm>
        </p:spPr>
        <p:txBody>
          <a:bodyPr>
            <a:normAutofit fontScale="92500" lnSpcReduction="10000"/>
          </a:bodyPr>
          <a:lstStyle/>
          <a:p>
            <a:pPr marL="0" indent="0" algn="just">
              <a:buNone/>
            </a:pPr>
            <a:r>
              <a:rPr lang="uk-UA" dirty="0" err="1">
                <a:solidFill>
                  <a:schemeClr val="bg1">
                    <a:lumMod val="95000"/>
                  </a:schemeClr>
                </a:solidFill>
              </a:rPr>
              <a:t>Протозоря</a:t>
            </a:r>
            <a:r>
              <a:rPr lang="uk-UA" dirty="0">
                <a:solidFill>
                  <a:schemeClr val="bg1">
                    <a:lumMod val="95000"/>
                  </a:schemeClr>
                </a:solidFill>
              </a:rPr>
              <a:t> — астрономічний об'єкт, що перебуває на проміжному етапі зоряної еволюції — від фрагменту </a:t>
            </a:r>
            <a:r>
              <a:rPr lang="uk-UA" dirty="0" err="1">
                <a:solidFill>
                  <a:schemeClr val="bg1">
                    <a:lumMod val="95000"/>
                  </a:schemeClr>
                </a:solidFill>
              </a:rPr>
              <a:t>газо-пилової</a:t>
            </a:r>
            <a:r>
              <a:rPr lang="uk-UA" dirty="0">
                <a:solidFill>
                  <a:schemeClr val="bg1">
                    <a:lumMod val="95000"/>
                  </a:schemeClr>
                </a:solidFill>
              </a:rPr>
              <a:t> хмари до власне зорі на стадії головної </a:t>
            </a:r>
            <a:r>
              <a:rPr lang="uk-UA" dirty="0" smtClean="0">
                <a:solidFill>
                  <a:schemeClr val="bg1">
                    <a:lumMod val="95000"/>
                  </a:schemeClr>
                </a:solidFill>
              </a:rPr>
              <a:t>послідовності.</a:t>
            </a:r>
            <a:endParaRPr lang="uk-UA" dirty="0">
              <a:solidFill>
                <a:schemeClr val="bg1">
                  <a:lumMod val="95000"/>
                </a:schemeClr>
              </a:solidFill>
            </a:endParaRPr>
          </a:p>
        </p:txBody>
      </p:sp>
      <p:pic>
        <p:nvPicPr>
          <p:cNvPr id="5122" name="Picture 2" descr="C:\Users\ALLA\Desktop\masha\презента\4\Witness_the_Birth_of_a_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48" y="3408808"/>
            <a:ext cx="4536504" cy="340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5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600201"/>
            <a:ext cx="8229600" cy="4565103"/>
          </a:xfrm>
        </p:spPr>
        <p:txBody>
          <a:bodyPr>
            <a:normAutofit fontScale="85000" lnSpcReduction="10000"/>
          </a:bodyPr>
          <a:lstStyle/>
          <a:p>
            <a:pPr marL="0" indent="0" algn="just">
              <a:buNone/>
            </a:pPr>
            <a:r>
              <a:rPr lang="uk-UA" dirty="0">
                <a:solidFill>
                  <a:schemeClr val="bg1">
                    <a:lumMod val="95000"/>
                  </a:schemeClr>
                </a:solidFill>
              </a:rPr>
              <a:t>Якщо </a:t>
            </a:r>
            <a:r>
              <a:rPr lang="uk-UA" dirty="0" err="1">
                <a:solidFill>
                  <a:schemeClr val="bg1">
                    <a:lumMod val="95000"/>
                  </a:schemeClr>
                </a:solidFill>
              </a:rPr>
              <a:t>протозоря</a:t>
            </a:r>
            <a:r>
              <a:rPr lang="uk-UA" dirty="0">
                <a:solidFill>
                  <a:schemeClr val="bg1">
                    <a:lumMod val="95000"/>
                  </a:schemeClr>
                </a:solidFill>
              </a:rPr>
              <a:t> має масу менше 0,08 </a:t>
            </a:r>
            <a:r>
              <a:rPr lang="en-US" dirty="0">
                <a:solidFill>
                  <a:schemeClr val="bg1">
                    <a:lumMod val="95000"/>
                  </a:schemeClr>
                </a:solidFill>
              </a:rPr>
              <a:t>M</a:t>
            </a:r>
            <a:r>
              <a:rPr lang="en-US" sz="1900" dirty="0">
                <a:solidFill>
                  <a:schemeClr val="bg1">
                    <a:lumMod val="95000"/>
                  </a:schemeClr>
                </a:solidFill>
              </a:rPr>
              <a:t>☉</a:t>
            </a:r>
            <a:r>
              <a:rPr lang="en-US" dirty="0">
                <a:solidFill>
                  <a:schemeClr val="bg1">
                    <a:lumMod val="95000"/>
                  </a:schemeClr>
                </a:solidFill>
              </a:rPr>
              <a:t>, </a:t>
            </a:r>
            <a:r>
              <a:rPr lang="uk-UA" dirty="0">
                <a:solidFill>
                  <a:schemeClr val="bg1">
                    <a:lumMod val="95000"/>
                  </a:schemeClr>
                </a:solidFill>
              </a:rPr>
              <a:t>то температура в її надрах ніколи не досягне рівня, достатнього для початку термоядерної реакції перетворення гідрогену на гелій, але може можуть відбуватися термоядерні реакції за участі літію та дейтерію. Такий об'єкт називають коричневим карликом. Вони мають масу не менше 0,0125 </a:t>
            </a:r>
            <a:r>
              <a:rPr lang="en-US" dirty="0">
                <a:solidFill>
                  <a:schemeClr val="bg1">
                    <a:lumMod val="95000"/>
                  </a:schemeClr>
                </a:solidFill>
              </a:rPr>
              <a:t>M</a:t>
            </a:r>
            <a:r>
              <a:rPr lang="en-US" sz="1900" dirty="0">
                <a:solidFill>
                  <a:schemeClr val="bg1">
                    <a:lumMod val="95000"/>
                  </a:schemeClr>
                </a:solidFill>
              </a:rPr>
              <a:t>☉</a:t>
            </a:r>
            <a:r>
              <a:rPr lang="en-US" dirty="0">
                <a:solidFill>
                  <a:schemeClr val="bg1">
                    <a:lumMod val="95000"/>
                  </a:schemeClr>
                </a:solidFill>
              </a:rPr>
              <a:t> (</a:t>
            </a:r>
            <a:r>
              <a:rPr lang="uk-UA" dirty="0">
                <a:solidFill>
                  <a:schemeClr val="bg1">
                    <a:lumMod val="95000"/>
                  </a:schemeClr>
                </a:solidFill>
              </a:rPr>
              <a:t>або 13 мас Юпітера. У менш масивних об'єктах умови для початку термоядерних реакцій не </a:t>
            </a:r>
            <a:r>
              <a:rPr lang="uk-UA" dirty="0" err="1">
                <a:solidFill>
                  <a:schemeClr val="bg1">
                    <a:lumMod val="95000"/>
                  </a:schemeClr>
                </a:solidFill>
              </a:rPr>
              <a:t>виникають.Вони</a:t>
            </a:r>
            <a:r>
              <a:rPr lang="uk-UA" dirty="0">
                <a:solidFill>
                  <a:schemeClr val="bg1">
                    <a:lumMod val="95000"/>
                  </a:schemeClr>
                </a:solidFill>
              </a:rPr>
              <a:t> визначаються як </a:t>
            </a:r>
            <a:r>
              <a:rPr lang="uk-UA" dirty="0" err="1">
                <a:solidFill>
                  <a:schemeClr val="bg1">
                    <a:lumMod val="95000"/>
                  </a:schemeClr>
                </a:solidFill>
              </a:rPr>
              <a:t>субкоричневі</a:t>
            </a:r>
            <a:r>
              <a:rPr lang="uk-UA" dirty="0">
                <a:solidFill>
                  <a:schemeClr val="bg1">
                    <a:lumMod val="95000"/>
                  </a:schemeClr>
                </a:solidFill>
              </a:rPr>
              <a:t> </a:t>
            </a:r>
            <a:r>
              <a:rPr lang="uk-UA" dirty="0" smtClean="0">
                <a:solidFill>
                  <a:schemeClr val="bg1">
                    <a:lumMod val="95000"/>
                  </a:schemeClr>
                </a:solidFill>
              </a:rPr>
              <a:t>карлики, але </a:t>
            </a:r>
            <a:r>
              <a:rPr lang="uk-UA" dirty="0">
                <a:solidFill>
                  <a:schemeClr val="bg1">
                    <a:lumMod val="95000"/>
                  </a:schemeClr>
                </a:solidFill>
              </a:rPr>
              <a:t>якщо вони обертаються навколо іншої зорі, то класифікуються як планети</a:t>
            </a:r>
          </a:p>
        </p:txBody>
      </p:sp>
    </p:spTree>
    <p:extLst>
      <p:ext uri="{BB962C8B-B14F-4D97-AF65-F5344CB8AC3E}">
        <p14:creationId xmlns:p14="http://schemas.microsoft.com/office/powerpoint/2010/main" val="103352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600201"/>
            <a:ext cx="8229600" cy="2188839"/>
          </a:xfrm>
        </p:spPr>
        <p:txBody>
          <a:bodyPr>
            <a:normAutofit/>
          </a:bodyPr>
          <a:lstStyle/>
          <a:p>
            <a:pPr marL="0" indent="0" algn="just">
              <a:buNone/>
            </a:pPr>
            <a:r>
              <a:rPr lang="vi-VN" dirty="0">
                <a:solidFill>
                  <a:schemeClr val="bg1">
                    <a:lumMod val="95000"/>
                  </a:schemeClr>
                </a:solidFill>
              </a:rPr>
              <a:t>Кори́чневий </a:t>
            </a:r>
            <a:r>
              <a:rPr lang="vi-VN" dirty="0" smtClean="0">
                <a:solidFill>
                  <a:schemeClr val="bg1">
                    <a:lumMod val="95000"/>
                  </a:schemeClr>
                </a:solidFill>
              </a:rPr>
              <a:t>ка́рлик</a:t>
            </a:r>
            <a:r>
              <a:rPr lang="uk-UA" dirty="0" smtClean="0">
                <a:solidFill>
                  <a:schemeClr val="bg1">
                    <a:lumMod val="95000"/>
                  </a:schemeClr>
                </a:solidFill>
              </a:rPr>
              <a:t> </a:t>
            </a:r>
            <a:r>
              <a:rPr lang="uk-UA" dirty="0">
                <a:solidFill>
                  <a:schemeClr val="bg1">
                    <a:lumMod val="95000"/>
                  </a:schemeClr>
                </a:solidFill>
              </a:rPr>
              <a:t>— самосвітний об'єкт, переважним джерелом енергії для якого є гравітаційне стиснення, хоча деяку роль можуть відігравати й термоядерні реакції</a:t>
            </a:r>
          </a:p>
        </p:txBody>
      </p:sp>
      <p:sp>
        <p:nvSpPr>
          <p:cNvPr id="4" name="Прямоугольник 3"/>
          <p:cNvSpPr/>
          <p:nvPr/>
        </p:nvSpPr>
        <p:spPr>
          <a:xfrm>
            <a:off x="2428875" y="6381328"/>
            <a:ext cx="4286250" cy="363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bg1"/>
              </a:solidFill>
            </a:endParaRPr>
          </a:p>
        </p:txBody>
      </p:sp>
      <p:pic>
        <p:nvPicPr>
          <p:cNvPr id="6146" name="Picture 2" descr="C:\Users\ALLA\Desktop\masha\презента\4\450px-Relative_star_sizes_uk.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840163"/>
            <a:ext cx="42862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65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LA\Desktop\masha\презента\4\black_h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5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pPr algn="r"/>
            <a:r>
              <a:rPr lang="uk-U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Еволюція зір</a:t>
            </a:r>
            <a:endParaRPr lang="uk-U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Объект 2"/>
          <p:cNvSpPr>
            <a:spLocks noGrp="1"/>
          </p:cNvSpPr>
          <p:nvPr>
            <p:ph idx="1"/>
          </p:nvPr>
        </p:nvSpPr>
        <p:spPr>
          <a:xfrm>
            <a:off x="457200" y="1600201"/>
            <a:ext cx="8229600" cy="2188839"/>
          </a:xfrm>
        </p:spPr>
        <p:txBody>
          <a:bodyPr>
            <a:normAutofit fontScale="70000" lnSpcReduction="20000"/>
          </a:bodyPr>
          <a:lstStyle/>
          <a:p>
            <a:pPr marL="0" indent="0" algn="just">
              <a:buNone/>
            </a:pPr>
            <a:r>
              <a:rPr lang="uk-UA" dirty="0">
                <a:solidFill>
                  <a:schemeClr val="bg1">
                    <a:lumMod val="95000"/>
                  </a:schemeClr>
                </a:solidFill>
              </a:rPr>
              <a:t>Для </a:t>
            </a:r>
            <a:r>
              <a:rPr lang="uk-UA" dirty="0" err="1">
                <a:solidFill>
                  <a:schemeClr val="bg1">
                    <a:lumMod val="95000"/>
                  </a:schemeClr>
                </a:solidFill>
              </a:rPr>
              <a:t>протозір</a:t>
            </a:r>
            <a:r>
              <a:rPr lang="uk-UA" dirty="0">
                <a:solidFill>
                  <a:schemeClr val="bg1">
                    <a:lumMod val="95000"/>
                  </a:schemeClr>
                </a:solidFill>
              </a:rPr>
              <a:t> із масою більше 0,08 </a:t>
            </a:r>
            <a:r>
              <a:rPr lang="en-US" dirty="0">
                <a:solidFill>
                  <a:schemeClr val="bg1">
                    <a:lumMod val="95000"/>
                  </a:schemeClr>
                </a:solidFill>
              </a:rPr>
              <a:t>M</a:t>
            </a:r>
            <a:r>
              <a:rPr lang="en-US" sz="2000" dirty="0">
                <a:solidFill>
                  <a:schemeClr val="bg1">
                    <a:lumMod val="95000"/>
                  </a:schemeClr>
                </a:solidFill>
              </a:rPr>
              <a:t>☉</a:t>
            </a:r>
            <a:r>
              <a:rPr lang="en-US" dirty="0">
                <a:solidFill>
                  <a:schemeClr val="bg1">
                    <a:lumMod val="95000"/>
                  </a:schemeClr>
                </a:solidFill>
              </a:rPr>
              <a:t> </a:t>
            </a:r>
            <a:r>
              <a:rPr lang="uk-UA" dirty="0">
                <a:solidFill>
                  <a:schemeClr val="bg1">
                    <a:lumMod val="95000"/>
                  </a:schemeClr>
                </a:solidFill>
              </a:rPr>
              <a:t>температура в ядрі врешті решт досягне 3×106</a:t>
            </a:r>
            <a:r>
              <a:rPr lang="en-US" dirty="0">
                <a:solidFill>
                  <a:schemeClr val="bg1">
                    <a:lumMod val="95000"/>
                  </a:schemeClr>
                </a:solidFill>
              </a:rPr>
              <a:t>K, </a:t>
            </a:r>
            <a:r>
              <a:rPr lang="uk-UA" dirty="0">
                <a:solidFill>
                  <a:schemeClr val="bg1">
                    <a:lumMod val="95000"/>
                  </a:schemeClr>
                </a:solidFill>
              </a:rPr>
              <a:t>необхідної для початку реакцій протон-протонного циклу. Стискання зорі може тривати ще деякий час і припиняється, коли виділення енергії внаслідок термоядерних реакцій повністю врівноважує витрати енергії на </a:t>
            </a:r>
            <a:r>
              <a:rPr lang="uk-UA" dirty="0" smtClean="0">
                <a:solidFill>
                  <a:schemeClr val="bg1">
                    <a:lumMod val="95000"/>
                  </a:schemeClr>
                </a:solidFill>
              </a:rPr>
              <a:t>випромінювання. </a:t>
            </a:r>
            <a:r>
              <a:rPr lang="uk-UA" dirty="0" err="1">
                <a:solidFill>
                  <a:schemeClr val="bg1">
                    <a:lumMod val="95000"/>
                  </a:schemeClr>
                </a:solidFill>
              </a:rPr>
              <a:t>Протозоря</a:t>
            </a:r>
            <a:r>
              <a:rPr lang="uk-UA" dirty="0">
                <a:solidFill>
                  <a:schemeClr val="bg1">
                    <a:lumMod val="95000"/>
                  </a:schemeClr>
                </a:solidFill>
              </a:rPr>
              <a:t> стає повноцінною зорею та опиняється на головній послідовності.</a:t>
            </a:r>
          </a:p>
        </p:txBody>
      </p:sp>
    </p:spTree>
    <p:extLst>
      <p:ext uri="{BB962C8B-B14F-4D97-AF65-F5344CB8AC3E}">
        <p14:creationId xmlns:p14="http://schemas.microsoft.com/office/powerpoint/2010/main" val="419876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1446</Words>
  <Application>Microsoft Office PowerPoint</Application>
  <PresentationFormat>Экран (4:3)</PresentationFormat>
  <Paragraphs>53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Еволюція зір</vt:lpstr>
      <vt:lpstr>Що таке зоря?</vt:lpstr>
      <vt:lpstr>Що таке зоря?</vt:lpstr>
      <vt:lpstr>Еволюція зір</vt:lpstr>
      <vt:lpstr>Еволюція зір</vt:lpstr>
      <vt:lpstr>Еволюція зір</vt:lpstr>
      <vt:lpstr>Еволюція зір</vt:lpstr>
      <vt:lpstr>Еволюція зір</vt:lpstr>
      <vt:lpstr>Еволюція зір</vt:lpstr>
      <vt:lpstr>Головна послідовність еволюції зір</vt:lpstr>
      <vt:lpstr>Головна послідовність еволюції зір</vt:lpstr>
      <vt:lpstr>Еволюція зір після головної послідовності. Зорі малої маси</vt:lpstr>
      <vt:lpstr>Еволюція зір після головної послідовності. Зорі малої маси</vt:lpstr>
      <vt:lpstr>Еволюція зір після головної послідовності</vt:lpstr>
      <vt:lpstr>Еволюція зір після головної послідовності. Зорі помірної маси</vt:lpstr>
      <vt:lpstr>Еволюція зір після головної послідовності. Масивні зорі </vt:lpstr>
      <vt:lpstr>Еволюція зір після головної послідовності. Масивні зорі </vt:lpstr>
      <vt:lpstr>Еволюція зір після головної послідовності. Масивні зорі </vt:lpstr>
      <vt:lpstr>Зоряні залишки</vt:lpstr>
      <vt:lpstr>Чорна діра</vt:lpstr>
      <vt:lpstr>Чорна діра</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Еволюція зір</dc:title>
  <dc:creator>spike</dc:creator>
  <cp:lastModifiedBy>ALLA</cp:lastModifiedBy>
  <cp:revision>6</cp:revision>
  <dcterms:created xsi:type="dcterms:W3CDTF">2014-12-16T08:25:02Z</dcterms:created>
  <dcterms:modified xsi:type="dcterms:W3CDTF">2015-04-28T18:00:28Z</dcterms:modified>
</cp:coreProperties>
</file>