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7" r:id="rId5"/>
    <p:sldId id="269" r:id="rId6"/>
    <p:sldId id="274" r:id="rId7"/>
    <p:sldId id="275" r:id="rId8"/>
    <p:sldId id="260" r:id="rId9"/>
    <p:sldId id="276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21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762A-D8DC-49FB-A783-6A0B1F0B6438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1FD3ACD-0C78-45B1-943A-F496C2A1E4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762A-D8DC-49FB-A783-6A0B1F0B6438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3ACD-0C78-45B1-943A-F496C2A1E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762A-D8DC-49FB-A783-6A0B1F0B6438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3ACD-0C78-45B1-943A-F496C2A1E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762A-D8DC-49FB-A783-6A0B1F0B6438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3ACD-0C78-45B1-943A-F496C2A1E4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762A-D8DC-49FB-A783-6A0B1F0B6438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1FD3ACD-0C78-45B1-943A-F496C2A1E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762A-D8DC-49FB-A783-6A0B1F0B6438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3ACD-0C78-45B1-943A-F496C2A1E4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762A-D8DC-49FB-A783-6A0B1F0B6438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3ACD-0C78-45B1-943A-F496C2A1E4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762A-D8DC-49FB-A783-6A0B1F0B6438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3ACD-0C78-45B1-943A-F496C2A1E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762A-D8DC-49FB-A783-6A0B1F0B6438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3ACD-0C78-45B1-943A-F496C2A1E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762A-D8DC-49FB-A783-6A0B1F0B6438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3ACD-0C78-45B1-943A-F496C2A1E4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762A-D8DC-49FB-A783-6A0B1F0B6438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1FD3ACD-0C78-45B1-943A-F496C2A1E4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AA0762A-D8DC-49FB-A783-6A0B1F0B6438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1FD3ACD-0C78-45B1-943A-F496C2A1E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//upload.wikimedia.org/wikipedia/commons/7/71/Sun_Earth_Comparison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Solar_eclips_1999_4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ru.wikipedia.org/wiki/%D0%A4%D0%B0%D0%B9%D0%BB:171879main_LimbFlareJan12_lg.jpg" TargetMode="External"/><Relationship Id="rId7" Type="http://schemas.openxmlformats.org/officeDocument/2006/relationships/hyperlink" Target="http://ru.wikipedia.org/wiki/%D0%A4%D0%B0%D0%B9%D0%BB:Sun_in_X-Ray.pn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hyperlink" Target="http://img-fotki.yandex.ru/get/5002/evgknyaginin.2/0_4adc2_ace8c378_XL.jpg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hyperlink" Target="http://ru.wikipedia.org/wiki/%D0%A4%D0%B0%D0%B9%D0%BB:Mass_eject.pn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:\Litoffka\My Pictures\wallpaper-1127700333_i_5183_full.jpg"/>
          <p:cNvPicPr/>
          <p:nvPr/>
        </p:nvPicPr>
        <p:blipFill>
          <a:blip r:embed="rId2"/>
          <a:srcRect b="11073"/>
          <a:stretch>
            <a:fillRect/>
          </a:stretch>
        </p:blipFill>
        <p:spPr bwMode="auto">
          <a:xfrm>
            <a:off x="0" y="5086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941168"/>
            <a:ext cx="6400800" cy="1600200"/>
          </a:xfrm>
        </p:spPr>
        <p:txBody>
          <a:bodyPr/>
          <a:lstStyle/>
          <a:p>
            <a:r>
              <a:rPr lang="ru-RU" dirty="0" smtClean="0"/>
              <a:t>Подготовили ученицы </a:t>
            </a:r>
            <a:r>
              <a:rPr lang="ru-RU" dirty="0" smtClean="0"/>
              <a:t>11-Б класса</a:t>
            </a:r>
          </a:p>
          <a:p>
            <a:r>
              <a:rPr lang="ru-RU" dirty="0" err="1" smtClean="0"/>
              <a:t>Серединская</a:t>
            </a:r>
            <a:r>
              <a:rPr lang="ru-RU" dirty="0" smtClean="0"/>
              <a:t> </a:t>
            </a:r>
            <a:r>
              <a:rPr lang="ru-RU" dirty="0" smtClean="0"/>
              <a:t>Юлия</a:t>
            </a:r>
          </a:p>
          <a:p>
            <a:r>
              <a:rPr lang="ru-RU" dirty="0" smtClean="0"/>
              <a:t>Золотарева Анна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>
                <a:solidFill>
                  <a:srgbClr val="C00000"/>
                </a:solidFill>
                <a:latin typeface="Calibri" pitchFamily="34" charset="0"/>
              </a:rPr>
              <a:t>Солнце</a:t>
            </a:r>
            <a:endParaRPr lang="ru-RU" sz="6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420888"/>
            <a:ext cx="5643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Calibri" pitchFamily="34" charset="0"/>
              </a:rPr>
              <a:t> </a:t>
            </a:r>
            <a:endParaRPr lang="ru-RU" sz="7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2400" cy="79690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Общие характеристики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929718" cy="378621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Масса </a:t>
            </a:r>
            <a:r>
              <a:rPr lang="ru-RU" dirty="0" smtClean="0"/>
              <a:t> Солнца составляет 99,866 % от </a:t>
            </a:r>
          </a:p>
          <a:p>
            <a:pPr>
              <a:buNone/>
            </a:pPr>
            <a:r>
              <a:rPr lang="ru-RU" dirty="0" smtClean="0"/>
              <a:t>    массы всей Солнечной системы</a:t>
            </a:r>
            <a:r>
              <a:rPr lang="ru-RU" baseline="30000" dirty="0" smtClean="0"/>
              <a:t> </a:t>
            </a:r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Видимый угловой диаметр</a:t>
            </a:r>
            <a:r>
              <a:rPr lang="ru-RU" dirty="0" smtClean="0"/>
              <a:t> —     31</a:t>
            </a:r>
            <a:r>
              <a:rPr lang="ru-RU" dirty="0" smtClean="0">
                <a:latin typeface="Times New Roman"/>
                <a:cs typeface="Times New Roman"/>
              </a:rPr>
              <a:t>'31''  в январе, </a:t>
            </a:r>
          </a:p>
          <a:p>
            <a:r>
              <a:rPr lang="ru-RU" dirty="0" smtClean="0"/>
              <a:t>32</a:t>
            </a:r>
            <a:r>
              <a:rPr lang="ru-RU" dirty="0" smtClean="0">
                <a:latin typeface="Times New Roman"/>
                <a:cs typeface="Times New Roman"/>
              </a:rPr>
              <a:t>'31''  в июле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Средний диаметр </a:t>
            </a:r>
            <a:r>
              <a:rPr lang="ru-RU" dirty="0" smtClean="0"/>
              <a:t>1,392·10</a:t>
            </a:r>
            <a:r>
              <a:rPr lang="ru-RU" baseline="30000" dirty="0" smtClean="0"/>
              <a:t>9</a:t>
            </a:r>
            <a:r>
              <a:rPr lang="ru-RU" dirty="0" smtClean="0"/>
              <a:t> м (109 диаметров Земли)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Масса</a:t>
            </a:r>
            <a:r>
              <a:rPr lang="ru-RU" dirty="0" smtClean="0"/>
              <a:t> 1,9891·10</a:t>
            </a:r>
            <a:r>
              <a:rPr lang="ru-RU" baseline="30000" dirty="0" smtClean="0"/>
              <a:t>30</a:t>
            </a:r>
            <a:r>
              <a:rPr lang="ru-RU" dirty="0" smtClean="0"/>
              <a:t> кг (332 982 масс Земли)</a:t>
            </a:r>
            <a:endParaRPr lang="ru-RU" baseline="30000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Средняя плотность</a:t>
            </a:r>
            <a:r>
              <a:rPr lang="ru-RU" dirty="0" smtClean="0"/>
              <a:t>  1409 кг/м³ (плотность воды в Мёртвом море)</a:t>
            </a:r>
            <a:endParaRPr lang="ru-RU" baseline="30000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Ускорение свободного падения </a:t>
            </a:r>
            <a:r>
              <a:rPr lang="ru-RU" dirty="0" smtClean="0"/>
              <a:t>274,0 м/с²</a:t>
            </a:r>
            <a:r>
              <a:rPr lang="ru-RU" baseline="30000" dirty="0" smtClean="0"/>
              <a:t> </a:t>
            </a:r>
            <a:r>
              <a:rPr lang="ru-RU" dirty="0" smtClean="0"/>
              <a:t> (27,96 </a:t>
            </a:r>
            <a:r>
              <a:rPr lang="ru-RU" i="1" dirty="0" err="1" smtClean="0"/>
              <a:t>g</a:t>
            </a:r>
            <a:r>
              <a:rPr lang="ru-RU" dirty="0" smtClean="0"/>
              <a:t>)</a:t>
            </a:r>
          </a:p>
          <a:p>
            <a:pPr>
              <a:buNone/>
            </a:pPr>
            <a:endParaRPr lang="ru-RU" dirty="0" smtClean="0">
              <a:latin typeface="Times New Roman"/>
              <a:cs typeface="Times New Roman"/>
            </a:endParaRPr>
          </a:p>
          <a:p>
            <a:endParaRPr lang="ru-RU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ru-RU" dirty="0" smtClean="0">
              <a:latin typeface="Times New Roman"/>
              <a:cs typeface="Times New Roman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9394" name="Picture 2" descr="Файл:Sun Earth Comparison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500570"/>
            <a:ext cx="5621349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39774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Вращение Солнца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5143504" y="1447800"/>
            <a:ext cx="4000496" cy="4767282"/>
          </a:xfrm>
        </p:spPr>
        <p:txBody>
          <a:bodyPr>
            <a:normAutofit/>
          </a:bodyPr>
          <a:lstStyle/>
          <a:p>
            <a:pPr marL="266700" indent="-266700"/>
            <a:r>
              <a:rPr lang="ru-RU" sz="2400" dirty="0" smtClean="0">
                <a:solidFill>
                  <a:srgbClr val="C00000"/>
                </a:solidFill>
              </a:rPr>
              <a:t>Вращение по зонам </a:t>
            </a:r>
            <a:r>
              <a:rPr lang="ru-RU" sz="2400" dirty="0" smtClean="0"/>
              <a:t>(определяется по изменению положения пятен)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Период вращения </a:t>
            </a:r>
          </a:p>
          <a:p>
            <a:pPr marL="266700" indent="0">
              <a:buNone/>
            </a:pPr>
            <a:r>
              <a:rPr lang="ru-RU" sz="2400" dirty="0" smtClean="0"/>
              <a:t>на экваторе 25,05 дней,</a:t>
            </a:r>
          </a:p>
          <a:p>
            <a:pPr marL="266700" indent="0">
              <a:buNone/>
            </a:pPr>
            <a:r>
              <a:rPr lang="ru-RU" sz="2400" dirty="0" smtClean="0"/>
              <a:t>на полюсе 34,3 дней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Скорость вращения </a:t>
            </a:r>
            <a:r>
              <a:rPr lang="ru-RU" sz="2400" dirty="0" smtClean="0"/>
              <a:t>видимых слоев на экваторе7284 км/ч</a:t>
            </a:r>
            <a:endParaRPr lang="ru-RU" sz="2400" dirty="0"/>
          </a:p>
        </p:txBody>
      </p:sp>
      <p:pic>
        <p:nvPicPr>
          <p:cNvPr id="1026" name="Picture 2" descr="C:\Program Files\Physicon\MLA\Presentations\18. Общие сведения о Солнце\objects\13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78634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Солнечное излучение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86314" y="1142984"/>
            <a:ext cx="4357686" cy="5500726"/>
          </a:xfrm>
        </p:spPr>
        <p:txBody>
          <a:bodyPr>
            <a:noAutofit/>
          </a:bodyPr>
          <a:lstStyle/>
          <a:p>
            <a:r>
              <a:rPr lang="ru-RU" sz="2400" dirty="0" smtClean="0"/>
              <a:t>Излучение Солнца  характеризуется </a:t>
            </a:r>
            <a:r>
              <a:rPr lang="ru-RU" sz="2400" dirty="0" smtClean="0">
                <a:solidFill>
                  <a:srgbClr val="C00000"/>
                </a:solidFill>
              </a:rPr>
              <a:t>солнечной постоянной</a:t>
            </a:r>
            <a:r>
              <a:rPr lang="ru-RU" sz="2400" dirty="0" smtClean="0"/>
              <a:t> — количеством энергии, проходящей через площадку  1 м², перпендикулярную солнечным лучам, за 1 сек. На расстоянии, равном орбите Земли, она равна 1370 Вт/м²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Светимость Солнца </a:t>
            </a:r>
            <a:r>
              <a:rPr lang="ru-RU" sz="2400" dirty="0" smtClean="0"/>
              <a:t>(энергия, излучаемая за 1 сек со всей поверхности) 3,846·10</a:t>
            </a:r>
            <a:r>
              <a:rPr lang="ru-RU" sz="2400" baseline="30000" dirty="0" smtClean="0"/>
              <a:t>26</a:t>
            </a:r>
            <a:r>
              <a:rPr lang="ru-RU" sz="2400" dirty="0" smtClean="0"/>
              <a:t> Вт</a:t>
            </a:r>
          </a:p>
        </p:txBody>
      </p:sp>
      <p:pic>
        <p:nvPicPr>
          <p:cNvPr id="7" name="Picture 2" descr="C:\Program Files\Physicon\MLA\Presentations\18. Общие сведения о Солнце\objects\98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39846"/>
            <a:ext cx="471490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Солнечная энергия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33950" y="1142984"/>
            <a:ext cx="3924330" cy="52864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Солнце вырабатывает энергию путём термоядерных реакций. </a:t>
            </a:r>
          </a:p>
          <a:p>
            <a:r>
              <a:rPr lang="ru-RU" dirty="0" smtClean="0"/>
              <a:t>Большая часть энергии вырабатывается при протонной реакции , в результате которой из четырёх протонов  образуется гелий</a:t>
            </a:r>
            <a:r>
              <a:rPr lang="ru-RU" baseline="30000" dirty="0" smtClean="0"/>
              <a:t> 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За каждую секунду в излучение превращаются 4,26 </a:t>
            </a:r>
            <a:r>
              <a:rPr lang="ru-RU" dirty="0" err="1" smtClean="0"/>
              <a:t>млн</a:t>
            </a:r>
            <a:r>
              <a:rPr lang="ru-RU" dirty="0" smtClean="0"/>
              <a:t> тонн вещества</a:t>
            </a:r>
          </a:p>
          <a:p>
            <a:endParaRPr lang="ru-RU" dirty="0"/>
          </a:p>
        </p:txBody>
      </p:sp>
      <p:pic>
        <p:nvPicPr>
          <p:cNvPr id="7" name="Picture 2" descr="C:\Program Files\Physicon\MLA\Presentations\18. Общие сведения о Солнце\objects\98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39846"/>
            <a:ext cx="471490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Строение атмосферы Солнца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Фотосфера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Солнечная </a:t>
            </a:r>
          </a:p>
          <a:p>
            <a:pPr>
              <a:buNone/>
            </a:pPr>
            <a:r>
              <a:rPr lang="ru-RU" dirty="0" smtClean="0"/>
              <a:t>     корона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Хромосфера</a:t>
            </a:r>
          </a:p>
          <a:p>
            <a:endParaRPr lang="ru-RU" dirty="0"/>
          </a:p>
        </p:txBody>
      </p:sp>
      <p:pic>
        <p:nvPicPr>
          <p:cNvPr id="11" name="Picture 6" descr="http://im8-tub-ru.yandex.net/i?id=175422561-32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071678"/>
            <a:ext cx="3069520" cy="1903102"/>
          </a:xfrm>
          <a:prstGeom prst="rect">
            <a:avLst/>
          </a:prstGeom>
          <a:noFill/>
        </p:spPr>
      </p:pic>
      <p:pic>
        <p:nvPicPr>
          <p:cNvPr id="12" name="Picture 4" descr="http://upload.wikimedia.org/wikipedia/commons/thumb/4/4d/Solar_eclips_1999_4.jpg/200px-Solar_eclips_1999_4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67074"/>
            <a:ext cx="2214578" cy="2181359"/>
          </a:xfrm>
          <a:prstGeom prst="rect">
            <a:avLst/>
          </a:prstGeom>
          <a:noFill/>
        </p:spPr>
      </p:pic>
      <p:pic>
        <p:nvPicPr>
          <p:cNvPr id="14" name="Picture 2" descr="http://im6-tub-ru.yandex.net/i?id=385048438-58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2071678"/>
            <a:ext cx="2500320" cy="1866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Активные образования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Пятна  и факелы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Протуберанцы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Вспышки 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Солнечный ветер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http://im8-tub-ru.yandex.net/i?id=509731223-19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14554"/>
            <a:ext cx="2391895" cy="1785950"/>
          </a:xfrm>
          <a:prstGeom prst="rect">
            <a:avLst/>
          </a:prstGeom>
          <a:noFill/>
        </p:spPr>
      </p:pic>
      <p:pic>
        <p:nvPicPr>
          <p:cNvPr id="7" name="Picture 2" descr="http://upload.wikimedia.org/wikipedia/commons/thumb/d/da/171879main_LimbFlareJan12_lg.jpg/240px-171879main_LimbFlareJan12_lg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786321"/>
            <a:ext cx="2643206" cy="1861259"/>
          </a:xfrm>
          <a:prstGeom prst="rect">
            <a:avLst/>
          </a:prstGeom>
          <a:noFill/>
        </p:spPr>
      </p:pic>
      <p:pic>
        <p:nvPicPr>
          <p:cNvPr id="8" name="Picture 4" descr="Картинка 132 из 87276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4786322"/>
            <a:ext cx="2474136" cy="1810343"/>
          </a:xfrm>
          <a:prstGeom prst="rect">
            <a:avLst/>
          </a:prstGeom>
          <a:noFill/>
        </p:spPr>
      </p:pic>
      <p:pic>
        <p:nvPicPr>
          <p:cNvPr id="9" name="Picture 2" descr="http://upload.wikimedia.org/wikipedia/commons/thumb/d/df/Sun_in_X-Ray.png/240px-Sun_in_X-Ray.pn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2143116"/>
            <a:ext cx="2561913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7858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Солнечная активность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928670"/>
            <a:ext cx="4500562" cy="457203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Солнце обладает сильным магнитным полем, напряжённость которого меняется со временем и которое меняет направление приблизительно каждые 11 лет, во время солнечного максимума. </a:t>
            </a:r>
          </a:p>
          <a:p>
            <a:r>
              <a:rPr lang="ru-RU" dirty="0" smtClean="0"/>
              <a:t>Во время солнечной активности наблюдается увеличение солнечных пятен, вспышек, протуберанцев, солнечного ветра.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429124" y="1000108"/>
            <a:ext cx="4572032" cy="414340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На Земле усиливаются полярные сияния в высоких и средних широтах и геомагнитные бури, которые негативно сказываются на работе средств связи, средств передачи электроэнергии, а также негативно воздействует на живые организмы (вызывают головную боль и плохое самочувствие у людей, чувствительных к магнитным бурям).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4" name="Picture 4" descr="http://im7-tub-ru.yandex.net/i?id=119512798-60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5143512"/>
            <a:ext cx="2334113" cy="1571636"/>
          </a:xfrm>
          <a:prstGeom prst="rect">
            <a:avLst/>
          </a:prstGeom>
          <a:noFill/>
        </p:spPr>
      </p:pic>
      <p:pic>
        <p:nvPicPr>
          <p:cNvPr id="5128" name="Picture 8" descr="http://im2-tub-ru.yandex.net/i?id=277876537-20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5143512"/>
            <a:ext cx="2319894" cy="1500198"/>
          </a:xfrm>
          <a:prstGeom prst="rect">
            <a:avLst/>
          </a:prstGeom>
          <a:noFill/>
        </p:spPr>
      </p:pic>
      <p:pic>
        <p:nvPicPr>
          <p:cNvPr id="5130" name="Picture 10" descr="http://upload.wikimedia.org/wikipedia/commons/thumb/f/fe/Mass_eject.png/200px-Mass_eject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5143512"/>
            <a:ext cx="1785950" cy="1544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-243408"/>
            <a:ext cx="7772400" cy="1143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ru-RU" dirty="0">
                <a:solidFill>
                  <a:srgbClr val="C00000"/>
                </a:solidFill>
              </a:rPr>
              <a:t>Солнце: интересные факты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76168" y="980728"/>
            <a:ext cx="4248472" cy="511256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Средняя плотность Солнца составляет всего 1,4 г/см³, то есть равна плотности воды в Мёртвом море.</a:t>
            </a:r>
          </a:p>
          <a:p>
            <a:r>
              <a:rPr lang="ru-RU" dirty="0"/>
              <a:t>Солнце заключает в себе 99,866 % массы всей Солнечной системы</a:t>
            </a:r>
          </a:p>
          <a:p>
            <a:r>
              <a:rPr lang="ru-RU" dirty="0"/>
              <a:t>8 апреля 1947 года на Солнце было обнаружено самое большое скопление солнечных пятен. Его длина составляла 300 000 км, а ширина — 145 000 км. Оно было примерно в 36 раз больше площади поверхности Земли и было легко видно невооружённым глазом в предзакатные часы.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4572000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12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f2bc79a42d4e1134194e983bf134319e6f26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246</TotalTime>
  <Words>245</Words>
  <Application>Microsoft Office PowerPoint</Application>
  <PresentationFormat>Экран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Солнце</vt:lpstr>
      <vt:lpstr>Общие характеристики</vt:lpstr>
      <vt:lpstr>Вращение Солнца</vt:lpstr>
      <vt:lpstr>Солнечное излучение</vt:lpstr>
      <vt:lpstr>Солнечная энергия</vt:lpstr>
      <vt:lpstr>Строение атмосферы Солнца</vt:lpstr>
      <vt:lpstr>Активные образования</vt:lpstr>
      <vt:lpstr>Солнечная активность</vt:lpstr>
      <vt:lpstr> Солнце: интересные факты </vt:lpstr>
    </vt:vector>
  </TitlesOfParts>
  <Company>HOMEINC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Солнце</dc:title>
  <dc:creator>Юляша</dc:creator>
  <cp:lastModifiedBy>Comp</cp:lastModifiedBy>
  <cp:revision>33</cp:revision>
  <dcterms:created xsi:type="dcterms:W3CDTF">2012-05-05T22:28:55Z</dcterms:created>
  <dcterms:modified xsi:type="dcterms:W3CDTF">2015-01-15T12:26:35Z</dcterms:modified>
</cp:coreProperties>
</file>