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20F0F-D7C9-409B-BAD9-75791F4211C7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E24DD-A7E3-414C-9E99-46FA86713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E24DD-A7E3-414C-9E99-46FA867135A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E24DD-A7E3-414C-9E99-46FA867135A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D838C-8231-4089-8F0C-42FF752EB6D0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A34B2-571F-46B6-B563-40A58D8A7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86446" y="4941168"/>
            <a:ext cx="3143272" cy="1773980"/>
          </a:xfrm>
          <a:prstGeom prst="roundRect">
            <a:avLst/>
          </a:prstGeom>
          <a:solidFill>
            <a:schemeClr val="accent1">
              <a:lumMod val="75000"/>
              <a:alpha val="39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290" y="5085184"/>
            <a:ext cx="2819174" cy="1558526"/>
          </a:xfrm>
        </p:spPr>
        <p:txBody>
          <a:bodyPr>
            <a:noAutofit/>
          </a:bodyPr>
          <a:lstStyle/>
          <a:p>
            <a:pPr algn="l"/>
            <a:r>
              <a:rPr lang="uk-UA" sz="1700" b="1" dirty="0" smtClean="0">
                <a:solidFill>
                  <a:schemeClr val="bg1"/>
                </a:solidFill>
              </a:rPr>
              <a:t>Виконала:</a:t>
            </a:r>
          </a:p>
          <a:p>
            <a:pPr algn="l"/>
            <a:r>
              <a:rPr lang="uk-UA" sz="1700" b="1" i="1" dirty="0" smtClean="0">
                <a:solidFill>
                  <a:schemeClr val="bg1"/>
                </a:solidFill>
              </a:rPr>
              <a:t>Учениця 11 – А класу</a:t>
            </a:r>
          </a:p>
          <a:p>
            <a:pPr algn="l"/>
            <a:r>
              <a:rPr lang="uk-UA" sz="1700" b="1" i="1" dirty="0" err="1" smtClean="0">
                <a:solidFill>
                  <a:schemeClr val="bg1"/>
                </a:solidFill>
              </a:rPr>
              <a:t>Твердохліб</a:t>
            </a:r>
            <a:r>
              <a:rPr lang="uk-UA" sz="1700" b="1" i="1" dirty="0" smtClean="0">
                <a:solidFill>
                  <a:schemeClr val="bg1"/>
                </a:solidFill>
              </a:rPr>
              <a:t> Анжеліка</a:t>
            </a:r>
            <a:r>
              <a:rPr lang="uk-UA" sz="1700" i="1" dirty="0" smtClean="0">
                <a:solidFill>
                  <a:schemeClr val="bg1"/>
                </a:solidFill>
              </a:rPr>
              <a:t> </a:t>
            </a:r>
            <a:endParaRPr lang="en-US" sz="1700" i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071546"/>
            <a:ext cx="8572560" cy="1785950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14422"/>
            <a:ext cx="8143932" cy="1470025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tx2">
                    <a:lumMod val="50000"/>
                  </a:schemeClr>
                </a:solidFill>
              </a:rPr>
              <a:t>Дослідження космосу</a:t>
            </a:r>
            <a:endParaRPr lang="en-US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142852"/>
            <a:ext cx="8572560" cy="1428760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1439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</a:t>
            </a: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осмонавтика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928802"/>
            <a:ext cx="4143404" cy="464347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3929090" cy="4572032"/>
          </a:xfrm>
          <a:noFill/>
        </p:spPr>
        <p:txBody>
          <a:bodyPr vert="horz" numCol="1" anchor="ctr" anchorCtr="0">
            <a:normAutofit/>
          </a:bodyPr>
          <a:lstStyle/>
          <a:p>
            <a:pPr marL="36000" indent="0" algn="just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Космонавтика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це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наука про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польоти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літальних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апаратів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 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світовий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простір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вид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людської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діяльності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спрямований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пізнання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космосу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космічних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об'єктів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технічними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засобами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000" indent="0" algn="just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Космонавтика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величезний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каталізатор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науки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техніки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став за короткий строк одним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із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найголовніших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рушіїв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світового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науково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технічного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прогресу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Вона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стимулює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розвиток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електроніки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матеріалознавства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машинобудування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енергетики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багатьох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інших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галузей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6" name="Picture 2" descr="http://dreambooks.com.ua/photos/1299756948_951.jpg"/>
          <p:cNvPicPr>
            <a:picLocks noChangeAspect="1" noChangeArrowheads="1"/>
          </p:cNvPicPr>
          <p:nvPr/>
        </p:nvPicPr>
        <p:blipFill>
          <a:blip r:embed="rId3" cstate="print"/>
          <a:srcRect b="1"/>
          <a:stretch>
            <a:fillRect/>
          </a:stretch>
        </p:blipFill>
        <p:spPr bwMode="auto">
          <a:xfrm>
            <a:off x="4786314" y="2000240"/>
            <a:ext cx="2857520" cy="214314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028" name="Picture 4" descr="http://usiter.com/uploads/20111119/kosmos+vzriv+zvezdi+112249084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357694"/>
            <a:ext cx="2857520" cy="214314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142852"/>
            <a:ext cx="8572560" cy="1428760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1439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Зародження космонавтики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857364"/>
            <a:ext cx="4143404" cy="464347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3786214" cy="4500594"/>
          </a:xfrm>
          <a:noFill/>
        </p:spPr>
        <p:txBody>
          <a:bodyPr vert="horz" numCol="1" anchor="ctr" anchorCtr="0">
            <a:noAutofit/>
          </a:bodyPr>
          <a:lstStyle/>
          <a:p>
            <a:pPr marL="36000" lvl="0" indent="0" algn="just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1881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 року 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 smtClean="0">
                <a:solidFill>
                  <a:schemeClr val="accent1">
                    <a:lumMod val="50000"/>
                  </a:schemeClr>
                </a:solidFill>
              </a:rPr>
              <a:t>Микола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 smtClean="0">
                <a:solidFill>
                  <a:schemeClr val="accent1">
                    <a:lumMod val="50000"/>
                  </a:schemeClr>
                </a:solidFill>
              </a:rPr>
              <a:t>Кибальчич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запропонував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схему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першого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світі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реактивного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літального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апарату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1903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року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вчений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 smtClean="0">
                <a:solidFill>
                  <a:schemeClr val="accent1">
                    <a:lumMod val="50000"/>
                  </a:schemeClr>
                </a:solidFill>
              </a:rPr>
              <a:t>Костянтин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 smtClean="0">
                <a:solidFill>
                  <a:schemeClr val="accent1">
                    <a:lumMod val="50000"/>
                  </a:schemeClr>
                </a:solidFill>
              </a:rPr>
              <a:t>Ціолковський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висунув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ідею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про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використання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ракет для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космічних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польотів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спроектував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ракету для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міжпланетних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сполучень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1920-х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роках учений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Герман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Оберт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також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виклав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принципи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міжпланетного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польоту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січні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1929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року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вчений </a:t>
            </a:r>
            <a:r>
              <a:rPr lang="uk-UA" sz="1600" i="1" dirty="0" smtClean="0">
                <a:solidFill>
                  <a:schemeClr val="accent1">
                    <a:lumMod val="50000"/>
                  </a:schemeClr>
                </a:solidFill>
              </a:rPr>
              <a:t>Юрій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Кондратюк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випустив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за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власні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кошти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книгу «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Завоювання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міжпланетних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просторів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».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indent="0" algn="just"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2" name="Picture 2" descr="http://s0.tchkcdn.com/cec80cc9fb45b43eb5b5505d9f0352d9/news/g2/c/640x0/w/0/1/7/2/6/21726/08676d5337cd5d417d9ed3b41fba38e2_kibalchich_1_chemistry_chemists.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928802"/>
            <a:ext cx="1643074" cy="206567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5364" name="Picture 4" descr="http://100v.com.ua/sites/100v.com.ua/files/tsiolkov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928802"/>
            <a:ext cx="1643074" cy="207170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5366" name="Picture 6" descr="http://3.bp.blogspot.com/_Fqyih_3KETA/TI1rTHsHfiI/AAAAAAAABe4/pxyEfqpKqeA/s1600/Oberth-7608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214818"/>
            <a:ext cx="1643074" cy="206277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5368" name="Picture 8" descr="http://www.ukrinform.ua/upload/images/Reportag/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4214818"/>
            <a:ext cx="1643074" cy="207170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142852"/>
            <a:ext cx="8572560" cy="1428760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1439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Космічні апарати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857364"/>
            <a:ext cx="4143404" cy="464347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3786214" cy="4500594"/>
          </a:xfrm>
          <a:noFill/>
        </p:spPr>
        <p:txBody>
          <a:bodyPr vert="horz" numCol="1" anchor="ctr" anchorCtr="0">
            <a:noAutofit/>
          </a:bodyPr>
          <a:lstStyle/>
          <a:p>
            <a:pPr marL="36000" lv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4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жовтня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1957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року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СРСР справив запуск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першої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світової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штучного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супутника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Землі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6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грудня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1957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року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США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була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спроба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запустити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супутник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«Авангард-1»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допомогою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ракети-носія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000" lv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31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січня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1958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року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було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виведено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орбіту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американський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супутник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«Эксплорер-1»,  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відповідь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на запуск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радянських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супутників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17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серпня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1958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року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США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було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здійснено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перша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спроба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послати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мису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Канаверал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околиці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Місяця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зонд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науковою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апаратурою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000" lvl="0" indent="0" algn="just"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indent="0" algn="just"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6" name="Picture 2" descr="The satellit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928802"/>
            <a:ext cx="1928826" cy="166361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6388" name="Picture 4" descr="Vanguard I launch on March 17, 1958, from Cape Canaveral, FL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928802"/>
            <a:ext cx="2008370" cy="442915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6390" name="Picture 6" descr="http://upload.wikimedia.org/wikipedia/commons/7/7f/Launch_of_Jupiter_C_with_Explorer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714752"/>
            <a:ext cx="1928826" cy="26507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142852"/>
            <a:ext cx="8572560" cy="1428760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1439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Космічні апарати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857364"/>
            <a:ext cx="4143404" cy="464347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428868"/>
            <a:ext cx="3786214" cy="4000528"/>
          </a:xfrm>
          <a:noFill/>
        </p:spPr>
        <p:txBody>
          <a:bodyPr vert="horz" numCol="1" anchor="ctr" anchorCtr="0">
            <a:noAutofit/>
          </a:bodyPr>
          <a:lstStyle/>
          <a:p>
            <a:pPr marL="36000" lvl="0" indent="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Першим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дослідницьким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апаратом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спрямованим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земляками в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іншу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планеті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стала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радянська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автоматична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станція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"Венера-1",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стартувала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12 лютого 1961 року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000" lv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грудні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1962 року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американський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зонд "Маринер-2"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пролетів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відривом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35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тисячі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кілометрів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Венери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00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1965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році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"Венера-3"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вперше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досягла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поверхні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планети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1967 року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"Венера-4"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вперше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здійснила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плавний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спуск 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її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атмосфери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провела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безпосередні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фізико-хімічні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дослідження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marL="36000" lvl="0" indent="0" algn="just">
              <a:spcBef>
                <a:spcPts val="0"/>
              </a:spcBef>
              <a:buNone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indent="0" algn="just"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410" name="Picture 2" descr="http://upload.wikimedia.org/wikipedia/commons/4/40/Venera_1_spacecra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00240"/>
            <a:ext cx="1826431" cy="185738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7412" name="Picture 4" descr="http://astronomy.net.ua/uploads/posts/2011-12/1324908591_35279449_Vener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143380"/>
            <a:ext cx="1809312" cy="185738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7414" name="Picture 6" descr="http://nssdc.gsfc.nasa.gov/image/spacecraft/mariner0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000240"/>
            <a:ext cx="1857388" cy="185738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7416" name="Picture 8" descr="http://www.laspace.ru/rus/images/venera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4143380"/>
            <a:ext cx="1834219" cy="185738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142852"/>
            <a:ext cx="8572560" cy="1428760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1439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Космічні апарати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857364"/>
            <a:ext cx="4143404" cy="464347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3929090" cy="4000528"/>
          </a:xfrm>
          <a:noFill/>
        </p:spPr>
        <p:txBody>
          <a:bodyPr vert="horz" numCol="1" anchor="ctr" anchorCtr="0">
            <a:noAutofit/>
          </a:bodyPr>
          <a:lstStyle/>
          <a:p>
            <a:pPr marL="3600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10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липня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1962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року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перший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супутник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зв'язку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«Телстар-1» запущено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низьку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навколоземну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орбіту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У 1979 –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1981 роках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космічні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апарати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"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Піонер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–11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", "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Вояджер–1", 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Вояджер–2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"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пройшли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біля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Сатурна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000" lvl="0" indent="0" algn="just">
              <a:spcBef>
                <a:spcPts val="0"/>
              </a:spcBef>
              <a:buNone/>
            </a:pP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Вітчизняна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космічна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навігаційна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система "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Глонасс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", уведена в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дію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1993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році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indent="0" algn="just"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434" name="Picture 2" descr="http://www.wired.com/images_blogs/underwire/2012/04/telstar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3116"/>
            <a:ext cx="2000264" cy="178595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8436" name="Picture 4" descr="http://www.astro-world.narod.ru/solarsystem/missions/pic/775px-Voya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214818"/>
            <a:ext cx="2000264" cy="178595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8438" name="Picture 6" descr="http://img.ntv.ru/home/news/20120725/glonass.jpg"/>
          <p:cNvPicPr>
            <a:picLocks noChangeAspect="1" noChangeArrowheads="1"/>
          </p:cNvPicPr>
          <p:nvPr/>
        </p:nvPicPr>
        <p:blipFill>
          <a:blip r:embed="rId5" cstate="print"/>
          <a:srcRect l="31250" r="29687"/>
          <a:stretch>
            <a:fillRect/>
          </a:stretch>
        </p:blipFill>
        <p:spPr bwMode="auto">
          <a:xfrm>
            <a:off x="7143768" y="2071678"/>
            <a:ext cx="1785950" cy="392909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142852"/>
            <a:ext cx="8572560" cy="1428760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1439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 err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Л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юдина</a:t>
            </a:r>
            <a:r>
              <a:rPr kumimoji="0" lang="uk-UA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космосі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857364"/>
            <a:ext cx="4143404" cy="464347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3929090" cy="3429024"/>
          </a:xfrm>
          <a:noFill/>
        </p:spPr>
        <p:txBody>
          <a:bodyPr vert="horz" numCol="1" anchor="t" anchorCtr="0">
            <a:noAutofit/>
          </a:bodyPr>
          <a:lstStyle/>
          <a:p>
            <a:pPr marL="3600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19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серпня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1960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року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«Супутник-5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вперше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повертається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на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Землю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двома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живими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істотами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на борту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—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собаками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Білкою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Стрілкою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000" indent="0" algn="just"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12 квітня 1961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року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sz="1600" i="1" dirty="0" smtClean="0">
                <a:solidFill>
                  <a:schemeClr val="accent1">
                    <a:lumMod val="50000"/>
                  </a:schemeClr>
                </a:solidFill>
              </a:rPr>
              <a:t>Юрій Гагарін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став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першою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людиною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здійснила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політ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в космос,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облетівши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Землю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Востоці-1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  <a:p>
            <a:pPr marL="36000" lvl="0" indent="0" algn="just"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5 травня 1961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року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sz="1600" i="1" dirty="0" smtClean="0">
                <a:solidFill>
                  <a:schemeClr val="accent1">
                    <a:lumMod val="50000"/>
                  </a:schemeClr>
                </a:solidFill>
              </a:rPr>
              <a:t>Алан </a:t>
            </a:r>
            <a:r>
              <a:rPr lang="uk-UA" sz="1600" i="1" dirty="0" err="1" smtClean="0">
                <a:solidFill>
                  <a:schemeClr val="accent1">
                    <a:lumMod val="50000"/>
                  </a:schemeClr>
                </a:solidFill>
              </a:rPr>
              <a:t>Шепард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став першим американцем,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побував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космосі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000" indent="0" algn="just"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16 червня 1963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року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sz="1600" i="1" dirty="0" smtClean="0">
                <a:solidFill>
                  <a:schemeClr val="accent1">
                    <a:lumMod val="50000"/>
                  </a:schemeClr>
                </a:solidFill>
              </a:rPr>
              <a:t>Валентина Терешкова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Востоці-7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стала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першою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жінкою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побувала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в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космосі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36000" lvl="0" indent="0" algn="just">
              <a:spcBef>
                <a:spcPts val="0"/>
              </a:spcBef>
              <a:buNone/>
            </a:pPr>
            <a:endParaRPr lang="en-US" sz="1600" dirty="0"/>
          </a:p>
          <a:p>
            <a:pPr marL="36000" indent="0" algn="just">
              <a:spcBef>
                <a:spcPts val="0"/>
              </a:spcBef>
              <a:buNone/>
            </a:pPr>
            <a:endParaRPr lang="en-US" sz="1600" dirty="0"/>
          </a:p>
          <a:p>
            <a:pPr marL="36000" lvl="0" indent="0" algn="just"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indent="0" algn="just"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508" name="Picture 4" descr="http://img1.liveinternet.ru/images/attach/c/1/62/905/62905711_3620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928802"/>
            <a:ext cx="2143140" cy="192882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1510" name="Picture 6" descr="http://chunimuni.ru/users_data/images/2012/04/12/113dab609e3ce1813d66793bc056deb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071942"/>
            <a:ext cx="2143140" cy="192882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1512" name="Picture 8" descr="http://content.answcdn.com/main/content/img/getty/7/7/51059877.jpg"/>
          <p:cNvPicPr>
            <a:picLocks noChangeAspect="1" noChangeArrowheads="1"/>
          </p:cNvPicPr>
          <p:nvPr/>
        </p:nvPicPr>
        <p:blipFill>
          <a:blip r:embed="rId6" cstate="print"/>
          <a:srcRect t="3969" r="18444" b="8718"/>
          <a:stretch>
            <a:fillRect/>
          </a:stretch>
        </p:blipFill>
        <p:spPr bwMode="auto">
          <a:xfrm>
            <a:off x="4786314" y="1928802"/>
            <a:ext cx="1643074" cy="190250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1514" name="Picture 10" descr="http://trcdn.sochi2014.com/bearer/9bTDLq/tereshkov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4071942"/>
            <a:ext cx="1643074" cy="185738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142852"/>
            <a:ext cx="8572560" cy="1428760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1439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 err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Л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юдина</a:t>
            </a:r>
            <a:r>
              <a:rPr kumimoji="0" lang="uk-UA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космосі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857364"/>
            <a:ext cx="4143404" cy="464347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357430"/>
            <a:ext cx="3929090" cy="3857652"/>
          </a:xfrm>
          <a:noFill/>
        </p:spPr>
        <p:txBody>
          <a:bodyPr vert="horz" numCol="1" anchor="t" anchorCtr="0">
            <a:noAutofit/>
          </a:bodyPr>
          <a:lstStyle/>
          <a:p>
            <a:pPr marL="36000" indent="0" algn="just"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18 березня 1965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року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Олексій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 Леонов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залишив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корабель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Восход-2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став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першою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людиною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вийшла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відкритий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космос.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20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липня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1969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року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Ніл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Армстронг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</a:rPr>
              <a:t> 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став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першою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людиною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ступила на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Місяць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000" lvl="0" indent="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19 листопада 1997 року </a:t>
            </a:r>
            <a:r>
              <a:rPr lang="ru-RU" sz="1600" i="1" dirty="0" err="1" smtClean="0">
                <a:solidFill>
                  <a:schemeClr val="accent1">
                    <a:lumMod val="50000"/>
                  </a:schemeClr>
                </a:solidFill>
              </a:rPr>
              <a:t>Леонід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 smtClean="0">
                <a:solidFill>
                  <a:schemeClr val="accent1">
                    <a:lumMod val="50000"/>
                  </a:schemeClr>
                </a:solidFill>
              </a:rPr>
              <a:t>Каденюк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став першим космонавтом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незалежної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України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0" algn="just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15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жовтня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2003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року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Ян </a:t>
            </a:r>
            <a:r>
              <a:rPr lang="ru-RU" sz="1600" i="1" dirty="0" err="1" smtClean="0">
                <a:solidFill>
                  <a:schemeClr val="accent1">
                    <a:lumMod val="50000"/>
                  </a:schemeClr>
                </a:solidFill>
              </a:rPr>
              <a:t>Лівей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став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першим китайцем,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побував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у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космосі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під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час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пілотованого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>
              <a:buNone/>
            </a:pP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польоту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Шеньчжоу-5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n-US" sz="1600" dirty="0" smtClean="0"/>
          </a:p>
          <a:p>
            <a:pPr marL="36000" lvl="0" indent="0" algn="just">
              <a:spcBef>
                <a:spcPts val="0"/>
              </a:spcBef>
              <a:buNone/>
            </a:pPr>
            <a:endParaRPr lang="en-US" sz="1600" dirty="0"/>
          </a:p>
          <a:p>
            <a:pPr marL="36000" indent="0" algn="just">
              <a:spcBef>
                <a:spcPts val="0"/>
              </a:spcBef>
              <a:buNone/>
            </a:pPr>
            <a:endParaRPr lang="en-US" sz="1600" dirty="0"/>
          </a:p>
          <a:p>
            <a:pPr marL="36000" lvl="0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36000" lvl="0" indent="0" algn="just">
              <a:spcBef>
                <a:spcPts val="0"/>
              </a:spcBef>
              <a:buNone/>
            </a:pPr>
            <a:endParaRPr lang="en-US" sz="1600" dirty="0"/>
          </a:p>
          <a:p>
            <a:pPr marL="36000" indent="0" algn="just">
              <a:spcBef>
                <a:spcPts val="0"/>
              </a:spcBef>
              <a:buNone/>
            </a:pPr>
            <a:endParaRPr lang="en-US" sz="1600" dirty="0"/>
          </a:p>
          <a:p>
            <a:pPr marL="36000" lvl="0" indent="0" algn="just"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indent="0" algn="just"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554" name="Picture 2" descr="http://westua.net/userfiles/1e5989fa8e488a5e4102c1f8dad128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857364"/>
            <a:ext cx="1775890" cy="221457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3556" name="Picture 4" descr="http://100v.com.ua/sites/100v.com.ua/files/armstrong_n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857364"/>
            <a:ext cx="1785950" cy="223389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3558" name="Picture 6" descr="http://pic.people.com.cn/mediafile/200510/09/F200510090306161947319321.jpg"/>
          <p:cNvPicPr>
            <a:picLocks noChangeAspect="1" noChangeArrowheads="1"/>
          </p:cNvPicPr>
          <p:nvPr/>
        </p:nvPicPr>
        <p:blipFill>
          <a:blip r:embed="rId6" cstate="print"/>
          <a:srcRect l="18919" r="10810"/>
          <a:stretch>
            <a:fillRect/>
          </a:stretch>
        </p:blipFill>
        <p:spPr bwMode="auto">
          <a:xfrm>
            <a:off x="6858016" y="4286256"/>
            <a:ext cx="1785950" cy="207170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3560" name="Picture 8" descr="Файл:Leonid Kadenyu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4286256"/>
            <a:ext cx="1785950" cy="207170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231</Words>
  <Application>Microsoft Office PowerPoint</Application>
  <PresentationFormat>Экран (4:3)</PresentationFormat>
  <Paragraphs>50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Дослідження космосу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космосу</dc:title>
  <dc:creator>Admin</dc:creator>
  <cp:lastModifiedBy>Anzhela</cp:lastModifiedBy>
  <cp:revision>70</cp:revision>
  <dcterms:created xsi:type="dcterms:W3CDTF">2013-10-17T19:26:44Z</dcterms:created>
  <dcterms:modified xsi:type="dcterms:W3CDTF">2014-01-04T09:44:47Z</dcterms:modified>
</cp:coreProperties>
</file>