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0" r:id="rId3"/>
    <p:sldId id="257" r:id="rId4"/>
    <p:sldId id="267" r:id="rId5"/>
    <p:sldId id="258" r:id="rId6"/>
    <p:sldId id="260" r:id="rId7"/>
    <p:sldId id="269" r:id="rId8"/>
    <p:sldId id="262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7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DD4851-86B6-40AF-B372-0460B9C7C7DE}" type="datetimeFigureOut">
              <a:rPr lang="uk-UA" smtClean="0"/>
              <a:pPr/>
              <a:t>04.12.2014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DB1628-5001-437F-8B32-45DEC1F4B6CE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851648" cy="3286148"/>
          </a:xfrm>
        </p:spPr>
        <p:txBody>
          <a:bodyPr>
            <a:normAutofit/>
          </a:bodyPr>
          <a:lstStyle/>
          <a:p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астрономі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чних досліджень</a:t>
            </a:r>
            <a:b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 систем навігації та орієнтування на місцевості</a:t>
            </a:r>
            <a:endParaRPr lang="uk-UA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519938"/>
            <a:ext cx="6967558" cy="333806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Роботу виконала : </a:t>
            </a:r>
            <a:endParaRPr lang="uk-UA" dirty="0" smtClean="0"/>
          </a:p>
          <a:p>
            <a:r>
              <a:rPr lang="uk-UA" dirty="0" smtClean="0"/>
              <a:t>Гудима Ірина</a:t>
            </a:r>
          </a:p>
          <a:p>
            <a:r>
              <a:rPr lang="uk-UA" dirty="0" smtClean="0"/>
              <a:t>у</a:t>
            </a:r>
            <a:r>
              <a:rPr lang="uk-UA" dirty="0" smtClean="0"/>
              <a:t>чениця  </a:t>
            </a:r>
            <a:r>
              <a:rPr lang="en-US" dirty="0" smtClean="0"/>
              <a:t>8</a:t>
            </a:r>
            <a:r>
              <a:rPr lang="uk-UA" dirty="0" smtClean="0"/>
              <a:t>-в </a:t>
            </a:r>
            <a:r>
              <a:rPr lang="uk-UA" dirty="0" smtClean="0"/>
              <a:t>класу</a:t>
            </a:r>
          </a:p>
          <a:p>
            <a:r>
              <a:rPr lang="uk-UA" dirty="0" smtClean="0"/>
              <a:t> </a:t>
            </a:r>
            <a:r>
              <a:rPr lang="uk-UA" dirty="0" smtClean="0"/>
              <a:t>ЗОШ № 23</a:t>
            </a:r>
          </a:p>
          <a:p>
            <a:r>
              <a:rPr lang="uk-UA" dirty="0" smtClean="0"/>
              <a:t>Науковий керівник</a:t>
            </a:r>
            <a:r>
              <a:rPr lang="uk-UA" dirty="0" smtClean="0"/>
              <a:t>:</a:t>
            </a:r>
            <a:endParaRPr lang="uk-UA" dirty="0" smtClean="0"/>
          </a:p>
          <a:p>
            <a:r>
              <a:rPr lang="uk-UA" dirty="0" err="1" smtClean="0"/>
              <a:t>Юревич</a:t>
            </a:r>
            <a:r>
              <a:rPr lang="uk-UA" dirty="0" smtClean="0"/>
              <a:t> В.М.</a:t>
            </a:r>
          </a:p>
          <a:p>
            <a:r>
              <a:rPr lang="uk-UA" dirty="0" smtClean="0"/>
              <a:t>                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000496" y="4071942"/>
            <a:ext cx="4000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800" dirty="0" smtClean="0"/>
          </a:p>
          <a:p>
            <a:endParaRPr lang="uk-UA" sz="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Використання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супутників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400" dirty="0" smtClean="0"/>
              <a:t>В наші часи працюють або готовляться до розгортання наступні системи супутникової навігації:</a:t>
            </a:r>
          </a:p>
          <a:p>
            <a:pPr>
              <a:buNone/>
            </a:pPr>
            <a:endParaRPr lang="uk-UA" sz="2400" dirty="0" smtClean="0"/>
          </a:p>
          <a:p>
            <a:r>
              <a:rPr lang="uk-UA" sz="2400" dirty="0" smtClean="0"/>
              <a:t>ГЛОНАСС</a:t>
            </a:r>
          </a:p>
          <a:p>
            <a:r>
              <a:rPr lang="uk-UA" sz="2400" dirty="0" smtClean="0"/>
              <a:t>GPS, </a:t>
            </a:r>
            <a:r>
              <a:rPr lang="uk-UA" sz="2400" dirty="0" err="1" smtClean="0"/>
              <a:t>Систе́ма</a:t>
            </a:r>
            <a:r>
              <a:rPr lang="uk-UA" sz="2400" dirty="0" smtClean="0"/>
              <a:t> </a:t>
            </a:r>
            <a:r>
              <a:rPr lang="uk-UA" sz="2400" dirty="0" err="1" smtClean="0"/>
              <a:t>глоба́льного</a:t>
            </a:r>
            <a:r>
              <a:rPr lang="uk-UA" sz="2400" dirty="0" smtClean="0"/>
              <a:t> </a:t>
            </a:r>
            <a:r>
              <a:rPr lang="uk-UA" sz="2400" dirty="0" err="1" smtClean="0"/>
              <a:t>позиціонува́ння</a:t>
            </a:r>
            <a:r>
              <a:rPr lang="uk-UA" sz="2400" dirty="0" smtClean="0"/>
              <a:t> </a:t>
            </a:r>
          </a:p>
          <a:p>
            <a:r>
              <a:rPr lang="uk-UA" sz="2400" dirty="0" err="1" smtClean="0"/>
              <a:t>Galileo</a:t>
            </a:r>
            <a:endParaRPr lang="uk-UA" sz="2400" dirty="0" smtClean="0"/>
          </a:p>
          <a:p>
            <a:r>
              <a:rPr lang="uk-UA" sz="2400" dirty="0" err="1" smtClean="0"/>
              <a:t>Бейдоу</a:t>
            </a:r>
            <a:endParaRPr lang="uk-UA" sz="2400" dirty="0" smtClean="0"/>
          </a:p>
          <a:p>
            <a:r>
              <a:rPr lang="uk-UA" sz="2400" dirty="0" smtClean="0"/>
              <a:t>IRNSS</a:t>
            </a:r>
          </a:p>
          <a:p>
            <a:r>
              <a:rPr lang="uk-UA" sz="2400" dirty="0" smtClean="0"/>
              <a:t>QZSS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14422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Вклад </a:t>
            </a:r>
            <a:r>
              <a:rPr lang="ru-RU" sz="4000" dirty="0" err="1" smtClean="0"/>
              <a:t>українських</a:t>
            </a:r>
            <a:r>
              <a:rPr lang="ru-RU" sz="4000" dirty="0" smtClean="0"/>
              <a:t> </a:t>
            </a:r>
            <a:r>
              <a:rPr lang="ru-RU" sz="4000" dirty="0" err="1" smtClean="0"/>
              <a:t>вчених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31 серпня 1995 року  Україна запустила свій перший супутник-«Січ-1» </a:t>
            </a:r>
          </a:p>
          <a:p>
            <a:pPr>
              <a:buNone/>
            </a:pPr>
            <a:r>
              <a:rPr lang="uk-UA" dirty="0" smtClean="0"/>
              <a:t>Зараз в нашій державі діє багато </a:t>
            </a:r>
          </a:p>
          <a:p>
            <a:pPr>
              <a:buNone/>
            </a:pPr>
            <a:r>
              <a:rPr lang="uk-UA" dirty="0" smtClean="0"/>
              <a:t>програм для розвитку навігації.</a:t>
            </a:r>
          </a:p>
          <a:p>
            <a:pPr>
              <a:buNone/>
            </a:pPr>
            <a:r>
              <a:rPr lang="uk-UA" dirty="0" smtClean="0"/>
              <a:t>Одним із є проект «Навігація» ,</a:t>
            </a:r>
          </a:p>
          <a:p>
            <a:pPr>
              <a:buNone/>
            </a:pPr>
            <a:r>
              <a:rPr lang="uk-UA" dirty="0" smtClean="0"/>
              <a:t>де передбачається створення </a:t>
            </a:r>
          </a:p>
          <a:p>
            <a:pPr>
              <a:buNone/>
            </a:pPr>
            <a:r>
              <a:rPr lang="uk-UA" dirty="0" smtClean="0"/>
              <a:t>наземної диференційної</a:t>
            </a:r>
          </a:p>
          <a:p>
            <a:pPr>
              <a:buNone/>
            </a:pPr>
            <a:r>
              <a:rPr lang="uk-UA" dirty="0" smtClean="0"/>
              <a:t> підсистеми координатно-часового та навігаційного</a:t>
            </a:r>
          </a:p>
          <a:p>
            <a:pPr>
              <a:buNone/>
            </a:pPr>
            <a:r>
              <a:rPr lang="uk-UA" dirty="0" smtClean="0"/>
              <a:t>забезпечення із застосуванням глобальних навігаційних систем </a:t>
            </a:r>
            <a:r>
              <a:rPr lang="ru-RU" dirty="0" smtClean="0"/>
              <a:t>GPS</a:t>
            </a:r>
            <a:r>
              <a:rPr lang="uk-UA" dirty="0" smtClean="0"/>
              <a:t>-</a:t>
            </a:r>
            <a:r>
              <a:rPr lang="ru-RU" dirty="0" smtClean="0"/>
              <a:t>III</a:t>
            </a:r>
            <a:r>
              <a:rPr lang="uk-UA" dirty="0" smtClean="0"/>
              <a:t>, ГЛОНАСС та </a:t>
            </a:r>
            <a:r>
              <a:rPr lang="ru-RU" dirty="0" err="1" smtClean="0"/>
              <a:t>Galileo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578099_1_w_5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2214554"/>
            <a:ext cx="3143272" cy="2550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357430"/>
            <a:ext cx="7772400" cy="1362456"/>
          </a:xfrm>
        </p:spPr>
        <p:txBody>
          <a:bodyPr/>
          <a:lstStyle/>
          <a:p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14422"/>
            <a:ext cx="7772400" cy="1509712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929198"/>
            <a:ext cx="7772400" cy="1362456"/>
          </a:xfrm>
        </p:spPr>
        <p:txBody>
          <a:bodyPr/>
          <a:lstStyle/>
          <a:p>
            <a:r>
              <a:rPr lang="uk-UA" sz="4000" dirty="0" smtClean="0"/>
              <a:t>Предмет дослідження:  </a:t>
            </a:r>
            <a:br>
              <a:rPr lang="uk-UA" sz="4000" dirty="0" smtClean="0"/>
            </a:br>
            <a:r>
              <a:rPr lang="uk-UA" sz="4000" dirty="0" smtClean="0"/>
              <a:t> </a:t>
            </a:r>
            <a:r>
              <a:rPr lang="uk-UA" sz="4000" b="0" dirty="0" smtClean="0"/>
              <a:t>способи визначення координат за допомогою астрономічних спостережень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Мета дослідження: </a:t>
            </a:r>
            <a:r>
              <a:rPr lang="uk-UA" sz="4000" b="0" dirty="0" smtClean="0"/>
              <a:t>дізнатись більше про практичне використання астрономічних знань.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2928926" y="6796076"/>
            <a:ext cx="4572032" cy="61924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Autofit/>
          </a:bodyPr>
          <a:lstStyle/>
          <a:p>
            <a:r>
              <a:rPr lang="uk-UA" sz="4000" dirty="0" smtClean="0"/>
              <a:t>Помічники мореплавців та мандрівників</a:t>
            </a:r>
            <a:endParaRPr lang="uk-UA" sz="4000" dirty="0"/>
          </a:p>
        </p:txBody>
      </p:sp>
      <p:pic>
        <p:nvPicPr>
          <p:cNvPr id="6" name="Содержимое 5" descr="kosmchn-stants-obladnayut-avtomatizovanoyu-sistemoyu-germetizats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571744"/>
            <a:ext cx="3857652" cy="3500462"/>
          </a:xfrm>
        </p:spPr>
      </p:pic>
      <p:pic>
        <p:nvPicPr>
          <p:cNvPr id="7" name="Рисунок 6" descr="26_m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571744"/>
            <a:ext cx="4468810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err="1" smtClean="0"/>
              <a:t>Встановлення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напрямку</a:t>
            </a:r>
            <a:r>
              <a:rPr lang="ru-RU" sz="4000" dirty="0" smtClean="0"/>
              <a:t> та координат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214554"/>
            <a:ext cx="7772400" cy="1509712"/>
          </a:xfrm>
        </p:spPr>
        <p:txBody>
          <a:bodyPr/>
          <a:lstStyle/>
          <a:p>
            <a:r>
              <a:rPr lang="uk-UA" sz="2000" dirty="0" smtClean="0"/>
              <a:t>У давні часи визначення координат місця було необхідним і першочерговим завданням. Раніше використовували такий прилад як </a:t>
            </a:r>
            <a:r>
              <a:rPr lang="uk-UA" sz="2000" dirty="0" err="1" smtClean="0"/>
              <a:t>якобштаб.Зараз</a:t>
            </a:r>
            <a:r>
              <a:rPr lang="uk-UA" sz="2000" dirty="0" smtClean="0"/>
              <a:t> є дуже багато новітніх приладів визначення координат.</a:t>
            </a:r>
          </a:p>
          <a:p>
            <a:endParaRPr lang="uk-UA" dirty="0"/>
          </a:p>
        </p:txBody>
      </p:sp>
      <p:pic>
        <p:nvPicPr>
          <p:cNvPr id="4" name="Рисунок 3" descr="13111638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071810"/>
            <a:ext cx="2357454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sexta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671" y="3071810"/>
            <a:ext cx="2474329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20px-Magellan_GPS_Blazer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620" y="4762500"/>
            <a:ext cx="2794000" cy="2095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gps-garmi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57628"/>
            <a:ext cx="3879791" cy="3000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Напрям на північ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5400684" cy="4389120"/>
          </a:xfrm>
        </p:spPr>
        <p:txBody>
          <a:bodyPr>
            <a:noAutofit/>
          </a:bodyPr>
          <a:lstStyle/>
          <a:p>
            <a:r>
              <a:rPr lang="uk-UA" sz="2300" dirty="0" smtClean="0"/>
              <a:t>Під час орієнтування на місцевості вночі Полярна зірка - остання в "ручці ковша" сузір'я Мала Ведмедиця – завжди вказує на </a:t>
            </a:r>
            <a:r>
              <a:rPr lang="uk-UA" sz="2300" dirty="0" err="1" smtClean="0"/>
              <a:t>північ.В</a:t>
            </a:r>
            <a:r>
              <a:rPr lang="ru-RU" sz="2300" dirty="0" err="1" smtClean="0"/>
              <a:t>ідшукати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Полярну</a:t>
            </a:r>
            <a:r>
              <a:rPr lang="ru-RU" sz="2300" dirty="0" smtClean="0"/>
              <a:t> зорю </a:t>
            </a:r>
            <a:r>
              <a:rPr lang="ru-RU" sz="2300" dirty="0" err="1" smtClean="0"/>
              <a:t>може</a:t>
            </a:r>
            <a:r>
              <a:rPr lang="ru-RU" sz="2300" dirty="0" smtClean="0"/>
              <a:t> </a:t>
            </a:r>
            <a:r>
              <a:rPr lang="ru-RU" sz="2300" dirty="0" err="1" smtClean="0"/>
              <a:t>допомогти</a:t>
            </a:r>
            <a:r>
              <a:rPr lang="ru-RU" sz="2300" dirty="0" smtClean="0"/>
              <a:t> </a:t>
            </a:r>
            <a:r>
              <a:rPr lang="ru-RU" sz="2300" dirty="0" err="1" smtClean="0"/>
              <a:t>сузір'я</a:t>
            </a:r>
            <a:r>
              <a:rPr lang="ru-RU" sz="2300" dirty="0" smtClean="0"/>
              <a:t> </a:t>
            </a:r>
            <a:r>
              <a:rPr lang="ru-RU" sz="2300" dirty="0" err="1" smtClean="0"/>
              <a:t>Касіопея,що</a:t>
            </a:r>
            <a:r>
              <a:rPr lang="ru-RU" sz="2300" dirty="0" smtClean="0"/>
              <a:t> </a:t>
            </a:r>
            <a:r>
              <a:rPr lang="ru-RU" sz="2300" dirty="0" err="1" smtClean="0"/>
              <a:t>розташоване</a:t>
            </a:r>
            <a:r>
              <a:rPr lang="ru-RU" sz="2300" dirty="0" smtClean="0"/>
              <a:t> </a:t>
            </a:r>
            <a:r>
              <a:rPr lang="ru-RU" sz="2300" dirty="0" err="1" smtClean="0"/>
              <a:t>майже</a:t>
            </a:r>
            <a:r>
              <a:rPr lang="ru-RU" sz="2300" dirty="0" smtClean="0"/>
              <a:t> </a:t>
            </a:r>
            <a:r>
              <a:rPr lang="ru-RU" sz="2300" dirty="0" err="1" smtClean="0"/>
              <a:t>завжди</a:t>
            </a:r>
            <a:r>
              <a:rPr lang="ru-RU" sz="2300" dirty="0" smtClean="0"/>
              <a:t> </a:t>
            </a:r>
            <a:r>
              <a:rPr lang="ru-RU" sz="2300" dirty="0" err="1" smtClean="0"/>
              <a:t>напроти</a:t>
            </a:r>
            <a:r>
              <a:rPr lang="ru-RU" sz="2300" dirty="0" smtClean="0"/>
              <a:t> </a:t>
            </a:r>
            <a:r>
              <a:rPr lang="ru-RU" sz="2300" dirty="0" err="1" smtClean="0"/>
              <a:t>сузір'я</a:t>
            </a:r>
            <a:r>
              <a:rPr lang="ru-RU" sz="2300" dirty="0" smtClean="0"/>
              <a:t> Велика </a:t>
            </a:r>
            <a:r>
              <a:rPr lang="ru-RU" sz="2300" dirty="0" err="1" smtClean="0"/>
              <a:t>Ведмедиця</a:t>
            </a:r>
            <a:r>
              <a:rPr lang="ru-RU" sz="2300" dirty="0" smtClean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обертається</a:t>
            </a:r>
            <a:r>
              <a:rPr lang="ru-RU" sz="2300" dirty="0" smtClean="0"/>
              <a:t> </a:t>
            </a:r>
            <a:r>
              <a:rPr lang="ru-RU" sz="2300" dirty="0" err="1" smtClean="0"/>
              <a:t>навкруги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Полярної</a:t>
            </a:r>
            <a:r>
              <a:rPr lang="ru-RU" sz="2300" dirty="0" smtClean="0"/>
              <a:t> </a:t>
            </a:r>
            <a:r>
              <a:rPr lang="ru-RU" sz="2300" dirty="0" err="1" smtClean="0"/>
              <a:t>зорі</a:t>
            </a:r>
            <a:r>
              <a:rPr lang="ru-RU" sz="2300" dirty="0" smtClean="0"/>
              <a:t>. </a:t>
            </a:r>
            <a:r>
              <a:rPr lang="ru-RU" sz="2300" dirty="0" err="1" smtClean="0"/>
              <a:t>Складається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п</a:t>
            </a:r>
            <a:r>
              <a:rPr lang="ru-RU" sz="2300" dirty="0" smtClean="0"/>
              <a:t>'</a:t>
            </a:r>
            <a:r>
              <a:rPr lang="uk-UA" sz="2300" dirty="0" smtClean="0"/>
              <a:t>я</a:t>
            </a:r>
            <a:r>
              <a:rPr lang="ru-RU" sz="2300" dirty="0" err="1" smtClean="0"/>
              <a:t>ти</a:t>
            </a:r>
            <a:r>
              <a:rPr lang="ru-RU" sz="2300" dirty="0" smtClean="0"/>
              <a:t> </a:t>
            </a:r>
            <a:r>
              <a:rPr lang="ru-RU" sz="2300" dirty="0" err="1" smtClean="0"/>
              <a:t>яскравих</a:t>
            </a:r>
            <a:r>
              <a:rPr lang="ru-RU" sz="2300" dirty="0" smtClean="0"/>
              <a:t> </a:t>
            </a:r>
            <a:r>
              <a:rPr lang="ru-RU" sz="2300" dirty="0" err="1" smtClean="0"/>
              <a:t>зір</a:t>
            </a:r>
            <a:r>
              <a:rPr lang="ru-RU" sz="2300" dirty="0" smtClean="0"/>
              <a:t>, </a:t>
            </a:r>
            <a:r>
              <a:rPr lang="ru-RU" sz="2300" dirty="0" err="1" smtClean="0"/>
              <a:t>які</a:t>
            </a:r>
            <a:r>
              <a:rPr lang="ru-RU" sz="2300" dirty="0" smtClean="0"/>
              <a:t> </a:t>
            </a:r>
            <a:r>
              <a:rPr lang="ru-RU" sz="2300" dirty="0" err="1" smtClean="0"/>
              <a:t>нагадують</a:t>
            </a:r>
            <a:r>
              <a:rPr lang="ru-RU" sz="2300" dirty="0" smtClean="0"/>
              <a:t> сильно </a:t>
            </a:r>
            <a:r>
              <a:rPr lang="ru-RU" sz="2300" dirty="0" err="1" smtClean="0"/>
              <a:t>сплюснуту</a:t>
            </a:r>
            <a:r>
              <a:rPr lang="ru-RU" sz="2300" dirty="0" smtClean="0"/>
              <a:t> букву "М" </a:t>
            </a:r>
            <a:r>
              <a:rPr lang="ru-RU" sz="2300" dirty="0" err="1" smtClean="0"/>
              <a:t>Полярна</a:t>
            </a:r>
            <a:r>
              <a:rPr lang="ru-RU" sz="2300" dirty="0" smtClean="0"/>
              <a:t> </a:t>
            </a:r>
            <a:r>
              <a:rPr lang="ru-RU" sz="2300" dirty="0" err="1" smtClean="0"/>
              <a:t>зірка</a:t>
            </a:r>
            <a:r>
              <a:rPr lang="ru-RU" sz="2300" dirty="0" smtClean="0"/>
              <a:t> </a:t>
            </a:r>
            <a:r>
              <a:rPr lang="ru-RU" sz="2300" dirty="0" err="1" smtClean="0"/>
              <a:t>розташована</a:t>
            </a:r>
            <a:r>
              <a:rPr lang="ru-RU" sz="2300" dirty="0" smtClean="0"/>
              <a:t> прямо </a:t>
            </a:r>
            <a:r>
              <a:rPr lang="ru-RU" sz="2300" dirty="0" err="1" smtClean="0"/>
              <a:t>навпроти</a:t>
            </a:r>
            <a:r>
              <a:rPr lang="ru-RU" sz="2300" dirty="0" smtClean="0"/>
              <a:t> </a:t>
            </a:r>
            <a:r>
              <a:rPr lang="ru-RU" sz="2300" dirty="0" err="1" smtClean="0"/>
              <a:t>центральної</a:t>
            </a:r>
            <a:r>
              <a:rPr lang="ru-RU" sz="2300" dirty="0" smtClean="0"/>
              <a:t> </a:t>
            </a:r>
            <a:r>
              <a:rPr lang="ru-RU" sz="2300" dirty="0" err="1" smtClean="0"/>
              <a:t>зірки</a:t>
            </a:r>
            <a:r>
              <a:rPr lang="ru-RU" sz="2300" dirty="0" smtClean="0"/>
              <a:t> </a:t>
            </a:r>
            <a:r>
              <a:rPr lang="ru-RU" sz="2300" dirty="0" err="1" smtClean="0"/>
              <a:t>сузір'я</a:t>
            </a:r>
            <a:r>
              <a:rPr lang="ru-RU" sz="2300" dirty="0" smtClean="0"/>
              <a:t>.</a:t>
            </a:r>
            <a:endParaRPr lang="uk-UA" sz="2300" dirty="0"/>
          </a:p>
        </p:txBody>
      </p:sp>
      <p:pic>
        <p:nvPicPr>
          <p:cNvPr id="5" name="Рисунок 4" descr="D:\Users\User\Downloads\Polar_sta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6" y="2714620"/>
            <a:ext cx="3714744" cy="35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7672414" cy="1162050"/>
          </a:xfrm>
        </p:spPr>
        <p:txBody>
          <a:bodyPr/>
          <a:lstStyle/>
          <a:p>
            <a:r>
              <a:rPr lang="uk-UA" sz="4000" dirty="0" smtClean="0"/>
              <a:t>Визначення географічної широти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2000240"/>
            <a:ext cx="4714908" cy="4643470"/>
          </a:xfrm>
        </p:spPr>
        <p:txBody>
          <a:bodyPr>
            <a:noAutofit/>
          </a:bodyPr>
          <a:lstStyle/>
          <a:p>
            <a:r>
              <a:rPr lang="uk-UA" sz="2000" dirty="0" smtClean="0"/>
              <a:t> </a:t>
            </a:r>
            <a:r>
              <a:rPr lang="uk-UA" sz="2000" b="1" u="sng" dirty="0" smtClean="0"/>
              <a:t>Теорема про полюс світу</a:t>
            </a:r>
            <a:r>
              <a:rPr lang="uk-UA" sz="2000" dirty="0" smtClean="0"/>
              <a:t>. Висота полюса світу дорівнює географічній широті місця спостерігача. </a:t>
            </a:r>
          </a:p>
          <a:p>
            <a:endParaRPr lang="uk-UA" sz="1600" dirty="0" smtClean="0"/>
          </a:p>
          <a:p>
            <a:r>
              <a:rPr lang="uk-UA" sz="1800" b="1" dirty="0" smtClean="0"/>
              <a:t>Доведення</a:t>
            </a:r>
            <a:r>
              <a:rPr lang="uk-UA" sz="1800" dirty="0" smtClean="0"/>
              <a:t>:Географічна широта точки А - це кут при центрі Землі  між площиною екватора і радіусом точки А (пряма ОА). Оскільки площина горизонту в точці А (пряма АG) перпендикулярна радіусу ОА, а напрямок на північний полюс світу AP у</a:t>
            </a:r>
            <a:r>
              <a:rPr lang="uk-UA" sz="1800" baseline="-25000" dirty="0" smtClean="0"/>
              <a:t> </a:t>
            </a:r>
            <a:r>
              <a:rPr lang="uk-UA" sz="1800" dirty="0" smtClean="0"/>
              <a:t>перпендикулярно площині екватора ОЕ ,то сторони кутів АОЕ і GAP </a:t>
            </a:r>
            <a:r>
              <a:rPr lang="uk-UA" sz="1800" baseline="-25000" dirty="0" smtClean="0"/>
              <a:t> </a:t>
            </a:r>
            <a:r>
              <a:rPr lang="uk-UA" sz="1800" dirty="0" smtClean="0"/>
              <a:t>попарно перпендикулярні, і тому ці кути рівні. Отже, висота полюса світу P </a:t>
            </a:r>
            <a:r>
              <a:rPr lang="uk-UA" sz="1800" baseline="-25000" dirty="0" smtClean="0"/>
              <a:t>N </a:t>
            </a:r>
            <a:r>
              <a:rPr lang="uk-UA" sz="1800" dirty="0" smtClean="0"/>
              <a:t>дійсно дорівнює географічній широті  місця спостереження.</a:t>
            </a:r>
          </a:p>
          <a:p>
            <a:r>
              <a:rPr lang="uk-UA" sz="1600" dirty="0" smtClean="0"/>
              <a:t>.</a:t>
            </a:r>
          </a:p>
          <a:p>
            <a:endParaRPr lang="uk-UA" sz="1600" dirty="0"/>
          </a:p>
        </p:txBody>
      </p:sp>
      <p:pic>
        <p:nvPicPr>
          <p:cNvPr id="5" name="Содержимое 4" descr="sceq02.gif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436096" y="1928802"/>
            <a:ext cx="352839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sextant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4546" y="1000108"/>
            <a:ext cx="2500330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3438" y="928670"/>
            <a:ext cx="4038600" cy="5214974"/>
          </a:xfrm>
        </p:spPr>
        <p:txBody>
          <a:bodyPr/>
          <a:lstStyle/>
          <a:p>
            <a:r>
              <a:rPr lang="uk-UA" dirty="0" smtClean="0"/>
              <a:t>Отож,  </a:t>
            </a:r>
            <a:r>
              <a:rPr lang="uk-UA" smtClean="0"/>
              <a:t>для того,щоб визначити </a:t>
            </a:r>
            <a:r>
              <a:rPr lang="uk-UA" dirty="0" smtClean="0"/>
              <a:t>географічну  широту треба виміряти висоту будь якого світила і за таблицями визначити широту. Висота полюса світу дорівнює географічній широті місцевості, тому можна і знайти її за допомогою теореми про полюс світу.</a:t>
            </a:r>
            <a:endParaRPr lang="ru-RU" dirty="0"/>
          </a:p>
        </p:txBody>
      </p:sp>
      <p:pic>
        <p:nvPicPr>
          <p:cNvPr id="9" name="Рисунок 8" descr="sextant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78074"/>
            <a:ext cx="2342332" cy="3679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246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Визначення географічної довготи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r>
              <a:rPr lang="uk-UA" sz="2300" dirty="0" smtClean="0"/>
              <a:t>Астрономічна довгота на земній поверхні дорівнює різниці місцевого часу в обумовленому пункті й часі початкового (</a:t>
            </a:r>
            <a:r>
              <a:rPr lang="uk-UA" sz="2300" dirty="0" err="1" smtClean="0"/>
              <a:t>Грінвічського</a:t>
            </a:r>
            <a:r>
              <a:rPr lang="uk-UA" sz="2300" dirty="0" smtClean="0"/>
              <a:t>) меридіана з астрономічних спостережень і залежить від напрямку прямовисної лінії)в обумовленому пункті. </a:t>
            </a:r>
          </a:p>
          <a:p>
            <a:pPr>
              <a:buNone/>
            </a:pPr>
            <a:r>
              <a:rPr lang="uk-UA" sz="2300" dirty="0" smtClean="0"/>
              <a:t>Отож щоб визначити географічну довготу, потрібно знати</a:t>
            </a:r>
            <a:r>
              <a:rPr lang="en-US" sz="2300" dirty="0" smtClean="0"/>
              <a:t> </a:t>
            </a:r>
            <a:r>
              <a:rPr lang="uk-UA" sz="2300" dirty="0" smtClean="0"/>
              <a:t>місцевий час пункту,</a:t>
            </a:r>
            <a:r>
              <a:rPr lang="en-US" sz="2300" dirty="0" smtClean="0"/>
              <a:t> </a:t>
            </a:r>
            <a:r>
              <a:rPr lang="uk-UA" sz="2300" dirty="0" smtClean="0"/>
              <a:t>географічну довготу якого</a:t>
            </a:r>
            <a:endParaRPr lang="en-US" sz="2300" dirty="0" smtClean="0"/>
          </a:p>
          <a:p>
            <a:pPr>
              <a:buNone/>
            </a:pPr>
            <a:r>
              <a:rPr lang="uk-UA" sz="2300" dirty="0" smtClean="0"/>
              <a:t> ми збираємося визначати,і місцевий час </a:t>
            </a:r>
            <a:endParaRPr lang="en-US" sz="2300" dirty="0" smtClean="0"/>
          </a:p>
          <a:p>
            <a:pPr>
              <a:buNone/>
            </a:pPr>
            <a:r>
              <a:rPr lang="uk-UA" sz="2300" dirty="0" smtClean="0"/>
              <a:t>будь-якого пункту</a:t>
            </a:r>
            <a:r>
              <a:rPr lang="en-US" sz="2300" dirty="0" smtClean="0"/>
              <a:t> </a:t>
            </a:r>
            <a:r>
              <a:rPr lang="uk-UA" sz="2300" dirty="0" smtClean="0"/>
              <a:t>довгота якого нам відома.</a:t>
            </a:r>
          </a:p>
          <a:p>
            <a:endParaRPr lang="uk-UA" sz="2300" dirty="0"/>
          </a:p>
        </p:txBody>
      </p:sp>
      <p:pic>
        <p:nvPicPr>
          <p:cNvPr id="4" name="Рисунок 3" descr="1328116673_hronometr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286256"/>
            <a:ext cx="2000264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772400" cy="1362456"/>
          </a:xfrm>
        </p:spPr>
        <p:txBody>
          <a:bodyPr/>
          <a:lstStyle/>
          <a:p>
            <a:r>
              <a:rPr lang="uk-UA" sz="4000" dirty="0" smtClean="0"/>
              <a:t>Сучасні системи навігації</a:t>
            </a: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29610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 descr="01148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500306"/>
            <a:ext cx="3309934" cy="2068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gp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2071678"/>
            <a:ext cx="4286260" cy="2857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ropped-SCADA-cyber-intrusion-in-scada-syste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5000636"/>
            <a:ext cx="7572396" cy="1442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279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Роль астрономічних досліджень  в розвитку систем навігації та орієнтування на місцевості</vt:lpstr>
      <vt:lpstr>Предмет дослідження:    способи визначення координат за допомогою астрономічних спостережень Мета дослідження: дізнатись більше про практичне використання астрономічних знань. </vt:lpstr>
      <vt:lpstr>Помічники мореплавців та мандрівників</vt:lpstr>
      <vt:lpstr>Встановлення напрямку та координат </vt:lpstr>
      <vt:lpstr>Напрям на північ</vt:lpstr>
      <vt:lpstr>Визначення географічної широти</vt:lpstr>
      <vt:lpstr>Слайд 7</vt:lpstr>
      <vt:lpstr>Визначення географічної довготи </vt:lpstr>
      <vt:lpstr>Сучасні системи навігації</vt:lpstr>
      <vt:lpstr>Використання супутників</vt:lpstr>
      <vt:lpstr>Вклад українських вчених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астрономії в розвитку систем навігації та орієнтування на місцевості</dc:title>
  <dc:creator>Ирина</dc:creator>
  <cp:lastModifiedBy>Ирина</cp:lastModifiedBy>
  <cp:revision>23</cp:revision>
  <dcterms:created xsi:type="dcterms:W3CDTF">2014-11-22T18:28:19Z</dcterms:created>
  <dcterms:modified xsi:type="dcterms:W3CDTF">2014-12-04T16:00:08Z</dcterms:modified>
</cp:coreProperties>
</file>