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dirty="0" smtClean="0"/>
              <a:t>Чорні Діри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536504" cy="3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5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>
        <p:wipe/>
      </p:transition>
    </mc:Choice>
    <mc:Fallback xmlns=""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" y="476672"/>
            <a:ext cx="2486025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sz="quarter" idx="14"/>
          </p:nvPr>
        </p:nvSpPr>
        <p:spPr>
          <a:xfrm>
            <a:off x="2627784" y="0"/>
            <a:ext cx="6120680" cy="5805264"/>
          </a:xfrm>
        </p:spPr>
        <p:txBody>
          <a:bodyPr>
            <a:noAutofit/>
          </a:bodyPr>
          <a:lstStyle/>
          <a:p>
            <a:r>
              <a:rPr lang="ru-RU" sz="2000" dirty="0" err="1"/>
              <a:t>Чорна</a:t>
            </a:r>
            <a:r>
              <a:rPr lang="ru-RU" sz="2000" dirty="0"/>
              <a:t> </a:t>
            </a:r>
            <a:r>
              <a:rPr lang="ru-RU" sz="2000" dirty="0" err="1"/>
              <a:t>діра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три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параметри</a:t>
            </a:r>
            <a:r>
              <a:rPr lang="ru-RU" sz="2000" dirty="0"/>
              <a:t>: </a:t>
            </a:r>
            <a:r>
              <a:rPr lang="ru-RU" sz="2000" dirty="0" err="1"/>
              <a:t>масу</a:t>
            </a:r>
            <a:r>
              <a:rPr lang="ru-RU" sz="2000" dirty="0"/>
              <a:t>, </a:t>
            </a:r>
            <a:r>
              <a:rPr lang="ru-RU" sz="2000" dirty="0" err="1"/>
              <a:t>електричний</a:t>
            </a:r>
            <a:r>
              <a:rPr lang="ru-RU" sz="2000" dirty="0"/>
              <a:t> заряд і момент </a:t>
            </a:r>
            <a:r>
              <a:rPr lang="ru-RU" sz="2000" dirty="0" err="1"/>
              <a:t>імпульсу</a:t>
            </a:r>
            <a:r>
              <a:rPr lang="ru-RU" sz="2000" dirty="0"/>
              <a:t>.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уявну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, з-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виходити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поверхня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.</a:t>
            </a:r>
          </a:p>
          <a:p>
            <a:r>
              <a:rPr lang="ru-RU" sz="2000" dirty="0"/>
              <a:t>Область простору-часу </a:t>
            </a:r>
            <a:r>
              <a:rPr lang="ru-RU" sz="2000" dirty="0" err="1"/>
              <a:t>поблизу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 і </a:t>
            </a:r>
            <a:r>
              <a:rPr lang="ru-RU" sz="2000" dirty="0" err="1"/>
              <a:t>межею</a:t>
            </a:r>
            <a:r>
              <a:rPr lang="ru-RU" sz="2000" dirty="0"/>
              <a:t> </a:t>
            </a:r>
            <a:r>
              <a:rPr lang="ru-RU" sz="2000" dirty="0" err="1"/>
              <a:t>статичності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ергосферою</a:t>
            </a:r>
            <a:r>
              <a:rPr lang="ru-RU" sz="2000" dirty="0"/>
              <a:t>.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в межах </a:t>
            </a:r>
            <a:r>
              <a:rPr lang="ru-RU" sz="2000" dirty="0" err="1"/>
              <a:t>ергосфери</a:t>
            </a:r>
            <a:r>
              <a:rPr lang="ru-RU" sz="2000" dirty="0"/>
              <a:t>, неминуче </a:t>
            </a:r>
            <a:r>
              <a:rPr lang="ru-RU" sz="2000" dirty="0" err="1"/>
              <a:t>обертаються</a:t>
            </a:r>
            <a:r>
              <a:rPr lang="ru-RU" sz="2000" dirty="0"/>
              <a:t> разом з </a:t>
            </a:r>
            <a:r>
              <a:rPr lang="ru-RU" sz="2000" dirty="0" err="1"/>
              <a:t>чорною</a:t>
            </a:r>
            <a:r>
              <a:rPr lang="ru-RU" sz="2000" dirty="0"/>
              <a:t> </a:t>
            </a:r>
            <a:r>
              <a:rPr lang="ru-RU" sz="2000" dirty="0" err="1"/>
              <a:t>дірою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ефекту</a:t>
            </a:r>
            <a:r>
              <a:rPr lang="ru-RU" sz="2000" dirty="0"/>
              <a:t> </a:t>
            </a:r>
            <a:r>
              <a:rPr lang="ru-RU" sz="2000" dirty="0" err="1"/>
              <a:t>Ленза</a:t>
            </a:r>
            <a:r>
              <a:rPr lang="ru-RU" sz="2000" dirty="0"/>
              <a:t> — </a:t>
            </a:r>
            <a:r>
              <a:rPr lang="ru-RU" sz="2000" dirty="0" err="1"/>
              <a:t>Тіррінга</a:t>
            </a:r>
            <a:r>
              <a:rPr lang="ru-RU" sz="2000" dirty="0"/>
              <a:t>. </a:t>
            </a:r>
            <a:r>
              <a:rPr lang="ru-RU" sz="2000" dirty="0" err="1"/>
              <a:t>Ергосфера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/>
              <a:t>сфероїда</a:t>
            </a:r>
            <a:r>
              <a:rPr lang="ru-RU" sz="2000" dirty="0"/>
              <a:t>, </a:t>
            </a:r>
            <a:r>
              <a:rPr lang="ru-RU" sz="2000" dirty="0" err="1"/>
              <a:t>менша</a:t>
            </a:r>
            <a:r>
              <a:rPr lang="ru-RU" sz="2000" dirty="0"/>
              <a:t> </a:t>
            </a:r>
            <a:r>
              <a:rPr lang="ru-RU" sz="2000" dirty="0" err="1"/>
              <a:t>піввісь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рівна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 горизонту </a:t>
            </a:r>
            <a:r>
              <a:rPr lang="ru-RU" sz="2000" dirty="0" err="1"/>
              <a:t>подій</a:t>
            </a:r>
            <a:r>
              <a:rPr lang="ru-RU" sz="2000" dirty="0"/>
              <a:t>, </a:t>
            </a:r>
            <a:r>
              <a:rPr lang="ru-RU" sz="2000" dirty="0" err="1"/>
              <a:t>більша</a:t>
            </a:r>
            <a:r>
              <a:rPr lang="ru-RU" sz="2000" dirty="0"/>
              <a:t> — </a:t>
            </a:r>
            <a:r>
              <a:rPr lang="ru-RU" sz="2000" dirty="0" err="1"/>
              <a:t>подвоєному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.</a:t>
            </a:r>
          </a:p>
          <a:p>
            <a:r>
              <a:rPr lang="ru-RU" sz="2000" dirty="0"/>
              <a:t>В </a:t>
            </a:r>
            <a:r>
              <a:rPr lang="ru-RU" sz="2000" dirty="0" err="1"/>
              <a:t>надрах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кривина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гравітації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</a:t>
            </a:r>
            <a:r>
              <a:rPr lang="ru-RU" sz="2000" dirty="0" err="1"/>
              <a:t>нескінченності</a:t>
            </a:r>
            <a:r>
              <a:rPr lang="ru-RU" sz="2000" dirty="0"/>
              <a:t> в </a:t>
            </a:r>
            <a:r>
              <a:rPr lang="ru-RU" sz="2000" dirty="0" err="1"/>
              <a:t>області</a:t>
            </a:r>
            <a:r>
              <a:rPr lang="ru-RU" sz="2000" dirty="0"/>
              <a:t>, яка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 smtClean="0"/>
              <a:t>сингулярністю</a:t>
            </a:r>
            <a:r>
              <a:rPr lang="ru-RU" sz="2000" dirty="0" smtClean="0"/>
              <a:t>. </a:t>
            </a:r>
            <a:r>
              <a:rPr lang="ru-RU" sz="2000" dirty="0"/>
              <a:t>Для </a:t>
            </a:r>
            <a:r>
              <a:rPr lang="ru-RU" sz="2000" dirty="0" err="1"/>
              <a:t>чорних</a:t>
            </a:r>
            <a:r>
              <a:rPr lang="ru-RU" sz="2000" dirty="0"/>
              <a:t> </a:t>
            </a:r>
            <a:r>
              <a:rPr lang="ru-RU" sz="2000" dirty="0" err="1"/>
              <a:t>дір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обертаються</a:t>
            </a:r>
            <a:r>
              <a:rPr lang="ru-RU" sz="2000" dirty="0"/>
              <a:t>,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точки.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яка </a:t>
            </a:r>
            <a:r>
              <a:rPr lang="ru-RU" sz="2000" dirty="0" err="1"/>
              <a:t>обертається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706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82208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5976664" cy="5688632"/>
          </a:xfrm>
        </p:spPr>
        <p:txBody>
          <a:bodyPr>
            <a:noAutofit/>
          </a:bodyPr>
          <a:lstStyle/>
          <a:p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 </a:t>
            </a:r>
            <a:r>
              <a:rPr lang="ru-RU" sz="1800" dirty="0" err="1"/>
              <a:t>спостерігаються</a:t>
            </a:r>
            <a:r>
              <a:rPr lang="ru-RU" sz="1800" dirty="0"/>
              <a:t> у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тісних</a:t>
            </a:r>
            <a:r>
              <a:rPr lang="ru-RU" sz="1800" dirty="0"/>
              <a:t> </a:t>
            </a:r>
            <a:r>
              <a:rPr lang="ru-RU" sz="1800" dirty="0" err="1"/>
              <a:t>подвійних</a:t>
            </a:r>
            <a:r>
              <a:rPr lang="ru-RU" sz="1800" dirty="0"/>
              <a:t> систем. </a:t>
            </a:r>
            <a:r>
              <a:rPr lang="ru-RU" sz="1800" dirty="0" err="1"/>
              <a:t>Речовина</a:t>
            </a:r>
            <a:r>
              <a:rPr lang="ru-RU" sz="1800" dirty="0"/>
              <a:t> </a:t>
            </a:r>
            <a:r>
              <a:rPr lang="ru-RU" sz="1800" dirty="0" err="1"/>
              <a:t>зорі-супутника</a:t>
            </a:r>
            <a:r>
              <a:rPr lang="ru-RU" sz="1800" dirty="0"/>
              <a:t> </a:t>
            </a:r>
            <a:r>
              <a:rPr lang="ru-RU" sz="1800" dirty="0" err="1"/>
              <a:t>перетікає</a:t>
            </a:r>
            <a:r>
              <a:rPr lang="ru-RU" sz="1800" dirty="0"/>
              <a:t> на </a:t>
            </a:r>
            <a:r>
              <a:rPr lang="ru-RU" sz="1800" dirty="0" err="1"/>
              <a:t>чорну</a:t>
            </a:r>
            <a:r>
              <a:rPr lang="ru-RU" sz="1800" dirty="0"/>
              <a:t> </a:t>
            </a:r>
            <a:r>
              <a:rPr lang="ru-RU" sz="1800" dirty="0" err="1"/>
              <a:t>діру</a:t>
            </a:r>
            <a:r>
              <a:rPr lang="ru-RU" sz="1800" dirty="0"/>
              <a:t> по </a:t>
            </a:r>
            <a:r>
              <a:rPr lang="ru-RU" sz="1800" dirty="0" err="1"/>
              <a:t>спіралі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утворюється</a:t>
            </a:r>
            <a:r>
              <a:rPr lang="ru-RU" sz="1800" dirty="0"/>
              <a:t> </a:t>
            </a:r>
            <a:r>
              <a:rPr lang="ru-RU" sz="1800" dirty="0" err="1"/>
              <a:t>акреційний</a:t>
            </a:r>
            <a:r>
              <a:rPr lang="ru-RU" sz="1800" dirty="0"/>
              <a:t> диск,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випромінює</a:t>
            </a:r>
            <a:r>
              <a:rPr lang="ru-RU" sz="1800" dirty="0"/>
              <a:t> в </a:t>
            </a:r>
            <a:r>
              <a:rPr lang="ru-RU" sz="1800" dirty="0" err="1"/>
              <a:t>рентгенівському</a:t>
            </a:r>
            <a:r>
              <a:rPr lang="ru-RU" sz="1800" dirty="0"/>
              <a:t> і гамма-</a:t>
            </a:r>
            <a:r>
              <a:rPr lang="ru-RU" sz="1800" dirty="0" err="1"/>
              <a:t>діапазонах</a:t>
            </a:r>
            <a:r>
              <a:rPr lang="ru-RU" sz="1800" dirty="0"/>
              <a:t>. Перша </a:t>
            </a:r>
            <a:r>
              <a:rPr lang="ru-RU" sz="1800" dirty="0" err="1"/>
              <a:t>чорна</a:t>
            </a:r>
            <a:r>
              <a:rPr lang="ru-RU" sz="1800" dirty="0"/>
              <a:t> </a:t>
            </a:r>
            <a:r>
              <a:rPr lang="ru-RU" sz="1800" dirty="0" err="1"/>
              <a:t>діра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відкрита</a:t>
            </a:r>
            <a:r>
              <a:rPr lang="ru-RU" sz="1800" dirty="0"/>
              <a:t> в 1967 в </a:t>
            </a:r>
            <a:r>
              <a:rPr lang="ru-RU" sz="1800" dirty="0" err="1"/>
              <a:t>сузір'ї</a:t>
            </a:r>
            <a:r>
              <a:rPr lang="ru-RU" sz="1800" dirty="0"/>
              <a:t> Лебедя. До 2004 р. </a:t>
            </a:r>
            <a:r>
              <a:rPr lang="ru-RU" sz="1800" dirty="0" err="1"/>
              <a:t>рентгенівський</a:t>
            </a:r>
            <a:r>
              <a:rPr lang="ru-RU" sz="1800" dirty="0"/>
              <a:t> </a:t>
            </a:r>
            <a:r>
              <a:rPr lang="ru-RU" sz="1800" dirty="0" err="1"/>
              <a:t>космічний</a:t>
            </a:r>
            <a:r>
              <a:rPr lang="ru-RU" sz="1800" dirty="0"/>
              <a:t> телескоп </a:t>
            </a:r>
            <a:r>
              <a:rPr lang="en-US" sz="1800" dirty="0"/>
              <a:t>RXTE </a:t>
            </a:r>
            <a:r>
              <a:rPr lang="ru-RU" sz="1800" dirty="0" err="1"/>
              <a:t>достовірно</a:t>
            </a:r>
            <a:r>
              <a:rPr lang="ru-RU" sz="1800" dirty="0"/>
              <a:t> </a:t>
            </a:r>
            <a:r>
              <a:rPr lang="ru-RU" sz="1800" dirty="0" err="1"/>
              <a:t>виявив</a:t>
            </a:r>
            <a:r>
              <a:rPr lang="ru-RU" sz="1800" dirty="0"/>
              <a:t> 15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системах в </a:t>
            </a:r>
            <a:r>
              <a:rPr lang="ru-RU" sz="1800" dirty="0" err="1"/>
              <a:t>нашій</a:t>
            </a:r>
            <a:r>
              <a:rPr lang="ru-RU" sz="1800" dirty="0"/>
              <a:t> </a:t>
            </a:r>
            <a:r>
              <a:rPr lang="ru-RU" sz="1800" dirty="0" err="1"/>
              <a:t>галактиці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гігантських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визначають</a:t>
            </a:r>
            <a:r>
              <a:rPr lang="ru-RU" sz="1800" dirty="0"/>
              <a:t> по </a:t>
            </a:r>
            <a:r>
              <a:rPr lang="ru-RU" sz="1800" dirty="0" err="1"/>
              <a:t>швидкостях</a:t>
            </a:r>
            <a:r>
              <a:rPr lang="ru-RU" sz="1800" dirty="0"/>
              <a:t> </a:t>
            </a:r>
            <a:r>
              <a:rPr lang="ru-RU" sz="1800" dirty="0" err="1"/>
              <a:t>зір</a:t>
            </a:r>
            <a:r>
              <a:rPr lang="ru-RU" sz="1800" dirty="0"/>
              <a:t> в ядрах галактик. На 2004 р. таким чином </a:t>
            </a:r>
            <a:r>
              <a:rPr lang="ru-RU" sz="1800" dirty="0" err="1"/>
              <a:t>визначені</a:t>
            </a:r>
            <a:r>
              <a:rPr lang="ru-RU" sz="1800" dirty="0"/>
              <a:t> </a:t>
            </a:r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центральних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30 галактиках, в тому </a:t>
            </a:r>
            <a:r>
              <a:rPr lang="ru-RU" sz="1800" dirty="0" err="1"/>
              <a:t>числі</a:t>
            </a:r>
            <a:r>
              <a:rPr lang="ru-RU" sz="1800" dirty="0"/>
              <a:t> і в </a:t>
            </a:r>
            <a:r>
              <a:rPr lang="ru-RU" sz="1800" dirty="0" err="1"/>
              <a:t>нашій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виявлені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явищу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</a:t>
            </a:r>
            <a:r>
              <a:rPr lang="ru-RU" sz="1800" dirty="0" err="1"/>
              <a:t>лінзування</a:t>
            </a:r>
            <a:r>
              <a:rPr lang="ru-RU" sz="1800" dirty="0"/>
              <a:t> (при </a:t>
            </a:r>
            <a:r>
              <a:rPr lang="ru-RU" sz="1800" dirty="0" err="1"/>
              <a:t>проходженні</a:t>
            </a:r>
            <a:r>
              <a:rPr lang="ru-RU" sz="1800" dirty="0"/>
              <a:t>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звичайною</a:t>
            </a:r>
            <a:r>
              <a:rPr lang="ru-RU" sz="1800" dirty="0"/>
              <a:t> зорею і </a:t>
            </a:r>
            <a:r>
              <a:rPr lang="ru-RU" sz="1800" dirty="0" err="1"/>
              <a:t>спостерігачем</a:t>
            </a:r>
            <a:r>
              <a:rPr lang="ru-RU" sz="1800" dirty="0"/>
              <a:t>,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візуальне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яскравості</a:t>
            </a:r>
            <a:r>
              <a:rPr lang="ru-RU" sz="1800" dirty="0"/>
              <a:t> </a:t>
            </a:r>
            <a:r>
              <a:rPr lang="ru-RU" sz="1800" dirty="0" err="1"/>
              <a:t>зорі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гравітаційне</a:t>
            </a:r>
            <a:r>
              <a:rPr lang="ru-RU" sz="1800" dirty="0"/>
              <a:t> поле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викривляє</a:t>
            </a:r>
            <a:r>
              <a:rPr lang="ru-RU" sz="1800" dirty="0"/>
              <a:t> </a:t>
            </a:r>
            <a:r>
              <a:rPr lang="ru-RU" sz="1800" dirty="0" err="1"/>
              <a:t>світлові</a:t>
            </a:r>
            <a:r>
              <a:rPr lang="ru-RU" sz="1800" dirty="0"/>
              <a:t> </a:t>
            </a:r>
            <a:r>
              <a:rPr lang="ru-RU" sz="1800" dirty="0" err="1"/>
              <a:t>промені</a:t>
            </a:r>
            <a:r>
              <a:rPr lang="ru-RU" sz="1800" dirty="0"/>
              <a:t>).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явище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називають</a:t>
            </a:r>
            <a:r>
              <a:rPr lang="ru-RU" sz="1800" dirty="0"/>
              <a:t> </a:t>
            </a:r>
            <a:r>
              <a:rPr lang="ru-RU" sz="1800" dirty="0" err="1"/>
              <a:t>кільцями</a:t>
            </a:r>
            <a:r>
              <a:rPr lang="ru-RU" sz="1800" dirty="0"/>
              <a:t> </a:t>
            </a:r>
            <a:r>
              <a:rPr lang="ru-RU" sz="1800" dirty="0" err="1"/>
              <a:t>Ейнштейна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Наймасивніша</a:t>
            </a:r>
            <a:r>
              <a:rPr lang="ru-RU" sz="1800" dirty="0"/>
              <a:t> з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масу</a:t>
            </a:r>
            <a:r>
              <a:rPr lang="ru-RU" sz="1800" dirty="0"/>
              <a:t> 6.6 млрд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. Вона є центральною </a:t>
            </a:r>
            <a:r>
              <a:rPr lang="ru-RU" sz="1800" dirty="0" err="1"/>
              <a:t>чорною</a:t>
            </a:r>
            <a:r>
              <a:rPr lang="ru-RU" sz="1800" dirty="0"/>
              <a:t> </a:t>
            </a:r>
            <a:r>
              <a:rPr lang="ru-RU" sz="1800" dirty="0" err="1"/>
              <a:t>діркою</a:t>
            </a:r>
            <a:r>
              <a:rPr lang="ru-RU" sz="1800" dirty="0"/>
              <a:t> у </a:t>
            </a:r>
            <a:r>
              <a:rPr lang="ru-RU" sz="1800" dirty="0" err="1"/>
              <a:t>галактиці</a:t>
            </a:r>
            <a:r>
              <a:rPr lang="ru-RU" sz="1800" dirty="0"/>
              <a:t> </a:t>
            </a:r>
            <a:r>
              <a:rPr lang="ru-RU" sz="1800" dirty="0" err="1"/>
              <a:t>Мессьє</a:t>
            </a:r>
            <a:r>
              <a:rPr lang="ru-RU" sz="1800" dirty="0"/>
              <a:t> 87.</a:t>
            </a:r>
          </a:p>
        </p:txBody>
      </p:sp>
      <p:pic>
        <p:nvPicPr>
          <p:cNvPr id="2050" name="Picture 2" descr="C:\Users\Администратор\Desktop\61ae35b1a7eeebca2ccd73eb8ec770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0736"/>
            <a:ext cx="2712302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часу теоретичного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типу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гарантує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 З </a:t>
            </a:r>
            <a:r>
              <a:rPr lang="ru-RU" dirty="0" err="1"/>
              <a:t>математичної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стійко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пасткових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і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як доведено </a:t>
            </a:r>
            <a:r>
              <a:rPr lang="ru-RU" dirty="0" err="1"/>
              <a:t>Деметріосом</a:t>
            </a:r>
            <a:r>
              <a:rPr lang="ru-RU" dirty="0"/>
              <a:t> </a:t>
            </a:r>
            <a:r>
              <a:rPr lang="ru-RU" dirty="0" err="1"/>
              <a:t>Крістодулу</a:t>
            </a:r>
            <a:r>
              <a:rPr lang="ru-RU" dirty="0"/>
              <a:t> в 2000-х роках (</a:t>
            </a:r>
            <a:r>
              <a:rPr lang="ru-RU" dirty="0" err="1"/>
              <a:t>Премія</a:t>
            </a:r>
            <a:r>
              <a:rPr lang="ru-RU" dirty="0"/>
              <a:t> Шоу за 2011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  <a:p>
            <a:r>
              <a:rPr lang="ru-RU" dirty="0"/>
              <a:t>З </a:t>
            </a:r>
            <a:r>
              <a:rPr lang="ru-RU" dirty="0" err="1"/>
              <a:t>фізичної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деяка</a:t>
            </a:r>
            <a:r>
              <a:rPr lang="ru-RU" dirty="0"/>
              <a:t> область простору-часу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властивості</a:t>
            </a:r>
            <a:r>
              <a:rPr lang="ru-RU" dirty="0"/>
              <a:t> (ту ж </a:t>
            </a:r>
            <a:r>
              <a:rPr lang="ru-RU" dirty="0" err="1"/>
              <a:t>геометрію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відповідна</a:t>
            </a:r>
            <a:r>
              <a:rPr lang="ru-RU" dirty="0"/>
              <a:t> область у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реальності</a:t>
            </a:r>
            <a:r>
              <a:rPr lang="ru-RU" dirty="0"/>
              <a:t> через </a:t>
            </a:r>
            <a:r>
              <a:rPr lang="ru-RU" dirty="0" err="1"/>
              <a:t>аккреції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з одного боку, і (</a:t>
            </a:r>
            <a:r>
              <a:rPr lang="ru-RU" dirty="0" err="1"/>
              <a:t>можливо</a:t>
            </a:r>
            <a:r>
              <a:rPr lang="ru-RU" dirty="0"/>
              <a:t>)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Хокінга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колапсара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розв'язків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. І </a:t>
            </a:r>
            <a:r>
              <a:rPr lang="ru-RU" dirty="0" err="1"/>
              <a:t>хоча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околиць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) метрика </a:t>
            </a:r>
            <a:r>
              <a:rPr lang="ru-RU" dirty="0" err="1"/>
              <a:t>спотворена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сильно, глобальна </a:t>
            </a:r>
            <a:r>
              <a:rPr lang="ru-RU" dirty="0" err="1"/>
              <a:t>причинна</a:t>
            </a:r>
            <a:r>
              <a:rPr lang="ru-RU" dirty="0"/>
              <a:t> структура простору-часу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кардинально.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може</a:t>
            </a:r>
            <a:r>
              <a:rPr lang="ru-RU" dirty="0"/>
              <a:t>,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теоріями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й не </a:t>
            </a:r>
            <a:r>
              <a:rPr lang="ru-RU" dirty="0" err="1"/>
              <a:t>мати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і </a:t>
            </a:r>
            <a:r>
              <a:rPr lang="ru-RU" dirty="0" err="1"/>
              <a:t>подіями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нескінченно</a:t>
            </a:r>
            <a:r>
              <a:rPr lang="ru-RU" dirty="0"/>
              <a:t> </a:t>
            </a:r>
            <a:r>
              <a:rPr lang="ru-RU" dirty="0" err="1"/>
              <a:t>віддаленому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205353" cy="4343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04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3"/>
            <a:ext cx="7056784" cy="532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як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вигоряння</a:t>
            </a:r>
            <a:r>
              <a:rPr lang="ru-RU" dirty="0"/>
              <a:t> термоядерного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теоретично повинна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охолоджуватися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 перейти в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.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обертального</a:t>
            </a:r>
            <a:r>
              <a:rPr lang="ru-RU" dirty="0"/>
              <a:t> моменту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Згасла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щільна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з </a:t>
            </a:r>
            <a:r>
              <a:rPr lang="ru-RU" dirty="0" err="1"/>
              <a:t>гелію</a:t>
            </a:r>
            <a:r>
              <a:rPr lang="ru-RU" dirty="0"/>
              <a:t>,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кисню</a:t>
            </a:r>
            <a:r>
              <a:rPr lang="ru-RU" dirty="0"/>
              <a:t>, неону, </a:t>
            </a:r>
            <a:r>
              <a:rPr lang="ru-RU" dirty="0" err="1"/>
              <a:t>магнію</a:t>
            </a:r>
            <a:r>
              <a:rPr lang="ru-RU" dirty="0"/>
              <a:t>,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(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перераховані</a:t>
            </a:r>
            <a:r>
              <a:rPr lang="ru-RU" dirty="0"/>
              <a:t> в порядку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білими</a:t>
            </a:r>
            <a:r>
              <a:rPr lang="ru-RU" dirty="0"/>
              <a:t> карликами,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Чандрасекара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Нейтронна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Оппенгеймера — Волкова.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рівноважної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 вниз по </a:t>
            </a:r>
            <a:r>
              <a:rPr lang="ru-RU" dirty="0" err="1"/>
              <a:t>викладеній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. </a:t>
            </a:r>
            <a:r>
              <a:rPr lang="ru-RU" dirty="0" err="1"/>
              <a:t>Обертальний</a:t>
            </a:r>
            <a:r>
              <a:rPr lang="ru-RU" dirty="0"/>
              <a:t> момент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на кожному </a:t>
            </a:r>
            <a:r>
              <a:rPr lang="ru-RU" dirty="0" err="1"/>
              <a:t>ступені</a:t>
            </a:r>
            <a:r>
              <a:rPr lang="ru-RU" dirty="0"/>
              <a:t>, але не </a:t>
            </a:r>
            <a:r>
              <a:rPr lang="ru-RU" dirty="0" err="1"/>
              <a:t>якісно</a:t>
            </a:r>
            <a:r>
              <a:rPr lang="ru-RU" dirty="0"/>
              <a:t>, ​​а </a:t>
            </a:r>
            <a:r>
              <a:rPr lang="ru-RU" dirty="0" err="1"/>
              <a:t>кількісно</a:t>
            </a:r>
            <a:r>
              <a:rPr lang="ru-RU" dirty="0"/>
              <a:t> (максимум в 2-3 рази).</a:t>
            </a:r>
          </a:p>
        </p:txBody>
      </p:sp>
    </p:spTree>
    <p:extLst>
      <p:ext uri="{BB962C8B-B14F-4D97-AF65-F5344CB8AC3E}">
        <p14:creationId xmlns:p14="http://schemas.microsoft.com/office/powerpoint/2010/main" val="3583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952328" cy="236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2648" y="404665"/>
            <a:ext cx="3095256" cy="5310336"/>
          </a:xfrm>
        </p:spPr>
        <p:txBody>
          <a:bodyPr>
            <a:normAutofit/>
          </a:bodyPr>
          <a:lstStyle/>
          <a:p>
            <a:r>
              <a:rPr lang="ru-RU" sz="1800" dirty="0" err="1"/>
              <a:t>Первинні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в </a:t>
            </a:r>
            <a:r>
              <a:rPr lang="ru-RU" sz="1800" dirty="0" err="1"/>
              <a:t>даний</a:t>
            </a:r>
            <a:r>
              <a:rPr lang="ru-RU" sz="1800" dirty="0"/>
              <a:t> час </a:t>
            </a:r>
            <a:r>
              <a:rPr lang="ru-RU" sz="1800" dirty="0" err="1"/>
              <a:t>носять</a:t>
            </a:r>
            <a:r>
              <a:rPr lang="ru-RU" sz="1800" dirty="0"/>
              <a:t> статус </a:t>
            </a:r>
            <a:r>
              <a:rPr lang="ru-RU" sz="1800" dirty="0" err="1"/>
              <a:t>гіпотези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в </a:t>
            </a:r>
            <a:r>
              <a:rPr lang="ru-RU" sz="1800" dirty="0" err="1"/>
              <a:t>початкові</a:t>
            </a:r>
            <a:r>
              <a:rPr lang="ru-RU" sz="1800" dirty="0"/>
              <a:t> </a:t>
            </a:r>
            <a:r>
              <a:rPr lang="ru-RU" sz="1800" dirty="0" err="1"/>
              <a:t>моменти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достатньої</a:t>
            </a:r>
            <a:r>
              <a:rPr lang="ru-RU" sz="1800" dirty="0"/>
              <a:t> </a:t>
            </a:r>
            <a:r>
              <a:rPr lang="ru-RU" sz="1800" dirty="0" err="1"/>
              <a:t>величини</a:t>
            </a:r>
            <a:r>
              <a:rPr lang="ru-RU" sz="1800" dirty="0"/>
              <a:t> </a:t>
            </a:r>
            <a:r>
              <a:rPr lang="ru-RU" sz="1800" dirty="0" err="1"/>
              <a:t>відхилення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однорідності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поля і </a:t>
            </a:r>
            <a:r>
              <a:rPr lang="ru-RU" sz="1800" dirty="0" err="1"/>
              <a:t>щільності</a:t>
            </a:r>
            <a:r>
              <a:rPr lang="ru-RU" sz="1800" dirty="0"/>
              <a:t> </a:t>
            </a:r>
            <a:r>
              <a:rPr lang="ru-RU" sz="1800" dirty="0" err="1"/>
              <a:t>матерії</a:t>
            </a:r>
            <a:r>
              <a:rPr lang="ru-RU" sz="1800" dirty="0"/>
              <a:t>, то з них шляхом </a:t>
            </a:r>
            <a:r>
              <a:rPr lang="ru-RU" sz="1800" dirty="0" err="1"/>
              <a:t>колапсу</a:t>
            </a:r>
            <a:r>
              <a:rPr lang="ru-RU" sz="1800" dirty="0"/>
              <a:t> могли </a:t>
            </a:r>
            <a:r>
              <a:rPr lang="ru-RU" sz="1800" dirty="0" err="1"/>
              <a:t>утворюватися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 не </a:t>
            </a:r>
            <a:r>
              <a:rPr lang="ru-RU" sz="1800" dirty="0" err="1"/>
              <a:t>обмежена</a:t>
            </a:r>
            <a:r>
              <a:rPr lang="ru-RU" sz="1800" dirty="0"/>
              <a:t> </a:t>
            </a:r>
            <a:r>
              <a:rPr lang="ru-RU" sz="1800" dirty="0" err="1"/>
              <a:t>знизу</a:t>
            </a:r>
            <a:r>
              <a:rPr lang="ru-RU" sz="1800" dirty="0"/>
              <a:t>, як при </a:t>
            </a:r>
            <a:r>
              <a:rPr lang="ru-RU" sz="1800" dirty="0" err="1"/>
              <a:t>зірковому</a:t>
            </a:r>
            <a:r>
              <a:rPr lang="ru-RU" sz="1800" dirty="0"/>
              <a:t> </a:t>
            </a:r>
            <a:r>
              <a:rPr lang="ru-RU" sz="1800" dirty="0" err="1"/>
              <a:t>колапсі</a:t>
            </a:r>
            <a:r>
              <a:rPr lang="ru-RU" sz="1800" dirty="0"/>
              <a:t> —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, </a:t>
            </a:r>
            <a:r>
              <a:rPr lang="ru-RU" sz="1800" dirty="0" err="1"/>
              <a:t>ймовірно</a:t>
            </a:r>
            <a:r>
              <a:rPr lang="ru-RU" sz="1800" dirty="0"/>
              <a:t>, могла б бути </a:t>
            </a:r>
            <a:r>
              <a:rPr lang="ru-RU" sz="1800" dirty="0" err="1"/>
              <a:t>досить</a:t>
            </a:r>
            <a:r>
              <a:rPr lang="ru-RU" sz="1800" dirty="0"/>
              <a:t> малою. </a:t>
            </a:r>
            <a:r>
              <a:rPr lang="ru-RU" sz="1800" dirty="0" err="1"/>
              <a:t>Виявлення</a:t>
            </a:r>
            <a:r>
              <a:rPr lang="ru-RU" sz="1800" dirty="0"/>
              <a:t> </a:t>
            </a:r>
            <a:r>
              <a:rPr lang="ru-RU" sz="1800" dirty="0" err="1"/>
              <a:t>первинних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представляє</a:t>
            </a:r>
            <a:r>
              <a:rPr lang="ru-RU" sz="1800" dirty="0"/>
              <a:t> </a:t>
            </a:r>
            <a:r>
              <a:rPr lang="ru-RU" sz="1800" dirty="0" err="1"/>
              <a:t>особливий</a:t>
            </a:r>
            <a:r>
              <a:rPr lang="ru-RU" sz="1800" dirty="0"/>
              <a:t> </a:t>
            </a:r>
            <a:r>
              <a:rPr lang="ru-RU" sz="1800" dirty="0" err="1"/>
              <a:t>інтерес</a:t>
            </a:r>
            <a:r>
              <a:rPr lang="ru-RU" sz="1800" dirty="0"/>
              <a:t> 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можливостями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явища</a:t>
            </a:r>
            <a:r>
              <a:rPr lang="ru-RU" sz="1800" dirty="0"/>
              <a:t> </a:t>
            </a:r>
            <a:r>
              <a:rPr lang="ru-RU" sz="1800" dirty="0" err="1"/>
              <a:t>випаровування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37804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0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55" y="458112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Роботу виконав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Учень 11 класу </a:t>
            </a:r>
          </a:p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Білецький Михайло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4849447" cy="3258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5175"/>
            <a:ext cx="4536504" cy="369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9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</TotalTime>
  <Words>766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Чорні Діри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Чорні Діри</dc:title>
  <dc:creator>Администратор</dc:creator>
  <cp:lastModifiedBy>миник</cp:lastModifiedBy>
  <cp:revision>4</cp:revision>
  <dcterms:created xsi:type="dcterms:W3CDTF">2013-11-28T19:38:06Z</dcterms:created>
  <dcterms:modified xsi:type="dcterms:W3CDTF">2013-12-10T19:01:31Z</dcterms:modified>
</cp:coreProperties>
</file>