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7200" dirty="0" smtClean="0"/>
              <a:t>Чорні Діри</a:t>
            </a:r>
            <a:endParaRPr lang="ru-RU" sz="7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1556792"/>
            <a:ext cx="4536504" cy="3576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427984" y="537321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Виконала: Турецька Любов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747598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918" y="476672"/>
            <a:ext cx="2486025" cy="183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sz="quarter" idx="14"/>
          </p:nvPr>
        </p:nvSpPr>
        <p:spPr>
          <a:xfrm>
            <a:off x="2627784" y="0"/>
            <a:ext cx="6120680" cy="5805264"/>
          </a:xfrm>
        </p:spPr>
        <p:txBody>
          <a:bodyPr>
            <a:noAutofit/>
          </a:bodyPr>
          <a:lstStyle/>
          <a:p>
            <a:r>
              <a:rPr lang="ru-RU" sz="2000" dirty="0" err="1"/>
              <a:t>Чорна</a:t>
            </a:r>
            <a:r>
              <a:rPr lang="ru-RU" sz="2000" dirty="0"/>
              <a:t> </a:t>
            </a:r>
            <a:r>
              <a:rPr lang="ru-RU" sz="2000" dirty="0" err="1"/>
              <a:t>діра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мати</a:t>
            </a:r>
            <a:r>
              <a:rPr lang="ru-RU" sz="2000" dirty="0"/>
              <a:t> три </a:t>
            </a:r>
            <a:r>
              <a:rPr lang="ru-RU" sz="2000" dirty="0" err="1"/>
              <a:t>фізичні</a:t>
            </a:r>
            <a:r>
              <a:rPr lang="ru-RU" sz="2000" dirty="0"/>
              <a:t> </a:t>
            </a:r>
            <a:r>
              <a:rPr lang="ru-RU" sz="2000" dirty="0" err="1"/>
              <a:t>параметри</a:t>
            </a:r>
            <a:r>
              <a:rPr lang="ru-RU" sz="2000" dirty="0"/>
              <a:t>: </a:t>
            </a:r>
            <a:r>
              <a:rPr lang="ru-RU" sz="2000" dirty="0" err="1"/>
              <a:t>масу</a:t>
            </a:r>
            <a:r>
              <a:rPr lang="ru-RU" sz="2000" dirty="0"/>
              <a:t>, </a:t>
            </a:r>
            <a:r>
              <a:rPr lang="ru-RU" sz="2000" dirty="0" err="1"/>
              <a:t>електричний</a:t>
            </a:r>
            <a:r>
              <a:rPr lang="ru-RU" sz="2000" dirty="0"/>
              <a:t> заряд і момент </a:t>
            </a:r>
            <a:r>
              <a:rPr lang="ru-RU" sz="2000" dirty="0" err="1"/>
              <a:t>імпульсу</a:t>
            </a:r>
            <a:r>
              <a:rPr lang="ru-RU" sz="2000" dirty="0"/>
              <a:t>. </a:t>
            </a:r>
            <a:r>
              <a:rPr lang="ru-RU" sz="2000" dirty="0" err="1"/>
              <a:t>Навколо</a:t>
            </a:r>
            <a:r>
              <a:rPr lang="ru-RU" sz="2000" dirty="0"/>
              <a:t> </a:t>
            </a:r>
            <a:r>
              <a:rPr lang="ru-RU" sz="2000" dirty="0" err="1"/>
              <a:t>чорної</a:t>
            </a:r>
            <a:r>
              <a:rPr lang="ru-RU" sz="2000" dirty="0"/>
              <a:t> </a:t>
            </a:r>
            <a:r>
              <a:rPr lang="ru-RU" sz="2000" dirty="0" err="1"/>
              <a:t>діри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побудувати</a:t>
            </a:r>
            <a:r>
              <a:rPr lang="ru-RU" sz="2000" dirty="0"/>
              <a:t> </a:t>
            </a:r>
            <a:r>
              <a:rPr lang="ru-RU" sz="2000" dirty="0" err="1"/>
              <a:t>уявну</a:t>
            </a:r>
            <a:r>
              <a:rPr lang="ru-RU" sz="2000" dirty="0"/>
              <a:t> </a:t>
            </a:r>
            <a:r>
              <a:rPr lang="ru-RU" sz="2000" dirty="0" err="1"/>
              <a:t>поверхню</a:t>
            </a:r>
            <a:r>
              <a:rPr lang="ru-RU" sz="2000" dirty="0"/>
              <a:t>, з-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якої</a:t>
            </a:r>
            <a:r>
              <a:rPr lang="ru-RU" sz="2000" dirty="0"/>
              <a:t> не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виходити</a:t>
            </a:r>
            <a:r>
              <a:rPr lang="ru-RU" sz="2000" dirty="0"/>
              <a:t> </a:t>
            </a:r>
            <a:r>
              <a:rPr lang="ru-RU" sz="2000" dirty="0" err="1"/>
              <a:t>випромінювання</a:t>
            </a:r>
            <a:r>
              <a:rPr lang="ru-RU" sz="2000" dirty="0"/>
              <a:t>, </a:t>
            </a:r>
            <a:r>
              <a:rPr lang="ru-RU" sz="2000" dirty="0" err="1"/>
              <a:t>така</a:t>
            </a:r>
            <a:r>
              <a:rPr lang="ru-RU" sz="2000" dirty="0"/>
              <a:t> </a:t>
            </a:r>
            <a:r>
              <a:rPr lang="ru-RU" sz="2000" dirty="0" err="1"/>
              <a:t>поверхня</a:t>
            </a:r>
            <a:r>
              <a:rPr lang="ru-RU" sz="2000" dirty="0"/>
              <a:t> </a:t>
            </a:r>
            <a:r>
              <a:rPr lang="ru-RU" sz="2000" dirty="0" err="1"/>
              <a:t>називається</a:t>
            </a:r>
            <a:r>
              <a:rPr lang="ru-RU" sz="2000" dirty="0"/>
              <a:t> горизонтом </a:t>
            </a:r>
            <a:r>
              <a:rPr lang="ru-RU" sz="2000" dirty="0" err="1"/>
              <a:t>подій</a:t>
            </a:r>
            <a:r>
              <a:rPr lang="ru-RU" sz="2000" dirty="0"/>
              <a:t>.</a:t>
            </a:r>
          </a:p>
          <a:p>
            <a:r>
              <a:rPr lang="ru-RU" sz="2000" dirty="0"/>
              <a:t>Область простору-часу </a:t>
            </a:r>
            <a:r>
              <a:rPr lang="ru-RU" sz="2000" dirty="0" err="1"/>
              <a:t>поблизу</a:t>
            </a:r>
            <a:r>
              <a:rPr lang="ru-RU" sz="2000" dirty="0"/>
              <a:t> </a:t>
            </a:r>
            <a:r>
              <a:rPr lang="ru-RU" sz="2000" dirty="0" err="1"/>
              <a:t>чорної</a:t>
            </a:r>
            <a:r>
              <a:rPr lang="ru-RU" sz="2000" dirty="0"/>
              <a:t> </a:t>
            </a:r>
            <a:r>
              <a:rPr lang="ru-RU" sz="2000" dirty="0" err="1"/>
              <a:t>діри</a:t>
            </a:r>
            <a:r>
              <a:rPr lang="ru-RU" sz="2000" dirty="0"/>
              <a:t>, </a:t>
            </a:r>
            <a:r>
              <a:rPr lang="ru-RU" sz="2000" dirty="0" err="1"/>
              <a:t>розташована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горизонтом </a:t>
            </a:r>
            <a:r>
              <a:rPr lang="ru-RU" sz="2000" dirty="0" err="1"/>
              <a:t>подій</a:t>
            </a:r>
            <a:r>
              <a:rPr lang="ru-RU" sz="2000" dirty="0"/>
              <a:t> і </a:t>
            </a:r>
            <a:r>
              <a:rPr lang="ru-RU" sz="2000" dirty="0" err="1"/>
              <a:t>межею</a:t>
            </a:r>
            <a:r>
              <a:rPr lang="ru-RU" sz="2000" dirty="0"/>
              <a:t> </a:t>
            </a:r>
            <a:r>
              <a:rPr lang="ru-RU" sz="2000" dirty="0" err="1"/>
              <a:t>статичності</a:t>
            </a:r>
            <a:r>
              <a:rPr lang="ru-RU" sz="2000" dirty="0"/>
              <a:t> </a:t>
            </a:r>
            <a:r>
              <a:rPr lang="ru-RU" sz="2000" dirty="0" err="1"/>
              <a:t>називається</a:t>
            </a:r>
            <a:r>
              <a:rPr lang="ru-RU" sz="2000" dirty="0"/>
              <a:t> </a:t>
            </a:r>
            <a:r>
              <a:rPr lang="ru-RU" sz="2000" dirty="0" err="1"/>
              <a:t>ергосферою</a:t>
            </a:r>
            <a:r>
              <a:rPr lang="ru-RU" sz="2000" dirty="0"/>
              <a:t>. </a:t>
            </a:r>
            <a:r>
              <a:rPr lang="ru-RU" sz="2000" dirty="0" err="1"/>
              <a:t>Об'єкти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знаходяться</a:t>
            </a:r>
            <a:r>
              <a:rPr lang="ru-RU" sz="2000" dirty="0"/>
              <a:t> в межах </a:t>
            </a:r>
            <a:r>
              <a:rPr lang="ru-RU" sz="2000" dirty="0" err="1"/>
              <a:t>ергосфери</a:t>
            </a:r>
            <a:r>
              <a:rPr lang="ru-RU" sz="2000" dirty="0"/>
              <a:t>, неминуче </a:t>
            </a:r>
            <a:r>
              <a:rPr lang="ru-RU" sz="2000" dirty="0" err="1"/>
              <a:t>обертаються</a:t>
            </a:r>
            <a:r>
              <a:rPr lang="ru-RU" sz="2000" dirty="0"/>
              <a:t> разом з </a:t>
            </a:r>
            <a:r>
              <a:rPr lang="ru-RU" sz="2000" dirty="0" err="1"/>
              <a:t>чорною</a:t>
            </a:r>
            <a:r>
              <a:rPr lang="ru-RU" sz="2000" dirty="0"/>
              <a:t> </a:t>
            </a:r>
            <a:r>
              <a:rPr lang="ru-RU" sz="2000" dirty="0" err="1"/>
              <a:t>дірою</a:t>
            </a:r>
            <a:r>
              <a:rPr lang="ru-RU" sz="2000" dirty="0"/>
              <a:t> за </a:t>
            </a:r>
            <a:r>
              <a:rPr lang="ru-RU" sz="2000" dirty="0" err="1"/>
              <a:t>рахунок</a:t>
            </a:r>
            <a:r>
              <a:rPr lang="ru-RU" sz="2000" dirty="0"/>
              <a:t> </a:t>
            </a:r>
            <a:r>
              <a:rPr lang="ru-RU" sz="2000" dirty="0" err="1"/>
              <a:t>ефекту</a:t>
            </a:r>
            <a:r>
              <a:rPr lang="ru-RU" sz="2000" dirty="0"/>
              <a:t> </a:t>
            </a:r>
            <a:r>
              <a:rPr lang="ru-RU" sz="2000" dirty="0" err="1"/>
              <a:t>Ленза</a:t>
            </a:r>
            <a:r>
              <a:rPr lang="ru-RU" sz="2000" dirty="0"/>
              <a:t> — </a:t>
            </a:r>
            <a:r>
              <a:rPr lang="ru-RU" sz="2000" dirty="0" err="1"/>
              <a:t>Тіррінга</a:t>
            </a:r>
            <a:r>
              <a:rPr lang="ru-RU" sz="2000" dirty="0"/>
              <a:t>. </a:t>
            </a:r>
            <a:r>
              <a:rPr lang="ru-RU" sz="2000" dirty="0" err="1"/>
              <a:t>Ергосфера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форму </a:t>
            </a:r>
            <a:r>
              <a:rPr lang="ru-RU" sz="2000" dirty="0" err="1"/>
              <a:t>сфероїда</a:t>
            </a:r>
            <a:r>
              <a:rPr lang="ru-RU" sz="2000" dirty="0"/>
              <a:t>, </a:t>
            </a:r>
            <a:r>
              <a:rPr lang="ru-RU" sz="2000" dirty="0" err="1"/>
              <a:t>менша</a:t>
            </a:r>
            <a:r>
              <a:rPr lang="ru-RU" sz="2000" dirty="0"/>
              <a:t> </a:t>
            </a:r>
            <a:r>
              <a:rPr lang="ru-RU" sz="2000" dirty="0" err="1"/>
              <a:t>піввісь</a:t>
            </a:r>
            <a:r>
              <a:rPr lang="ru-RU" sz="2000" dirty="0"/>
              <a:t> </a:t>
            </a:r>
            <a:r>
              <a:rPr lang="ru-RU" sz="2000" dirty="0" err="1"/>
              <a:t>якого</a:t>
            </a:r>
            <a:r>
              <a:rPr lang="ru-RU" sz="2000" dirty="0"/>
              <a:t> </a:t>
            </a:r>
            <a:r>
              <a:rPr lang="ru-RU" sz="2000" dirty="0" err="1"/>
              <a:t>рівна</a:t>
            </a:r>
            <a:r>
              <a:rPr lang="ru-RU" sz="2000" dirty="0"/>
              <a:t> </a:t>
            </a:r>
            <a:r>
              <a:rPr lang="ru-RU" sz="2000" dirty="0" err="1"/>
              <a:t>радіусу</a:t>
            </a:r>
            <a:r>
              <a:rPr lang="ru-RU" sz="2000" dirty="0"/>
              <a:t> горизонту </a:t>
            </a:r>
            <a:r>
              <a:rPr lang="ru-RU" sz="2000" dirty="0" err="1"/>
              <a:t>подій</a:t>
            </a:r>
            <a:r>
              <a:rPr lang="ru-RU" sz="2000" dirty="0"/>
              <a:t>, </a:t>
            </a:r>
            <a:r>
              <a:rPr lang="ru-RU" sz="2000" dirty="0" err="1"/>
              <a:t>більша</a:t>
            </a:r>
            <a:r>
              <a:rPr lang="ru-RU" sz="2000" dirty="0"/>
              <a:t> — </a:t>
            </a:r>
            <a:r>
              <a:rPr lang="ru-RU" sz="2000" dirty="0" err="1"/>
              <a:t>подвоєному</a:t>
            </a:r>
            <a:r>
              <a:rPr lang="ru-RU" sz="2000" dirty="0"/>
              <a:t> </a:t>
            </a:r>
            <a:r>
              <a:rPr lang="ru-RU" sz="2000" dirty="0" err="1"/>
              <a:t>радіусу</a:t>
            </a:r>
            <a:r>
              <a:rPr lang="ru-RU" sz="2000" dirty="0"/>
              <a:t>.</a:t>
            </a:r>
          </a:p>
          <a:p>
            <a:r>
              <a:rPr lang="ru-RU" sz="2000" dirty="0"/>
              <a:t>В </a:t>
            </a:r>
            <a:r>
              <a:rPr lang="ru-RU" sz="2000" dirty="0" err="1"/>
              <a:t>надрах</a:t>
            </a:r>
            <a:r>
              <a:rPr lang="ru-RU" sz="2000" dirty="0"/>
              <a:t> </a:t>
            </a:r>
            <a:r>
              <a:rPr lang="ru-RU" sz="2000" dirty="0" err="1"/>
              <a:t>чорної</a:t>
            </a:r>
            <a:r>
              <a:rPr lang="ru-RU" sz="2000" dirty="0"/>
              <a:t> </a:t>
            </a:r>
            <a:r>
              <a:rPr lang="ru-RU" sz="2000" dirty="0" err="1"/>
              <a:t>діри</a:t>
            </a:r>
            <a:r>
              <a:rPr lang="ru-RU" sz="2000" dirty="0"/>
              <a:t> </a:t>
            </a:r>
            <a:r>
              <a:rPr lang="ru-RU" sz="2000" dirty="0" err="1"/>
              <a:t>кривина</a:t>
            </a:r>
            <a:r>
              <a:rPr lang="ru-RU" sz="2000" dirty="0"/>
              <a:t> </a:t>
            </a:r>
            <a:r>
              <a:rPr lang="ru-RU" sz="2000" dirty="0" err="1"/>
              <a:t>сили</a:t>
            </a:r>
            <a:r>
              <a:rPr lang="ru-RU" sz="2000" dirty="0"/>
              <a:t> </a:t>
            </a:r>
            <a:r>
              <a:rPr lang="ru-RU" sz="2000" dirty="0" err="1"/>
              <a:t>гравітації</a:t>
            </a:r>
            <a:r>
              <a:rPr lang="ru-RU" sz="2000" dirty="0"/>
              <a:t> </a:t>
            </a:r>
            <a:r>
              <a:rPr lang="ru-RU" sz="2000" dirty="0" err="1"/>
              <a:t>сягає</a:t>
            </a:r>
            <a:r>
              <a:rPr lang="ru-RU" sz="2000" dirty="0"/>
              <a:t> </a:t>
            </a:r>
            <a:r>
              <a:rPr lang="ru-RU" sz="2000" dirty="0" err="1"/>
              <a:t>нескінченності</a:t>
            </a:r>
            <a:r>
              <a:rPr lang="ru-RU" sz="2000" dirty="0"/>
              <a:t> в </a:t>
            </a:r>
            <a:r>
              <a:rPr lang="ru-RU" sz="2000" dirty="0" err="1"/>
              <a:t>області</a:t>
            </a:r>
            <a:r>
              <a:rPr lang="ru-RU" sz="2000" dirty="0"/>
              <a:t>, яка </a:t>
            </a:r>
            <a:r>
              <a:rPr lang="ru-RU" sz="2000" dirty="0" err="1"/>
              <a:t>називається</a:t>
            </a:r>
            <a:r>
              <a:rPr lang="ru-RU" sz="2000" dirty="0"/>
              <a:t> </a:t>
            </a:r>
            <a:r>
              <a:rPr lang="ru-RU" sz="2000" dirty="0" err="1" smtClean="0"/>
              <a:t>сингулярністю</a:t>
            </a:r>
            <a:r>
              <a:rPr lang="ru-RU" sz="2000" dirty="0" smtClean="0"/>
              <a:t>. </a:t>
            </a:r>
            <a:r>
              <a:rPr lang="ru-RU" sz="2000" dirty="0"/>
              <a:t>Для </a:t>
            </a:r>
            <a:r>
              <a:rPr lang="ru-RU" sz="2000" dirty="0" err="1"/>
              <a:t>чорних</a:t>
            </a:r>
            <a:r>
              <a:rPr lang="ru-RU" sz="2000" dirty="0"/>
              <a:t> </a:t>
            </a:r>
            <a:r>
              <a:rPr lang="ru-RU" sz="2000" dirty="0" err="1"/>
              <a:t>дір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не </a:t>
            </a:r>
            <a:r>
              <a:rPr lang="ru-RU" sz="2000" dirty="0" err="1"/>
              <a:t>обертаються</a:t>
            </a:r>
            <a:r>
              <a:rPr lang="ru-RU" sz="2000" dirty="0"/>
              <a:t>, </a:t>
            </a:r>
            <a:r>
              <a:rPr lang="ru-RU" sz="2000" dirty="0" err="1"/>
              <a:t>сингулярність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форму точки. </a:t>
            </a:r>
            <a:r>
              <a:rPr lang="ru-RU" sz="2000" dirty="0" err="1"/>
              <a:t>Сингулярність</a:t>
            </a:r>
            <a:r>
              <a:rPr lang="ru-RU" sz="2000" dirty="0"/>
              <a:t> </a:t>
            </a:r>
            <a:r>
              <a:rPr lang="ru-RU" sz="2000" dirty="0" err="1"/>
              <a:t>чорної</a:t>
            </a:r>
            <a:r>
              <a:rPr lang="ru-RU" sz="2000" dirty="0"/>
              <a:t> </a:t>
            </a:r>
            <a:r>
              <a:rPr lang="ru-RU" sz="2000" dirty="0" err="1"/>
              <a:t>діри</a:t>
            </a:r>
            <a:r>
              <a:rPr lang="ru-RU" sz="2000" dirty="0"/>
              <a:t>, яка </a:t>
            </a:r>
            <a:r>
              <a:rPr lang="ru-RU" sz="2000" dirty="0" err="1"/>
              <a:t>обертається</a:t>
            </a:r>
            <a:r>
              <a:rPr lang="ru-RU" sz="2000" dirty="0"/>
              <a:t>, </a:t>
            </a:r>
            <a:r>
              <a:rPr lang="ru-RU" sz="2000" dirty="0" err="1"/>
              <a:t>має</a:t>
            </a:r>
            <a:r>
              <a:rPr lang="ru-RU" sz="2000" dirty="0"/>
              <a:t> форму </a:t>
            </a:r>
            <a:r>
              <a:rPr lang="ru-RU" sz="2000" dirty="0" err="1" smtClean="0"/>
              <a:t>кільця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257064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595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332656"/>
            <a:ext cx="282208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88640"/>
            <a:ext cx="5976664" cy="5688632"/>
          </a:xfrm>
        </p:spPr>
        <p:txBody>
          <a:bodyPr>
            <a:noAutofit/>
          </a:bodyPr>
          <a:lstStyle/>
          <a:p>
            <a:r>
              <a:rPr lang="ru-RU" sz="1800" dirty="0" err="1"/>
              <a:t>Чорні</a:t>
            </a:r>
            <a:r>
              <a:rPr lang="ru-RU" sz="1800" dirty="0"/>
              <a:t> </a:t>
            </a:r>
            <a:r>
              <a:rPr lang="ru-RU" sz="1800" dirty="0" err="1"/>
              <a:t>діри</a:t>
            </a:r>
            <a:r>
              <a:rPr lang="ru-RU" sz="1800" dirty="0"/>
              <a:t> </a:t>
            </a:r>
            <a:r>
              <a:rPr lang="ru-RU" sz="1800" dirty="0" err="1"/>
              <a:t>зоряних</a:t>
            </a:r>
            <a:r>
              <a:rPr lang="ru-RU" sz="1800" dirty="0"/>
              <a:t> </a:t>
            </a:r>
            <a:r>
              <a:rPr lang="ru-RU" sz="1800" dirty="0" err="1"/>
              <a:t>мас</a:t>
            </a:r>
            <a:r>
              <a:rPr lang="ru-RU" sz="1800" dirty="0"/>
              <a:t> </a:t>
            </a:r>
            <a:r>
              <a:rPr lang="ru-RU" sz="1800" dirty="0" err="1"/>
              <a:t>спостерігаються</a:t>
            </a:r>
            <a:r>
              <a:rPr lang="ru-RU" sz="1800" dirty="0"/>
              <a:t> у </a:t>
            </a:r>
            <a:r>
              <a:rPr lang="ru-RU" sz="1800" dirty="0" err="1"/>
              <a:t>складі</a:t>
            </a:r>
            <a:r>
              <a:rPr lang="ru-RU" sz="1800" dirty="0"/>
              <a:t> </a:t>
            </a:r>
            <a:r>
              <a:rPr lang="ru-RU" sz="1800" dirty="0" err="1"/>
              <a:t>тісних</a:t>
            </a:r>
            <a:r>
              <a:rPr lang="ru-RU" sz="1800" dirty="0"/>
              <a:t> </a:t>
            </a:r>
            <a:r>
              <a:rPr lang="ru-RU" sz="1800" dirty="0" err="1"/>
              <a:t>подвійних</a:t>
            </a:r>
            <a:r>
              <a:rPr lang="ru-RU" sz="1800" dirty="0"/>
              <a:t> систем. </a:t>
            </a:r>
            <a:r>
              <a:rPr lang="ru-RU" sz="1800" dirty="0" err="1"/>
              <a:t>Речовина</a:t>
            </a:r>
            <a:r>
              <a:rPr lang="ru-RU" sz="1800" dirty="0"/>
              <a:t> </a:t>
            </a:r>
            <a:r>
              <a:rPr lang="ru-RU" sz="1800" dirty="0" err="1"/>
              <a:t>зорі-супутника</a:t>
            </a:r>
            <a:r>
              <a:rPr lang="ru-RU" sz="1800" dirty="0"/>
              <a:t> </a:t>
            </a:r>
            <a:r>
              <a:rPr lang="ru-RU" sz="1800" dirty="0" err="1"/>
              <a:t>перетікає</a:t>
            </a:r>
            <a:r>
              <a:rPr lang="ru-RU" sz="1800" dirty="0"/>
              <a:t> на </a:t>
            </a:r>
            <a:r>
              <a:rPr lang="ru-RU" sz="1800" dirty="0" err="1"/>
              <a:t>чорну</a:t>
            </a:r>
            <a:r>
              <a:rPr lang="ru-RU" sz="1800" dirty="0"/>
              <a:t> </a:t>
            </a:r>
            <a:r>
              <a:rPr lang="ru-RU" sz="1800" dirty="0" err="1"/>
              <a:t>діру</a:t>
            </a:r>
            <a:r>
              <a:rPr lang="ru-RU" sz="1800" dirty="0"/>
              <a:t> по </a:t>
            </a:r>
            <a:r>
              <a:rPr lang="ru-RU" sz="1800" dirty="0" err="1"/>
              <a:t>спіралі</a:t>
            </a:r>
            <a:r>
              <a:rPr lang="ru-RU" sz="1800" dirty="0"/>
              <a:t>. При </a:t>
            </a:r>
            <a:r>
              <a:rPr lang="ru-RU" sz="1800" dirty="0" err="1"/>
              <a:t>цьому</a:t>
            </a:r>
            <a:r>
              <a:rPr lang="ru-RU" sz="1800" dirty="0"/>
              <a:t> </a:t>
            </a:r>
            <a:r>
              <a:rPr lang="ru-RU" sz="1800" dirty="0" err="1"/>
              <a:t>утворюється</a:t>
            </a:r>
            <a:r>
              <a:rPr lang="ru-RU" sz="1800" dirty="0"/>
              <a:t> </a:t>
            </a:r>
            <a:r>
              <a:rPr lang="ru-RU" sz="1800" dirty="0" err="1"/>
              <a:t>акреційний</a:t>
            </a:r>
            <a:r>
              <a:rPr lang="ru-RU" sz="1800" dirty="0"/>
              <a:t> диск,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випромінює</a:t>
            </a:r>
            <a:r>
              <a:rPr lang="ru-RU" sz="1800" dirty="0"/>
              <a:t> в </a:t>
            </a:r>
            <a:r>
              <a:rPr lang="ru-RU" sz="1800" dirty="0" err="1"/>
              <a:t>рентгенівському</a:t>
            </a:r>
            <a:r>
              <a:rPr lang="ru-RU" sz="1800" dirty="0"/>
              <a:t> і гамма-</a:t>
            </a:r>
            <a:r>
              <a:rPr lang="ru-RU" sz="1800" dirty="0" err="1"/>
              <a:t>діапазонах</a:t>
            </a:r>
            <a:r>
              <a:rPr lang="ru-RU" sz="1800" dirty="0"/>
              <a:t>. Перша </a:t>
            </a:r>
            <a:r>
              <a:rPr lang="ru-RU" sz="1800" dirty="0" err="1"/>
              <a:t>чорна</a:t>
            </a:r>
            <a:r>
              <a:rPr lang="ru-RU" sz="1800" dirty="0"/>
              <a:t> </a:t>
            </a:r>
            <a:r>
              <a:rPr lang="ru-RU" sz="1800" dirty="0" err="1"/>
              <a:t>діра</a:t>
            </a:r>
            <a:r>
              <a:rPr lang="ru-RU" sz="1800" dirty="0"/>
              <a:t> </a:t>
            </a:r>
            <a:r>
              <a:rPr lang="ru-RU" sz="1800" dirty="0" err="1"/>
              <a:t>була</a:t>
            </a:r>
            <a:r>
              <a:rPr lang="ru-RU" sz="1800" dirty="0"/>
              <a:t> </a:t>
            </a:r>
            <a:r>
              <a:rPr lang="ru-RU" sz="1800" dirty="0" err="1"/>
              <a:t>відкрита</a:t>
            </a:r>
            <a:r>
              <a:rPr lang="ru-RU" sz="1800" dirty="0"/>
              <a:t> в 1967 в </a:t>
            </a:r>
            <a:r>
              <a:rPr lang="ru-RU" sz="1800" dirty="0" err="1"/>
              <a:t>сузір'ї</a:t>
            </a:r>
            <a:r>
              <a:rPr lang="ru-RU" sz="1800" dirty="0"/>
              <a:t> Лебедя. До 2004 р. </a:t>
            </a:r>
            <a:r>
              <a:rPr lang="ru-RU" sz="1800" dirty="0" err="1"/>
              <a:t>рентгенівський</a:t>
            </a:r>
            <a:r>
              <a:rPr lang="ru-RU" sz="1800" dirty="0"/>
              <a:t> </a:t>
            </a:r>
            <a:r>
              <a:rPr lang="ru-RU" sz="1800" dirty="0" err="1"/>
              <a:t>космічний</a:t>
            </a:r>
            <a:r>
              <a:rPr lang="ru-RU" sz="1800" dirty="0"/>
              <a:t> телескоп </a:t>
            </a:r>
            <a:r>
              <a:rPr lang="en-US" sz="1800" dirty="0"/>
              <a:t>RXTE </a:t>
            </a:r>
            <a:r>
              <a:rPr lang="ru-RU" sz="1800" dirty="0" err="1"/>
              <a:t>достовірно</a:t>
            </a:r>
            <a:r>
              <a:rPr lang="ru-RU" sz="1800" dirty="0"/>
              <a:t> </a:t>
            </a:r>
            <a:r>
              <a:rPr lang="ru-RU" sz="1800" dirty="0" err="1"/>
              <a:t>виявив</a:t>
            </a:r>
            <a:r>
              <a:rPr lang="ru-RU" sz="1800" dirty="0"/>
              <a:t> 15 </a:t>
            </a:r>
            <a:r>
              <a:rPr lang="ru-RU" sz="1800" dirty="0" err="1"/>
              <a:t>чорних</a:t>
            </a:r>
            <a:r>
              <a:rPr lang="ru-RU" sz="1800" dirty="0"/>
              <a:t> </a:t>
            </a:r>
            <a:r>
              <a:rPr lang="ru-RU" sz="1800" dirty="0" err="1"/>
              <a:t>дір</a:t>
            </a:r>
            <a:r>
              <a:rPr lang="ru-RU" sz="1800" dirty="0"/>
              <a:t> в </a:t>
            </a:r>
            <a:r>
              <a:rPr lang="ru-RU" sz="1800" dirty="0" err="1"/>
              <a:t>подвійних</a:t>
            </a:r>
            <a:r>
              <a:rPr lang="ru-RU" sz="1800" dirty="0"/>
              <a:t> </a:t>
            </a:r>
            <a:r>
              <a:rPr lang="ru-RU" sz="1800" dirty="0" err="1"/>
              <a:t>зоряних</a:t>
            </a:r>
            <a:r>
              <a:rPr lang="ru-RU" sz="1800" dirty="0"/>
              <a:t> системах в </a:t>
            </a:r>
            <a:r>
              <a:rPr lang="ru-RU" sz="1800" dirty="0" err="1"/>
              <a:t>нашій</a:t>
            </a:r>
            <a:r>
              <a:rPr lang="ru-RU" sz="1800" dirty="0"/>
              <a:t> </a:t>
            </a:r>
            <a:r>
              <a:rPr lang="ru-RU" sz="1800" dirty="0" err="1"/>
              <a:t>галактиці</a:t>
            </a:r>
            <a:r>
              <a:rPr lang="ru-RU" sz="1800" dirty="0"/>
              <a:t>.</a:t>
            </a:r>
          </a:p>
          <a:p>
            <a:r>
              <a:rPr lang="ru-RU" sz="1800" dirty="0" err="1"/>
              <a:t>Маси</a:t>
            </a:r>
            <a:r>
              <a:rPr lang="ru-RU" sz="1800" dirty="0"/>
              <a:t> </a:t>
            </a:r>
            <a:r>
              <a:rPr lang="ru-RU" sz="1800" dirty="0" err="1"/>
              <a:t>гігантських</a:t>
            </a:r>
            <a:r>
              <a:rPr lang="ru-RU" sz="1800" dirty="0"/>
              <a:t> </a:t>
            </a:r>
            <a:r>
              <a:rPr lang="ru-RU" sz="1800" dirty="0" err="1"/>
              <a:t>чорних</a:t>
            </a:r>
            <a:r>
              <a:rPr lang="ru-RU" sz="1800" dirty="0"/>
              <a:t> </a:t>
            </a:r>
            <a:r>
              <a:rPr lang="ru-RU" sz="1800" dirty="0" err="1"/>
              <a:t>дір</a:t>
            </a:r>
            <a:r>
              <a:rPr lang="ru-RU" sz="1800" dirty="0"/>
              <a:t> </a:t>
            </a:r>
            <a:r>
              <a:rPr lang="ru-RU" sz="1800" dirty="0" err="1"/>
              <a:t>визначають</a:t>
            </a:r>
            <a:r>
              <a:rPr lang="ru-RU" sz="1800" dirty="0"/>
              <a:t> по </a:t>
            </a:r>
            <a:r>
              <a:rPr lang="ru-RU" sz="1800" dirty="0" err="1"/>
              <a:t>швидкостях</a:t>
            </a:r>
            <a:r>
              <a:rPr lang="ru-RU" sz="1800" dirty="0"/>
              <a:t> </a:t>
            </a:r>
            <a:r>
              <a:rPr lang="ru-RU" sz="1800" dirty="0" err="1"/>
              <a:t>зір</a:t>
            </a:r>
            <a:r>
              <a:rPr lang="ru-RU" sz="1800" dirty="0"/>
              <a:t> в ядрах галактик. На 2004 р. таким чином </a:t>
            </a:r>
            <a:r>
              <a:rPr lang="ru-RU" sz="1800" dirty="0" err="1"/>
              <a:t>визначені</a:t>
            </a:r>
            <a:r>
              <a:rPr lang="ru-RU" sz="1800" dirty="0"/>
              <a:t> </a:t>
            </a:r>
            <a:r>
              <a:rPr lang="ru-RU" sz="1800" dirty="0" err="1"/>
              <a:t>маси</a:t>
            </a:r>
            <a:r>
              <a:rPr lang="ru-RU" sz="1800" dirty="0"/>
              <a:t> </a:t>
            </a:r>
            <a:r>
              <a:rPr lang="ru-RU" sz="1800" dirty="0" err="1"/>
              <a:t>центральних</a:t>
            </a:r>
            <a:r>
              <a:rPr lang="ru-RU" sz="1800" dirty="0"/>
              <a:t> </a:t>
            </a:r>
            <a:r>
              <a:rPr lang="ru-RU" sz="1800" dirty="0" err="1"/>
              <a:t>чорних</a:t>
            </a:r>
            <a:r>
              <a:rPr lang="ru-RU" sz="1800" dirty="0"/>
              <a:t> </a:t>
            </a:r>
            <a:r>
              <a:rPr lang="ru-RU" sz="1800" dirty="0" err="1"/>
              <a:t>дір</a:t>
            </a:r>
            <a:r>
              <a:rPr lang="ru-RU" sz="1800" dirty="0"/>
              <a:t> в 30 галактиках, в тому </a:t>
            </a:r>
            <a:r>
              <a:rPr lang="ru-RU" sz="1800" dirty="0" err="1"/>
              <a:t>числі</a:t>
            </a:r>
            <a:r>
              <a:rPr lang="ru-RU" sz="1800" dirty="0"/>
              <a:t> і в </a:t>
            </a:r>
            <a:r>
              <a:rPr lang="ru-RU" sz="1800" dirty="0" err="1"/>
              <a:t>нашій</a:t>
            </a:r>
            <a:r>
              <a:rPr lang="ru-RU" sz="1800" dirty="0"/>
              <a:t>.</a:t>
            </a:r>
          </a:p>
          <a:p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чорні</a:t>
            </a:r>
            <a:r>
              <a:rPr lang="ru-RU" sz="1800" dirty="0"/>
              <a:t> </a:t>
            </a:r>
            <a:r>
              <a:rPr lang="ru-RU" sz="1800" dirty="0" err="1"/>
              <a:t>діри</a:t>
            </a:r>
            <a:r>
              <a:rPr lang="ru-RU" sz="1800" dirty="0"/>
              <a:t> </a:t>
            </a:r>
            <a:r>
              <a:rPr lang="ru-RU" sz="1800" dirty="0" err="1"/>
              <a:t>можуть</a:t>
            </a:r>
            <a:r>
              <a:rPr lang="ru-RU" sz="1800" dirty="0"/>
              <a:t> бути </a:t>
            </a:r>
            <a:r>
              <a:rPr lang="ru-RU" sz="1800" dirty="0" err="1"/>
              <a:t>виявлені</a:t>
            </a:r>
            <a:r>
              <a:rPr lang="ru-RU" sz="1800" dirty="0"/>
              <a:t> </a:t>
            </a:r>
            <a:r>
              <a:rPr lang="ru-RU" sz="1800" dirty="0" err="1"/>
              <a:t>завдяки</a:t>
            </a:r>
            <a:r>
              <a:rPr lang="ru-RU" sz="1800" dirty="0"/>
              <a:t> </a:t>
            </a:r>
            <a:r>
              <a:rPr lang="ru-RU" sz="1800" dirty="0" err="1"/>
              <a:t>явищу</a:t>
            </a:r>
            <a:r>
              <a:rPr lang="ru-RU" sz="1800" dirty="0"/>
              <a:t> </a:t>
            </a:r>
            <a:r>
              <a:rPr lang="ru-RU" sz="1800" dirty="0" err="1"/>
              <a:t>гравітаційного</a:t>
            </a:r>
            <a:r>
              <a:rPr lang="ru-RU" sz="1800" dirty="0"/>
              <a:t> </a:t>
            </a:r>
            <a:r>
              <a:rPr lang="ru-RU" sz="1800" dirty="0" err="1"/>
              <a:t>лінзування</a:t>
            </a:r>
            <a:r>
              <a:rPr lang="ru-RU" sz="1800" dirty="0"/>
              <a:t> (при </a:t>
            </a:r>
            <a:r>
              <a:rPr lang="ru-RU" sz="1800" dirty="0" err="1"/>
              <a:t>проходженні</a:t>
            </a:r>
            <a:r>
              <a:rPr lang="ru-RU" sz="1800" dirty="0"/>
              <a:t> </a:t>
            </a:r>
            <a:r>
              <a:rPr lang="ru-RU" sz="1800" dirty="0" err="1"/>
              <a:t>чорної</a:t>
            </a:r>
            <a:r>
              <a:rPr lang="ru-RU" sz="1800" dirty="0"/>
              <a:t> </a:t>
            </a:r>
            <a:r>
              <a:rPr lang="ru-RU" sz="1800" dirty="0" err="1"/>
              <a:t>діри</a:t>
            </a:r>
            <a:r>
              <a:rPr lang="ru-RU" sz="1800" dirty="0"/>
              <a:t> </a:t>
            </a:r>
            <a:r>
              <a:rPr lang="ru-RU" sz="1800" dirty="0" err="1"/>
              <a:t>між</a:t>
            </a:r>
            <a:r>
              <a:rPr lang="ru-RU" sz="1800" dirty="0"/>
              <a:t> </a:t>
            </a:r>
            <a:r>
              <a:rPr lang="ru-RU" sz="1800" dirty="0" err="1"/>
              <a:t>звичайною</a:t>
            </a:r>
            <a:r>
              <a:rPr lang="ru-RU" sz="1800" dirty="0"/>
              <a:t> зорею і </a:t>
            </a:r>
            <a:r>
              <a:rPr lang="ru-RU" sz="1800" dirty="0" err="1"/>
              <a:t>спостерігачем</a:t>
            </a:r>
            <a:r>
              <a:rPr lang="ru-RU" sz="1800" dirty="0"/>
              <a:t>, </a:t>
            </a:r>
            <a:r>
              <a:rPr lang="ru-RU" sz="1800" dirty="0" err="1"/>
              <a:t>відбувається</a:t>
            </a:r>
            <a:r>
              <a:rPr lang="ru-RU" sz="1800" dirty="0"/>
              <a:t> </a:t>
            </a:r>
            <a:r>
              <a:rPr lang="ru-RU" sz="1800" dirty="0" err="1"/>
              <a:t>візуальне</a:t>
            </a:r>
            <a:r>
              <a:rPr lang="ru-RU" sz="1800" dirty="0"/>
              <a:t> </a:t>
            </a:r>
            <a:r>
              <a:rPr lang="ru-RU" sz="1800" dirty="0" err="1"/>
              <a:t>збільшення</a:t>
            </a:r>
            <a:r>
              <a:rPr lang="ru-RU" sz="1800" dirty="0"/>
              <a:t> </a:t>
            </a:r>
            <a:r>
              <a:rPr lang="ru-RU" sz="1800" dirty="0" err="1"/>
              <a:t>яскравості</a:t>
            </a:r>
            <a:r>
              <a:rPr lang="ru-RU" sz="1800" dirty="0"/>
              <a:t> </a:t>
            </a:r>
            <a:r>
              <a:rPr lang="ru-RU" sz="1800" dirty="0" err="1"/>
              <a:t>зорі</a:t>
            </a:r>
            <a:r>
              <a:rPr lang="ru-RU" sz="1800" dirty="0"/>
              <a:t>, </a:t>
            </a:r>
            <a:r>
              <a:rPr lang="ru-RU" sz="1800" dirty="0" err="1"/>
              <a:t>оскільки</a:t>
            </a:r>
            <a:r>
              <a:rPr lang="ru-RU" sz="1800" dirty="0"/>
              <a:t> </a:t>
            </a:r>
            <a:r>
              <a:rPr lang="ru-RU" sz="1800" dirty="0" err="1"/>
              <a:t>гравітаційне</a:t>
            </a:r>
            <a:r>
              <a:rPr lang="ru-RU" sz="1800" dirty="0"/>
              <a:t> поле </a:t>
            </a:r>
            <a:r>
              <a:rPr lang="ru-RU" sz="1800" dirty="0" err="1"/>
              <a:t>чорної</a:t>
            </a:r>
            <a:r>
              <a:rPr lang="ru-RU" sz="1800" dirty="0"/>
              <a:t> </a:t>
            </a:r>
            <a:r>
              <a:rPr lang="ru-RU" sz="1800" dirty="0" err="1"/>
              <a:t>діри</a:t>
            </a:r>
            <a:r>
              <a:rPr lang="ru-RU" sz="1800" dirty="0"/>
              <a:t> </a:t>
            </a:r>
            <a:r>
              <a:rPr lang="ru-RU" sz="1800" dirty="0" err="1"/>
              <a:t>викривляє</a:t>
            </a:r>
            <a:r>
              <a:rPr lang="ru-RU" sz="1800" dirty="0"/>
              <a:t> </a:t>
            </a:r>
            <a:r>
              <a:rPr lang="ru-RU" sz="1800" dirty="0" err="1"/>
              <a:t>світлові</a:t>
            </a:r>
            <a:r>
              <a:rPr lang="ru-RU" sz="1800" dirty="0"/>
              <a:t> </a:t>
            </a:r>
            <a:r>
              <a:rPr lang="ru-RU" sz="1800" dirty="0" err="1"/>
              <a:t>промені</a:t>
            </a:r>
            <a:r>
              <a:rPr lang="ru-RU" sz="1800" dirty="0"/>
              <a:t>).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явище</a:t>
            </a:r>
            <a:r>
              <a:rPr lang="ru-RU" sz="1800" dirty="0"/>
              <a:t>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називають</a:t>
            </a:r>
            <a:r>
              <a:rPr lang="ru-RU" sz="1800" dirty="0"/>
              <a:t> </a:t>
            </a:r>
            <a:r>
              <a:rPr lang="ru-RU" sz="1800" dirty="0" err="1"/>
              <a:t>кільцями</a:t>
            </a:r>
            <a:r>
              <a:rPr lang="ru-RU" sz="1800" dirty="0"/>
              <a:t> </a:t>
            </a:r>
            <a:r>
              <a:rPr lang="ru-RU" sz="1800" dirty="0" err="1"/>
              <a:t>Ейнштейна</a:t>
            </a:r>
            <a:r>
              <a:rPr lang="ru-RU" sz="1800" dirty="0"/>
              <a:t>.</a:t>
            </a:r>
          </a:p>
          <a:p>
            <a:r>
              <a:rPr lang="ru-RU" sz="1800" dirty="0" err="1"/>
              <a:t>Наймасивніша</a:t>
            </a:r>
            <a:r>
              <a:rPr lang="ru-RU" sz="1800" dirty="0"/>
              <a:t> з </a:t>
            </a:r>
            <a:r>
              <a:rPr lang="ru-RU" sz="1800" dirty="0" err="1"/>
              <a:t>відомих</a:t>
            </a:r>
            <a:r>
              <a:rPr lang="ru-RU" sz="1800" dirty="0"/>
              <a:t> </a:t>
            </a:r>
            <a:r>
              <a:rPr lang="ru-RU" sz="1800" dirty="0" err="1"/>
              <a:t>чорних</a:t>
            </a:r>
            <a:r>
              <a:rPr lang="ru-RU" sz="1800" dirty="0"/>
              <a:t> </a:t>
            </a:r>
            <a:r>
              <a:rPr lang="ru-RU" sz="1800" dirty="0" err="1"/>
              <a:t>дір</a:t>
            </a:r>
            <a:r>
              <a:rPr lang="ru-RU" sz="1800" dirty="0"/>
              <a:t> </a:t>
            </a:r>
            <a:r>
              <a:rPr lang="ru-RU" sz="1800" dirty="0" err="1"/>
              <a:t>має</a:t>
            </a:r>
            <a:r>
              <a:rPr lang="ru-RU" sz="1800" dirty="0"/>
              <a:t> </a:t>
            </a:r>
            <a:r>
              <a:rPr lang="ru-RU" sz="1800" dirty="0" err="1"/>
              <a:t>масу</a:t>
            </a:r>
            <a:r>
              <a:rPr lang="ru-RU" sz="1800" dirty="0"/>
              <a:t> 6.6 млрд </a:t>
            </a:r>
            <a:r>
              <a:rPr lang="ru-RU" sz="1800" dirty="0" err="1"/>
              <a:t>сонячних</a:t>
            </a:r>
            <a:r>
              <a:rPr lang="ru-RU" sz="1800" dirty="0"/>
              <a:t> </a:t>
            </a:r>
            <a:r>
              <a:rPr lang="ru-RU" sz="1800" dirty="0" err="1"/>
              <a:t>мас</a:t>
            </a:r>
            <a:r>
              <a:rPr lang="ru-RU" sz="1800" dirty="0"/>
              <a:t>. Вона є центральною </a:t>
            </a:r>
            <a:r>
              <a:rPr lang="ru-RU" sz="1800" dirty="0" err="1"/>
              <a:t>чорною</a:t>
            </a:r>
            <a:r>
              <a:rPr lang="ru-RU" sz="1800" dirty="0"/>
              <a:t> </a:t>
            </a:r>
            <a:r>
              <a:rPr lang="ru-RU" sz="1800" dirty="0" err="1"/>
              <a:t>діркою</a:t>
            </a:r>
            <a:r>
              <a:rPr lang="ru-RU" sz="1800" dirty="0"/>
              <a:t> у </a:t>
            </a:r>
            <a:r>
              <a:rPr lang="ru-RU" sz="1800" dirty="0" err="1"/>
              <a:t>галактиці</a:t>
            </a:r>
            <a:r>
              <a:rPr lang="ru-RU" sz="1800" dirty="0"/>
              <a:t> </a:t>
            </a:r>
            <a:r>
              <a:rPr lang="ru-RU" sz="1800" dirty="0" err="1"/>
              <a:t>Мессьє</a:t>
            </a:r>
            <a:r>
              <a:rPr lang="ru-RU" sz="1800" dirty="0"/>
              <a:t> 87.</a:t>
            </a:r>
          </a:p>
        </p:txBody>
      </p:sp>
      <p:pic>
        <p:nvPicPr>
          <p:cNvPr id="2050" name="Picture 2" descr="C:\Users\Администратор\Desktop\61ae35b1a7eeebca2ccd73eb8ec770f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60736"/>
            <a:ext cx="2712302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974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0567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 часу теоретичного </a:t>
            </a:r>
            <a:r>
              <a:rPr lang="ru-RU" dirty="0" err="1"/>
              <a:t>передбачення</a:t>
            </a:r>
            <a:r>
              <a:rPr lang="ru-RU" dirty="0"/>
              <a:t> </a:t>
            </a:r>
            <a:r>
              <a:rPr lang="ru-RU" dirty="0" err="1"/>
              <a:t>чорних</a:t>
            </a:r>
            <a:r>
              <a:rPr lang="ru-RU" dirty="0"/>
              <a:t> </a:t>
            </a:r>
            <a:r>
              <a:rPr lang="ru-RU" dirty="0" err="1"/>
              <a:t>дір</a:t>
            </a:r>
            <a:r>
              <a:rPr lang="ru-RU" dirty="0"/>
              <a:t> </a:t>
            </a:r>
            <a:r>
              <a:rPr lang="ru-RU" dirty="0" err="1"/>
              <a:t>залишалося</a:t>
            </a:r>
            <a:r>
              <a:rPr lang="ru-RU" dirty="0"/>
              <a:t> </a:t>
            </a:r>
            <a:r>
              <a:rPr lang="ru-RU" dirty="0" err="1"/>
              <a:t>відкритим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про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типу «</a:t>
            </a:r>
            <a:r>
              <a:rPr lang="ru-RU" dirty="0" err="1"/>
              <a:t>чорна</a:t>
            </a:r>
            <a:r>
              <a:rPr lang="ru-RU" dirty="0"/>
              <a:t> </a:t>
            </a:r>
            <a:r>
              <a:rPr lang="ru-RU" dirty="0" err="1"/>
              <a:t>діра</a:t>
            </a:r>
            <a:r>
              <a:rPr lang="ru-RU" dirty="0"/>
              <a:t>» </a:t>
            </a:r>
            <a:r>
              <a:rPr lang="ru-RU" dirty="0" err="1"/>
              <a:t>ще</a:t>
            </a:r>
            <a:r>
              <a:rPr lang="ru-RU" dirty="0"/>
              <a:t> не </a:t>
            </a:r>
            <a:r>
              <a:rPr lang="ru-RU" dirty="0" err="1"/>
              <a:t>гарантує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механізми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подібних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у </a:t>
            </a:r>
            <a:r>
              <a:rPr lang="ru-RU" dirty="0" err="1"/>
              <a:t>Всесвіті</a:t>
            </a:r>
            <a:r>
              <a:rPr lang="ru-RU" dirty="0"/>
              <a:t>. З </a:t>
            </a:r>
            <a:r>
              <a:rPr lang="ru-RU" dirty="0" err="1"/>
              <a:t>математичної</a:t>
            </a:r>
            <a:r>
              <a:rPr lang="ru-RU" dirty="0"/>
              <a:t>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як </a:t>
            </a:r>
            <a:r>
              <a:rPr lang="ru-RU" dirty="0" err="1"/>
              <a:t>мінімум</a:t>
            </a:r>
            <a:r>
              <a:rPr lang="ru-RU" dirty="0"/>
              <a:t> </a:t>
            </a:r>
            <a:r>
              <a:rPr lang="ru-RU" dirty="0" err="1"/>
              <a:t>колапс</a:t>
            </a:r>
            <a:r>
              <a:rPr lang="ru-RU" dirty="0"/>
              <a:t> </a:t>
            </a:r>
            <a:r>
              <a:rPr lang="ru-RU" dirty="0" err="1"/>
              <a:t>гравітаційних</a:t>
            </a:r>
            <a:r>
              <a:rPr lang="ru-RU" dirty="0"/>
              <a:t> </a:t>
            </a:r>
            <a:r>
              <a:rPr lang="ru-RU" dirty="0" err="1"/>
              <a:t>хвиль</a:t>
            </a:r>
            <a:r>
              <a:rPr lang="ru-RU" dirty="0"/>
              <a:t> в </a:t>
            </a:r>
            <a:r>
              <a:rPr lang="ru-RU" dirty="0" err="1"/>
              <a:t>загальній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відносності</a:t>
            </a:r>
            <a:r>
              <a:rPr lang="ru-RU" dirty="0"/>
              <a:t> </a:t>
            </a:r>
            <a:r>
              <a:rPr lang="ru-RU" dirty="0" err="1"/>
              <a:t>стійко</a:t>
            </a:r>
            <a:r>
              <a:rPr lang="ru-RU" dirty="0"/>
              <a:t> </a:t>
            </a:r>
            <a:r>
              <a:rPr lang="ru-RU" dirty="0" err="1"/>
              <a:t>веде</a:t>
            </a:r>
            <a:r>
              <a:rPr lang="ru-RU" dirty="0"/>
              <a:t> до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пасткових</a:t>
            </a:r>
            <a:r>
              <a:rPr lang="ru-RU" dirty="0"/>
              <a:t> </a:t>
            </a:r>
            <a:r>
              <a:rPr lang="ru-RU" dirty="0" err="1"/>
              <a:t>поверхонь</a:t>
            </a:r>
            <a:r>
              <a:rPr lang="ru-RU" dirty="0"/>
              <a:t>, а </a:t>
            </a:r>
            <a:r>
              <a:rPr lang="ru-RU" dirty="0" err="1"/>
              <a:t>отже</a:t>
            </a:r>
            <a:r>
              <a:rPr lang="ru-RU" dirty="0"/>
              <a:t>, і </a:t>
            </a:r>
            <a:r>
              <a:rPr lang="ru-RU" dirty="0" err="1"/>
              <a:t>чорної</a:t>
            </a:r>
            <a:r>
              <a:rPr lang="ru-RU" dirty="0"/>
              <a:t> </a:t>
            </a:r>
            <a:r>
              <a:rPr lang="ru-RU" dirty="0" err="1"/>
              <a:t>діри</a:t>
            </a:r>
            <a:r>
              <a:rPr lang="ru-RU" dirty="0"/>
              <a:t>, як доведено </a:t>
            </a:r>
            <a:r>
              <a:rPr lang="ru-RU" dirty="0" err="1"/>
              <a:t>Деметріосом</a:t>
            </a:r>
            <a:r>
              <a:rPr lang="ru-RU" dirty="0"/>
              <a:t> </a:t>
            </a:r>
            <a:r>
              <a:rPr lang="ru-RU" dirty="0" err="1"/>
              <a:t>Крістодулу</a:t>
            </a:r>
            <a:r>
              <a:rPr lang="ru-RU" dirty="0"/>
              <a:t> в 2000-х роках (</a:t>
            </a:r>
            <a:r>
              <a:rPr lang="ru-RU" dirty="0" err="1"/>
              <a:t>Премія</a:t>
            </a:r>
            <a:r>
              <a:rPr lang="ru-RU" dirty="0"/>
              <a:t> Шоу за 2011 </a:t>
            </a:r>
            <a:r>
              <a:rPr lang="ru-RU" dirty="0" err="1"/>
              <a:t>рік</a:t>
            </a:r>
            <a:r>
              <a:rPr lang="ru-RU" dirty="0"/>
              <a:t>).</a:t>
            </a:r>
          </a:p>
          <a:p>
            <a:r>
              <a:rPr lang="ru-RU" dirty="0"/>
              <a:t>З </a:t>
            </a:r>
            <a:r>
              <a:rPr lang="ru-RU" dirty="0" err="1"/>
              <a:t>фізичної</a:t>
            </a:r>
            <a:r>
              <a:rPr lang="ru-RU" dirty="0"/>
              <a:t>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механізми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призводити</a:t>
            </a:r>
            <a:r>
              <a:rPr lang="ru-RU" dirty="0"/>
              <a:t> до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деяка</a:t>
            </a:r>
            <a:r>
              <a:rPr lang="ru-RU" dirty="0"/>
              <a:t> область простору-часу буде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ж </a:t>
            </a:r>
            <a:r>
              <a:rPr lang="ru-RU" dirty="0" err="1"/>
              <a:t>властивості</a:t>
            </a:r>
            <a:r>
              <a:rPr lang="ru-RU" dirty="0"/>
              <a:t> (ту ж </a:t>
            </a:r>
            <a:r>
              <a:rPr lang="ru-RU" dirty="0" err="1"/>
              <a:t>геометрію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і </a:t>
            </a:r>
            <a:r>
              <a:rPr lang="ru-RU" dirty="0" err="1"/>
              <a:t>відповідна</a:t>
            </a:r>
            <a:r>
              <a:rPr lang="ru-RU" dirty="0"/>
              <a:t> область у </a:t>
            </a:r>
            <a:r>
              <a:rPr lang="ru-RU" dirty="0" err="1"/>
              <a:t>чорної</a:t>
            </a:r>
            <a:r>
              <a:rPr lang="ru-RU" dirty="0"/>
              <a:t> </a:t>
            </a:r>
            <a:r>
              <a:rPr lang="ru-RU" dirty="0" err="1"/>
              <a:t>діри</a:t>
            </a:r>
            <a:r>
              <a:rPr lang="ru-RU" dirty="0"/>
              <a:t>.</a:t>
            </a:r>
          </a:p>
          <a:p>
            <a:r>
              <a:rPr lang="ru-RU" dirty="0"/>
              <a:t>В </a:t>
            </a:r>
            <a:r>
              <a:rPr lang="ru-RU" dirty="0" err="1"/>
              <a:t>реальності</a:t>
            </a:r>
            <a:r>
              <a:rPr lang="ru-RU" dirty="0"/>
              <a:t> через </a:t>
            </a:r>
            <a:r>
              <a:rPr lang="ru-RU" dirty="0" err="1"/>
              <a:t>аккреції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з одного боку, і (</a:t>
            </a:r>
            <a:r>
              <a:rPr lang="ru-RU" dirty="0" err="1"/>
              <a:t>можливо</a:t>
            </a:r>
            <a:r>
              <a:rPr lang="ru-RU" dirty="0"/>
              <a:t>)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Хокінга</a:t>
            </a:r>
            <a:r>
              <a:rPr lang="ru-RU" dirty="0"/>
              <a:t>, з </a:t>
            </a:r>
            <a:r>
              <a:rPr lang="ru-RU" dirty="0" err="1"/>
              <a:t>іншого</a:t>
            </a:r>
            <a:r>
              <a:rPr lang="ru-RU" dirty="0"/>
              <a:t>, </a:t>
            </a:r>
            <a:r>
              <a:rPr lang="ru-RU" dirty="0" err="1"/>
              <a:t>простір</a:t>
            </a:r>
            <a:r>
              <a:rPr lang="ru-RU" dirty="0"/>
              <a:t>-час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колапсара</a:t>
            </a:r>
            <a:r>
              <a:rPr lang="ru-RU" dirty="0"/>
              <a:t> </a:t>
            </a:r>
            <a:r>
              <a:rPr lang="ru-RU" dirty="0" err="1"/>
              <a:t>відхиляється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наведених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точних</a:t>
            </a:r>
            <a:r>
              <a:rPr lang="ru-RU" dirty="0"/>
              <a:t> </a:t>
            </a:r>
            <a:r>
              <a:rPr lang="ru-RU" dirty="0" err="1"/>
              <a:t>розв'язків</a:t>
            </a:r>
            <a:r>
              <a:rPr lang="ru-RU" dirty="0"/>
              <a:t> </a:t>
            </a:r>
            <a:r>
              <a:rPr lang="ru-RU" dirty="0" err="1"/>
              <a:t>рівнянь</a:t>
            </a:r>
            <a:r>
              <a:rPr lang="ru-RU" dirty="0"/>
              <a:t> </a:t>
            </a:r>
            <a:r>
              <a:rPr lang="ru-RU" dirty="0" err="1"/>
              <a:t>Ейнштейна</a:t>
            </a:r>
            <a:r>
              <a:rPr lang="ru-RU" dirty="0"/>
              <a:t>. І </a:t>
            </a:r>
            <a:r>
              <a:rPr lang="ru-RU" dirty="0" err="1"/>
              <a:t>хоча</a:t>
            </a:r>
            <a:r>
              <a:rPr lang="ru-RU" dirty="0"/>
              <a:t> в будь-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невеликій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(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околиць</a:t>
            </a:r>
            <a:r>
              <a:rPr lang="ru-RU" dirty="0"/>
              <a:t> </a:t>
            </a:r>
            <a:r>
              <a:rPr lang="ru-RU" dirty="0" err="1"/>
              <a:t>сингулярності</a:t>
            </a:r>
            <a:r>
              <a:rPr lang="ru-RU" dirty="0"/>
              <a:t>) метрика </a:t>
            </a:r>
            <a:r>
              <a:rPr lang="ru-RU" dirty="0" err="1"/>
              <a:t>спотворена</a:t>
            </a:r>
            <a:r>
              <a:rPr lang="ru-RU" dirty="0"/>
              <a:t> не </a:t>
            </a:r>
            <a:r>
              <a:rPr lang="ru-RU" dirty="0" err="1"/>
              <a:t>надто</a:t>
            </a:r>
            <a:r>
              <a:rPr lang="ru-RU" dirty="0"/>
              <a:t> сильно, глобальна </a:t>
            </a:r>
            <a:r>
              <a:rPr lang="ru-RU" dirty="0" err="1"/>
              <a:t>причинна</a:t>
            </a:r>
            <a:r>
              <a:rPr lang="ru-RU" dirty="0"/>
              <a:t> структура простору-часу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відрізнятися</a:t>
            </a:r>
            <a:r>
              <a:rPr lang="ru-RU" dirty="0"/>
              <a:t> кардинально.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даний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-час </a:t>
            </a:r>
            <a:r>
              <a:rPr lang="ru-RU" dirty="0" err="1"/>
              <a:t>може</a:t>
            </a:r>
            <a:r>
              <a:rPr lang="ru-RU" dirty="0"/>
              <a:t>, за </a:t>
            </a:r>
            <a:r>
              <a:rPr lang="ru-RU" dirty="0" err="1"/>
              <a:t>деякими</a:t>
            </a:r>
            <a:r>
              <a:rPr lang="ru-RU" dirty="0"/>
              <a:t> </a:t>
            </a:r>
            <a:r>
              <a:rPr lang="ru-RU" dirty="0" err="1"/>
              <a:t>теоріями</a:t>
            </a:r>
            <a:r>
              <a:rPr lang="ru-RU" dirty="0"/>
              <a:t>, </a:t>
            </a:r>
            <a:r>
              <a:rPr lang="ru-RU" dirty="0" err="1"/>
              <a:t>вже</a:t>
            </a:r>
            <a:r>
              <a:rPr lang="ru-RU" dirty="0"/>
              <a:t> й не </a:t>
            </a:r>
            <a:r>
              <a:rPr lang="ru-RU" dirty="0" err="1"/>
              <a:t>мати</a:t>
            </a:r>
            <a:r>
              <a:rPr lang="ru-RU" dirty="0"/>
              <a:t> горизонту </a:t>
            </a:r>
            <a:r>
              <a:rPr lang="ru-RU" dirty="0" err="1"/>
              <a:t>подій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пов'язано</a:t>
            </a:r>
            <a:r>
              <a:rPr lang="ru-RU" dirty="0"/>
              <a:t> з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відсутність</a:t>
            </a:r>
            <a:r>
              <a:rPr lang="ru-RU" dirty="0"/>
              <a:t> горизонту </a:t>
            </a:r>
            <a:r>
              <a:rPr lang="ru-RU" dirty="0" err="1"/>
              <a:t>подій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, і </a:t>
            </a:r>
            <a:r>
              <a:rPr lang="ru-RU" dirty="0" err="1"/>
              <a:t>подіями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в </a:t>
            </a:r>
            <a:r>
              <a:rPr lang="ru-RU" dirty="0" err="1"/>
              <a:t>нескінченно</a:t>
            </a:r>
            <a:r>
              <a:rPr lang="ru-RU" dirty="0"/>
              <a:t> </a:t>
            </a:r>
            <a:r>
              <a:rPr lang="ru-RU" dirty="0" err="1"/>
              <a:t>віддаленому</a:t>
            </a:r>
            <a:r>
              <a:rPr lang="ru-RU" dirty="0"/>
              <a:t> </a:t>
            </a:r>
            <a:r>
              <a:rPr lang="ru-RU" dirty="0" err="1"/>
              <a:t>майбутньому</a:t>
            </a:r>
            <a:r>
              <a:rPr lang="ru-RU" dirty="0"/>
              <a:t> </a:t>
            </a:r>
            <a:r>
              <a:rPr lang="ru-RU" dirty="0" err="1"/>
              <a:t>спостерігача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55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052736"/>
            <a:ext cx="6205353" cy="4343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9043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476673"/>
            <a:ext cx="7056784" cy="5328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Чорні</a:t>
            </a:r>
            <a:r>
              <a:rPr lang="ru-RU" dirty="0"/>
              <a:t> </a:t>
            </a:r>
            <a:r>
              <a:rPr lang="ru-RU" dirty="0" err="1"/>
              <a:t>діри</a:t>
            </a:r>
            <a:r>
              <a:rPr lang="ru-RU" dirty="0"/>
              <a:t> </a:t>
            </a:r>
            <a:r>
              <a:rPr lang="ru-RU" dirty="0" err="1"/>
              <a:t>зоряних</a:t>
            </a:r>
            <a:r>
              <a:rPr lang="ru-RU" dirty="0"/>
              <a:t> </a:t>
            </a:r>
            <a:r>
              <a:rPr lang="ru-RU" dirty="0" err="1"/>
              <a:t>мас</a:t>
            </a:r>
            <a:r>
              <a:rPr lang="ru-RU" dirty="0"/>
              <a:t> </a:t>
            </a:r>
            <a:r>
              <a:rPr lang="ru-RU" dirty="0" err="1"/>
              <a:t>утворюються</a:t>
            </a:r>
            <a:r>
              <a:rPr lang="ru-RU" dirty="0"/>
              <a:t> як </a:t>
            </a:r>
            <a:r>
              <a:rPr lang="ru-RU" dirty="0" err="1"/>
              <a:t>кінцевий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зірки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вигоряння</a:t>
            </a:r>
            <a:r>
              <a:rPr lang="ru-RU" dirty="0"/>
              <a:t> термоядерного </a:t>
            </a:r>
            <a:r>
              <a:rPr lang="ru-RU" dirty="0" err="1"/>
              <a:t>палива</a:t>
            </a:r>
            <a:r>
              <a:rPr lang="ru-RU" dirty="0"/>
              <a:t> та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</a:t>
            </a:r>
            <a:r>
              <a:rPr lang="ru-RU" dirty="0" err="1"/>
              <a:t>зірка</a:t>
            </a:r>
            <a:r>
              <a:rPr lang="ru-RU" dirty="0"/>
              <a:t> теоретично повинна </a:t>
            </a:r>
            <a:r>
              <a:rPr lang="ru-RU" dirty="0" err="1"/>
              <a:t>почати</a:t>
            </a:r>
            <a:r>
              <a:rPr lang="ru-RU" dirty="0"/>
              <a:t> </a:t>
            </a:r>
            <a:r>
              <a:rPr lang="ru-RU" dirty="0" err="1"/>
              <a:t>охолоджуватися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призведе</a:t>
            </a:r>
            <a:r>
              <a:rPr lang="ru-RU" dirty="0"/>
              <a:t> до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 і </a:t>
            </a:r>
            <a:r>
              <a:rPr lang="ru-RU" dirty="0" err="1"/>
              <a:t>стиснення</a:t>
            </a:r>
            <a:r>
              <a:rPr lang="ru-RU" dirty="0"/>
              <a:t> </a:t>
            </a:r>
            <a:r>
              <a:rPr lang="ru-RU" dirty="0" err="1"/>
              <a:t>зірки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гравітації</a:t>
            </a:r>
            <a:r>
              <a:rPr lang="ru-RU" dirty="0"/>
              <a:t>. </a:t>
            </a:r>
            <a:r>
              <a:rPr lang="ru-RU" dirty="0" err="1"/>
              <a:t>Стиснення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зупинитися</a:t>
            </a:r>
            <a:r>
              <a:rPr lang="ru-RU" dirty="0"/>
              <a:t> на </a:t>
            </a:r>
            <a:r>
              <a:rPr lang="ru-RU" dirty="0" err="1"/>
              <a:t>певному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, а </a:t>
            </a:r>
            <a:r>
              <a:rPr lang="ru-RU" dirty="0" err="1"/>
              <a:t>може</a:t>
            </a:r>
            <a:r>
              <a:rPr lang="ru-RU" dirty="0"/>
              <a:t> перейти в </a:t>
            </a:r>
            <a:r>
              <a:rPr lang="ru-RU" dirty="0" err="1"/>
              <a:t>стрімкий</a:t>
            </a:r>
            <a:r>
              <a:rPr lang="ru-RU" dirty="0"/>
              <a:t> </a:t>
            </a:r>
            <a:r>
              <a:rPr lang="ru-RU" dirty="0" err="1"/>
              <a:t>гравітаційний</a:t>
            </a:r>
            <a:r>
              <a:rPr lang="ru-RU" dirty="0"/>
              <a:t> </a:t>
            </a:r>
            <a:r>
              <a:rPr lang="ru-RU" dirty="0" err="1"/>
              <a:t>колапс</a:t>
            </a:r>
            <a:r>
              <a:rPr lang="ru-RU" dirty="0"/>
              <a:t>.</a:t>
            </a:r>
          </a:p>
          <a:p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зірки</a:t>
            </a:r>
            <a:r>
              <a:rPr lang="ru-RU" dirty="0"/>
              <a:t> і </a:t>
            </a:r>
            <a:r>
              <a:rPr lang="ru-RU" dirty="0" err="1"/>
              <a:t>обертального</a:t>
            </a:r>
            <a:r>
              <a:rPr lang="ru-RU" dirty="0"/>
              <a:t> моменту </a:t>
            </a:r>
            <a:r>
              <a:rPr lang="ru-RU" dirty="0" err="1"/>
              <a:t>можливі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кінцеві</a:t>
            </a:r>
            <a:r>
              <a:rPr lang="ru-RU" dirty="0"/>
              <a:t> </a:t>
            </a:r>
            <a:r>
              <a:rPr lang="ru-RU" dirty="0" err="1"/>
              <a:t>стани</a:t>
            </a:r>
            <a:r>
              <a:rPr lang="ru-RU" dirty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Згасла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щільна</a:t>
            </a:r>
            <a:r>
              <a:rPr lang="ru-RU" dirty="0"/>
              <a:t> </a:t>
            </a:r>
            <a:r>
              <a:rPr lang="ru-RU" dirty="0" err="1"/>
              <a:t>зірка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в основному,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, з </a:t>
            </a:r>
            <a:r>
              <a:rPr lang="ru-RU" dirty="0" err="1"/>
              <a:t>гелію</a:t>
            </a:r>
            <a:r>
              <a:rPr lang="ru-RU" dirty="0"/>
              <a:t>, </a:t>
            </a:r>
            <a:r>
              <a:rPr lang="ru-RU" dirty="0" err="1"/>
              <a:t>вуглецю</a:t>
            </a:r>
            <a:r>
              <a:rPr lang="ru-RU" dirty="0"/>
              <a:t>, </a:t>
            </a:r>
            <a:r>
              <a:rPr lang="ru-RU" dirty="0" err="1"/>
              <a:t>кисню</a:t>
            </a:r>
            <a:r>
              <a:rPr lang="ru-RU" dirty="0"/>
              <a:t>, неону, </a:t>
            </a:r>
            <a:r>
              <a:rPr lang="ru-RU" dirty="0" err="1"/>
              <a:t>магнію</a:t>
            </a:r>
            <a:r>
              <a:rPr lang="ru-RU" dirty="0"/>
              <a:t>, </a:t>
            </a:r>
            <a:r>
              <a:rPr lang="ru-RU" dirty="0" err="1"/>
              <a:t>кремнію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заліза</a:t>
            </a:r>
            <a:r>
              <a:rPr lang="ru-RU" dirty="0"/>
              <a:t> (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перераховані</a:t>
            </a:r>
            <a:r>
              <a:rPr lang="ru-RU" dirty="0"/>
              <a:t> в порядку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залишку</a:t>
            </a:r>
            <a:r>
              <a:rPr lang="ru-RU" dirty="0"/>
              <a:t> </a:t>
            </a:r>
            <a:r>
              <a:rPr lang="ru-RU" dirty="0" err="1"/>
              <a:t>зірки</a:t>
            </a:r>
            <a:r>
              <a:rPr lang="ru-RU" dirty="0"/>
              <a:t>).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залишки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білими</a:t>
            </a:r>
            <a:r>
              <a:rPr lang="ru-RU" dirty="0"/>
              <a:t> карликами, </a:t>
            </a:r>
            <a:r>
              <a:rPr lang="ru-RU" dirty="0" err="1"/>
              <a:t>маса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обмежується</a:t>
            </a:r>
            <a:r>
              <a:rPr lang="ru-RU" dirty="0"/>
              <a:t> </a:t>
            </a:r>
            <a:r>
              <a:rPr lang="ru-RU" dirty="0" err="1"/>
              <a:t>зверху</a:t>
            </a:r>
            <a:r>
              <a:rPr lang="ru-RU" dirty="0"/>
              <a:t> </a:t>
            </a:r>
            <a:r>
              <a:rPr lang="ru-RU" dirty="0" err="1"/>
              <a:t>межею</a:t>
            </a:r>
            <a:r>
              <a:rPr lang="ru-RU" dirty="0"/>
              <a:t> </a:t>
            </a:r>
            <a:r>
              <a:rPr lang="ru-RU" dirty="0" err="1"/>
              <a:t>Чандрасекара</a:t>
            </a:r>
            <a:r>
              <a:rPr lang="ru-RU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Нейтронна</a:t>
            </a:r>
            <a:r>
              <a:rPr lang="ru-RU" dirty="0"/>
              <a:t> </a:t>
            </a:r>
            <a:r>
              <a:rPr lang="ru-RU" dirty="0" err="1"/>
              <a:t>зірка</a:t>
            </a:r>
            <a:r>
              <a:rPr lang="ru-RU" dirty="0"/>
              <a:t>, </a:t>
            </a:r>
            <a:r>
              <a:rPr lang="ru-RU" dirty="0" err="1"/>
              <a:t>маса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обмежена</a:t>
            </a:r>
            <a:r>
              <a:rPr lang="ru-RU" dirty="0"/>
              <a:t> </a:t>
            </a:r>
            <a:r>
              <a:rPr lang="ru-RU" dirty="0" err="1"/>
              <a:t>межею</a:t>
            </a:r>
            <a:r>
              <a:rPr lang="ru-RU" dirty="0"/>
              <a:t> Оппенгеймера — Волкова.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Чорна</a:t>
            </a:r>
            <a:r>
              <a:rPr lang="ru-RU" dirty="0"/>
              <a:t> </a:t>
            </a:r>
            <a:r>
              <a:rPr lang="ru-RU" dirty="0" err="1"/>
              <a:t>діра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міру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залишку</a:t>
            </a:r>
            <a:r>
              <a:rPr lang="ru-RU" dirty="0"/>
              <a:t> </a:t>
            </a:r>
            <a:r>
              <a:rPr lang="ru-RU" dirty="0" err="1"/>
              <a:t>зірки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 </a:t>
            </a:r>
            <a:r>
              <a:rPr lang="ru-RU" dirty="0" err="1"/>
              <a:t>рівноважної</a:t>
            </a:r>
            <a:r>
              <a:rPr lang="ru-RU" dirty="0"/>
              <a:t> </a:t>
            </a:r>
            <a:r>
              <a:rPr lang="ru-RU" dirty="0" err="1"/>
              <a:t>конфігурації</a:t>
            </a:r>
            <a:r>
              <a:rPr lang="ru-RU" dirty="0"/>
              <a:t> вниз по </a:t>
            </a:r>
            <a:r>
              <a:rPr lang="ru-RU" dirty="0" err="1"/>
              <a:t>викладеній</a:t>
            </a:r>
            <a:r>
              <a:rPr lang="ru-RU" dirty="0"/>
              <a:t> </a:t>
            </a:r>
            <a:r>
              <a:rPr lang="ru-RU" dirty="0" err="1"/>
              <a:t>послідовності</a:t>
            </a:r>
            <a:r>
              <a:rPr lang="ru-RU" dirty="0"/>
              <a:t>. </a:t>
            </a:r>
            <a:r>
              <a:rPr lang="ru-RU" dirty="0" err="1"/>
              <a:t>Обертальний</a:t>
            </a:r>
            <a:r>
              <a:rPr lang="ru-RU" dirty="0"/>
              <a:t> момент </a:t>
            </a:r>
            <a:r>
              <a:rPr lang="ru-RU" dirty="0" err="1"/>
              <a:t>збільшує</a:t>
            </a:r>
            <a:r>
              <a:rPr lang="ru-RU" dirty="0"/>
              <a:t> </a:t>
            </a:r>
            <a:r>
              <a:rPr lang="ru-RU" dirty="0" err="1"/>
              <a:t>граничні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на кожному </a:t>
            </a:r>
            <a:r>
              <a:rPr lang="ru-RU" dirty="0" err="1"/>
              <a:t>ступені</a:t>
            </a:r>
            <a:r>
              <a:rPr lang="ru-RU" dirty="0"/>
              <a:t>, але не </a:t>
            </a:r>
            <a:r>
              <a:rPr lang="ru-RU" dirty="0" err="1"/>
              <a:t>якісно</a:t>
            </a:r>
            <a:r>
              <a:rPr lang="ru-RU" dirty="0"/>
              <a:t>, ​​а </a:t>
            </a:r>
            <a:r>
              <a:rPr lang="ru-RU" dirty="0" err="1"/>
              <a:t>кількісно</a:t>
            </a:r>
            <a:r>
              <a:rPr lang="ru-RU" dirty="0"/>
              <a:t> (максимум в 2-3 рази).</a:t>
            </a:r>
          </a:p>
        </p:txBody>
      </p:sp>
    </p:spTree>
    <p:extLst>
      <p:ext uri="{BB962C8B-B14F-4D97-AF65-F5344CB8AC3E}">
        <p14:creationId xmlns:p14="http://schemas.microsoft.com/office/powerpoint/2010/main" xmlns="" val="358362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29000"/>
            <a:ext cx="2952328" cy="2361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12648" y="404665"/>
            <a:ext cx="3095256" cy="5310336"/>
          </a:xfrm>
        </p:spPr>
        <p:txBody>
          <a:bodyPr>
            <a:normAutofit/>
          </a:bodyPr>
          <a:lstStyle/>
          <a:p>
            <a:r>
              <a:rPr lang="ru-RU" sz="1800" dirty="0" err="1"/>
              <a:t>Первинні</a:t>
            </a:r>
            <a:r>
              <a:rPr lang="ru-RU" sz="1800" dirty="0"/>
              <a:t> </a:t>
            </a:r>
            <a:r>
              <a:rPr lang="ru-RU" sz="1800" dirty="0" err="1"/>
              <a:t>чорні</a:t>
            </a:r>
            <a:r>
              <a:rPr lang="ru-RU" sz="1800" dirty="0"/>
              <a:t> </a:t>
            </a:r>
            <a:r>
              <a:rPr lang="ru-RU" sz="1800" dirty="0" err="1"/>
              <a:t>діри</a:t>
            </a:r>
            <a:r>
              <a:rPr lang="ru-RU" sz="1800" dirty="0"/>
              <a:t> в </a:t>
            </a:r>
            <a:r>
              <a:rPr lang="ru-RU" sz="1800" dirty="0" err="1"/>
              <a:t>даний</a:t>
            </a:r>
            <a:r>
              <a:rPr lang="ru-RU" sz="1800" dirty="0"/>
              <a:t> час </a:t>
            </a:r>
            <a:r>
              <a:rPr lang="ru-RU" sz="1800" dirty="0" err="1"/>
              <a:t>носять</a:t>
            </a:r>
            <a:r>
              <a:rPr lang="ru-RU" sz="1800" dirty="0"/>
              <a:t> статус </a:t>
            </a:r>
            <a:r>
              <a:rPr lang="ru-RU" sz="1800" dirty="0" err="1"/>
              <a:t>гіпотези</a:t>
            </a:r>
            <a:r>
              <a:rPr lang="ru-RU" sz="1800" dirty="0"/>
              <a:t>. </a:t>
            </a:r>
            <a:r>
              <a:rPr lang="ru-RU" sz="1800" dirty="0" err="1"/>
              <a:t>Якщо</a:t>
            </a:r>
            <a:r>
              <a:rPr lang="ru-RU" sz="1800" dirty="0"/>
              <a:t> в </a:t>
            </a:r>
            <a:r>
              <a:rPr lang="ru-RU" sz="1800" dirty="0" err="1"/>
              <a:t>початкові</a:t>
            </a:r>
            <a:r>
              <a:rPr lang="ru-RU" sz="1800" dirty="0"/>
              <a:t> </a:t>
            </a:r>
            <a:r>
              <a:rPr lang="ru-RU" sz="1800" dirty="0" err="1"/>
              <a:t>моменти</a:t>
            </a:r>
            <a:r>
              <a:rPr lang="ru-RU" sz="1800" dirty="0"/>
              <a:t> </a:t>
            </a:r>
            <a:r>
              <a:rPr lang="ru-RU" sz="1800" dirty="0" err="1"/>
              <a:t>життя</a:t>
            </a:r>
            <a:r>
              <a:rPr lang="ru-RU" sz="1800" dirty="0"/>
              <a:t> </a:t>
            </a:r>
            <a:r>
              <a:rPr lang="ru-RU" sz="1800" dirty="0" err="1"/>
              <a:t>Всесвіту</a:t>
            </a:r>
            <a:r>
              <a:rPr lang="ru-RU" sz="1800" dirty="0"/>
              <a:t> </a:t>
            </a:r>
            <a:r>
              <a:rPr lang="ru-RU" sz="1800" dirty="0" err="1"/>
              <a:t>існували</a:t>
            </a:r>
            <a:r>
              <a:rPr lang="ru-RU" sz="1800" dirty="0"/>
              <a:t> </a:t>
            </a:r>
            <a:r>
              <a:rPr lang="ru-RU" sz="1800" dirty="0" err="1"/>
              <a:t>достатньої</a:t>
            </a:r>
            <a:r>
              <a:rPr lang="ru-RU" sz="1800" dirty="0"/>
              <a:t> </a:t>
            </a:r>
            <a:r>
              <a:rPr lang="ru-RU" sz="1800" dirty="0" err="1"/>
              <a:t>величини</a:t>
            </a:r>
            <a:r>
              <a:rPr lang="ru-RU" sz="1800" dirty="0"/>
              <a:t> </a:t>
            </a:r>
            <a:r>
              <a:rPr lang="ru-RU" sz="1800" dirty="0" err="1"/>
              <a:t>відхилення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однорідності</a:t>
            </a:r>
            <a:r>
              <a:rPr lang="ru-RU" sz="1800" dirty="0"/>
              <a:t> </a:t>
            </a:r>
            <a:r>
              <a:rPr lang="ru-RU" sz="1800" dirty="0" err="1"/>
              <a:t>гравітаційного</a:t>
            </a:r>
            <a:r>
              <a:rPr lang="ru-RU" sz="1800" dirty="0"/>
              <a:t> поля і </a:t>
            </a:r>
            <a:r>
              <a:rPr lang="ru-RU" sz="1800" dirty="0" err="1"/>
              <a:t>щільності</a:t>
            </a:r>
            <a:r>
              <a:rPr lang="ru-RU" sz="1800" dirty="0"/>
              <a:t> </a:t>
            </a:r>
            <a:r>
              <a:rPr lang="ru-RU" sz="1800" dirty="0" err="1"/>
              <a:t>матерії</a:t>
            </a:r>
            <a:r>
              <a:rPr lang="ru-RU" sz="1800" dirty="0"/>
              <a:t>, то з них шляхом </a:t>
            </a:r>
            <a:r>
              <a:rPr lang="ru-RU" sz="1800" dirty="0" err="1"/>
              <a:t>колапсу</a:t>
            </a:r>
            <a:r>
              <a:rPr lang="ru-RU" sz="1800" dirty="0"/>
              <a:t> могли </a:t>
            </a:r>
            <a:r>
              <a:rPr lang="ru-RU" sz="1800" dirty="0" err="1"/>
              <a:t>утворюватися</a:t>
            </a:r>
            <a:r>
              <a:rPr lang="ru-RU" sz="1800" dirty="0"/>
              <a:t> </a:t>
            </a:r>
            <a:r>
              <a:rPr lang="ru-RU" sz="1800" dirty="0" err="1"/>
              <a:t>чорні</a:t>
            </a:r>
            <a:r>
              <a:rPr lang="ru-RU" sz="1800" dirty="0"/>
              <a:t> </a:t>
            </a:r>
            <a:r>
              <a:rPr lang="ru-RU" sz="1800" dirty="0" err="1"/>
              <a:t>діри</a:t>
            </a:r>
            <a:r>
              <a:rPr lang="ru-RU" sz="1800" dirty="0"/>
              <a:t>. При </a:t>
            </a:r>
            <a:r>
              <a:rPr lang="ru-RU" sz="1800" dirty="0" err="1"/>
              <a:t>цьому</a:t>
            </a:r>
            <a:r>
              <a:rPr lang="ru-RU" sz="1800" dirty="0"/>
              <a:t>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маса</a:t>
            </a:r>
            <a:r>
              <a:rPr lang="ru-RU" sz="1800" dirty="0"/>
              <a:t> не </a:t>
            </a:r>
            <a:r>
              <a:rPr lang="ru-RU" sz="1800" dirty="0" err="1"/>
              <a:t>обмежена</a:t>
            </a:r>
            <a:r>
              <a:rPr lang="ru-RU" sz="1800" dirty="0"/>
              <a:t> </a:t>
            </a:r>
            <a:r>
              <a:rPr lang="ru-RU" sz="1800" dirty="0" err="1"/>
              <a:t>знизу</a:t>
            </a:r>
            <a:r>
              <a:rPr lang="ru-RU" sz="1800" dirty="0"/>
              <a:t>, як при </a:t>
            </a:r>
            <a:r>
              <a:rPr lang="ru-RU" sz="1800" dirty="0" err="1"/>
              <a:t>зірковому</a:t>
            </a:r>
            <a:r>
              <a:rPr lang="ru-RU" sz="1800" dirty="0"/>
              <a:t> </a:t>
            </a:r>
            <a:r>
              <a:rPr lang="ru-RU" sz="1800" dirty="0" err="1"/>
              <a:t>колапсі</a:t>
            </a:r>
            <a:r>
              <a:rPr lang="ru-RU" sz="1800" dirty="0"/>
              <a:t> —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маса</a:t>
            </a:r>
            <a:r>
              <a:rPr lang="ru-RU" sz="1800" dirty="0"/>
              <a:t>, </a:t>
            </a:r>
            <a:r>
              <a:rPr lang="ru-RU" sz="1800" dirty="0" err="1"/>
              <a:t>ймовірно</a:t>
            </a:r>
            <a:r>
              <a:rPr lang="ru-RU" sz="1800" dirty="0"/>
              <a:t>, могла б бути </a:t>
            </a:r>
            <a:r>
              <a:rPr lang="ru-RU" sz="1800" dirty="0" err="1"/>
              <a:t>досить</a:t>
            </a:r>
            <a:r>
              <a:rPr lang="ru-RU" sz="1800" dirty="0"/>
              <a:t> малою. </a:t>
            </a:r>
            <a:r>
              <a:rPr lang="ru-RU" sz="1800" dirty="0" err="1"/>
              <a:t>Виявлення</a:t>
            </a:r>
            <a:r>
              <a:rPr lang="ru-RU" sz="1800" dirty="0"/>
              <a:t> </a:t>
            </a:r>
            <a:r>
              <a:rPr lang="ru-RU" sz="1800" dirty="0" err="1"/>
              <a:t>первинних</a:t>
            </a:r>
            <a:r>
              <a:rPr lang="ru-RU" sz="1800" dirty="0"/>
              <a:t> </a:t>
            </a:r>
            <a:r>
              <a:rPr lang="ru-RU" sz="1800" dirty="0" err="1"/>
              <a:t>чорних</a:t>
            </a:r>
            <a:r>
              <a:rPr lang="ru-RU" sz="1800" dirty="0"/>
              <a:t> </a:t>
            </a:r>
            <a:r>
              <a:rPr lang="ru-RU" sz="1800" dirty="0" err="1"/>
              <a:t>дір</a:t>
            </a:r>
            <a:r>
              <a:rPr lang="ru-RU" sz="1800" dirty="0"/>
              <a:t> </a:t>
            </a:r>
            <a:r>
              <a:rPr lang="ru-RU" sz="1800" dirty="0" err="1"/>
              <a:t>представляє</a:t>
            </a:r>
            <a:r>
              <a:rPr lang="ru-RU" sz="1800" dirty="0"/>
              <a:t> </a:t>
            </a:r>
            <a:r>
              <a:rPr lang="ru-RU" sz="1800" dirty="0" err="1"/>
              <a:t>особливий</a:t>
            </a:r>
            <a:r>
              <a:rPr lang="ru-RU" sz="1800" dirty="0"/>
              <a:t> </a:t>
            </a:r>
            <a:r>
              <a:rPr lang="ru-RU" sz="1800" dirty="0" err="1"/>
              <a:t>інтерес</a:t>
            </a:r>
            <a:r>
              <a:rPr lang="ru-RU" sz="1800" dirty="0"/>
              <a:t> у </a:t>
            </a:r>
            <a:r>
              <a:rPr lang="ru-RU" sz="1800" dirty="0" err="1"/>
              <a:t>зв'язку</a:t>
            </a:r>
            <a:r>
              <a:rPr lang="ru-RU" sz="1800" dirty="0"/>
              <a:t> з </a:t>
            </a:r>
            <a:r>
              <a:rPr lang="ru-RU" sz="1800" dirty="0" err="1"/>
              <a:t>можливостями</a:t>
            </a:r>
            <a:r>
              <a:rPr lang="ru-RU" sz="1800" dirty="0"/>
              <a:t> </a:t>
            </a:r>
            <a:r>
              <a:rPr lang="ru-RU" sz="1800" dirty="0" err="1"/>
              <a:t>вивчення</a:t>
            </a:r>
            <a:r>
              <a:rPr lang="ru-RU" sz="1800" dirty="0"/>
              <a:t> </a:t>
            </a:r>
            <a:r>
              <a:rPr lang="ru-RU" sz="1800" dirty="0" err="1"/>
              <a:t>явища</a:t>
            </a:r>
            <a:r>
              <a:rPr lang="ru-RU" sz="1800" dirty="0"/>
              <a:t> </a:t>
            </a:r>
            <a:r>
              <a:rPr lang="ru-RU" sz="1800" dirty="0" err="1"/>
              <a:t>випаровування</a:t>
            </a:r>
            <a:r>
              <a:rPr lang="ru-RU" sz="1800" dirty="0"/>
              <a:t> </a:t>
            </a:r>
            <a:r>
              <a:rPr lang="ru-RU" sz="1800" dirty="0" err="1"/>
              <a:t>чорних</a:t>
            </a:r>
            <a:r>
              <a:rPr lang="ru-RU" sz="1800" dirty="0"/>
              <a:t> </a:t>
            </a:r>
            <a:r>
              <a:rPr lang="ru-RU" sz="1800" dirty="0" err="1"/>
              <a:t>дір</a:t>
            </a:r>
            <a:r>
              <a:rPr lang="ru-RU" sz="1800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260648"/>
            <a:ext cx="378042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5046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18</TotalTime>
  <Words>763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Горизонт</vt:lpstr>
      <vt:lpstr>Чорні Діри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Чорні Діри</dc:title>
  <dc:creator>Администратор</dc:creator>
  <cp:lastModifiedBy>Турецький</cp:lastModifiedBy>
  <cp:revision>4</cp:revision>
  <dcterms:created xsi:type="dcterms:W3CDTF">2013-11-28T19:38:06Z</dcterms:created>
  <dcterms:modified xsi:type="dcterms:W3CDTF">2014-04-01T16:33:00Z</dcterms:modified>
</cp:coreProperties>
</file>