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CC"/>
    <a:srgbClr val="9933FF"/>
    <a:srgbClr val="3399FF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9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8590-6B4A-4F76-8907-A42220EB072A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A212-F1B4-4905-87CD-763ECF478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5A83-C11B-474E-8672-0B1D288F0787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F155-56B1-45F2-94F6-69E288BFD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7843-0ACB-4922-BAA7-1F747D7CADF6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ADEA-1F0A-4372-BD23-E6D9A60E5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7B90-11D0-49E1-9954-073F8B19186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C490-2C7C-4C6A-826B-760AF4A4A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6AEA-34C5-416C-AB70-53FBD2462B8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ADC9-7816-4BBC-B8D3-56628FAA8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02CA-D916-46E2-849E-541CA4A3430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AEFA-CAE9-4224-9D07-2FCD1C764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131F-9EAF-4397-96F3-CE3A03617775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4298-005B-4D52-A1ED-6CD67C19A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E5A2-1B89-4EC4-9629-2EFAED57C2A5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7AE9-1988-46D9-B85A-2EDE6EF86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277D-11AD-476B-B142-D8692B4E3F8C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E027-A0B5-4DC7-8BAC-F77693B9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DCED-BAFF-4693-8F5C-D1CDF9D09C7F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060A-BBBF-45EA-8871-6878D3E55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7B0-0C27-496A-96E1-59742702F5F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D105-1E30-4AC9-8CD9-A091F047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5CD61-330D-466B-9D05-61C731057E4B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7E762-C881-4107-A749-BBE843427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20000"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86742" cy="1928825"/>
          </a:xfrm>
          <a:solidFill>
            <a:schemeClr val="tx1">
              <a:alpha val="28000"/>
            </a:schemeClr>
          </a:solidFill>
          <a:ln w="1270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Презентація на тему: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643314"/>
            <a:ext cx="7643866" cy="1752600"/>
          </a:xfrm>
          <a:solidFill>
            <a:schemeClr val="tx1">
              <a:alpha val="34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Зірки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65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1428750"/>
          </a:xfrm>
          <a:solidFill>
            <a:schemeClr val="tx1">
              <a:alpha val="59999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Світимість зірки (за винятком наймасивніших) пропорційна масі в ступені, що перевищує одиницю. </a:t>
            </a:r>
            <a:endParaRPr lang="uk-UA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0" y="2071688"/>
            <a:ext cx="4572000" cy="2060575"/>
          </a:xfrm>
          <a:prstGeom prst="rect">
            <a:avLst/>
          </a:prstGeom>
          <a:solidFill>
            <a:schemeClr val="tx1">
              <a:alpha val="32156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i="1">
                <a:solidFill>
                  <a:schemeClr val="bg1"/>
                </a:solidFill>
                <a:latin typeface="Monotype Corsiva" pitchFamily="66" charset="0"/>
              </a:rPr>
              <a:t>Запас же ядерної енергії в зірках  просто пропорційний масі.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4214813"/>
            <a:ext cx="8501063" cy="2673350"/>
          </a:xfrm>
          <a:prstGeom prst="rect">
            <a:avLst/>
          </a:prstGeom>
          <a:solidFill>
            <a:schemeClr val="tx1">
              <a:alpha val="56078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Отже, чим більше маса зірки, тим швидше вона повинна витратити свої внутрішні джерела енергії.</a:t>
            </a:r>
          </a:p>
          <a:p>
            <a:endParaRPr lang="ru-RU" sz="2800" i="1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 Терміни еволюції тим менше ніж більше маси зірок.</a:t>
            </a:r>
          </a:p>
        </p:txBody>
      </p:sp>
    </p:spTree>
  </p:cSld>
  <p:clrMapOvr>
    <a:masterClrMapping/>
  </p:clrMapOvr>
  <p:transition spd="med" advClick="0" advTm="3571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357298"/>
            <a:ext cx="7715304" cy="2071702"/>
          </a:xfrm>
          <a:solidFill>
            <a:srgbClr val="6600CC">
              <a:alpha val="25000"/>
            </a:srgbClr>
          </a:solidFill>
          <a:ln w="190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311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3399FF">
              <a:alpha val="37000"/>
            </a:srgbClr>
          </a:solidFill>
          <a:ln w="190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 таке зірки?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25"/>
            <a:ext cx="8329613" cy="2960688"/>
          </a:xfrm>
          <a:solidFill>
            <a:srgbClr val="0070C0">
              <a:alpha val="34901"/>
            </a:srgb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В астрономічному значенні: небесні світила, </a:t>
            </a: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що </a:t>
            </a:r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є джерелом променистої енергії, яка створюється в їх надрах і випромінюється в космічний простір. В зірках зосереджена основна маса видимої речовини галактик.</a:t>
            </a:r>
          </a:p>
        </p:txBody>
      </p:sp>
    </p:spTree>
  </p:cSld>
  <p:clrMapOvr>
    <a:masterClrMapping/>
  </p:clrMapOvr>
  <p:transition spd="med" advClick="0" advTm="20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929222" cy="1214446"/>
          </a:xfrm>
          <a:solidFill>
            <a:srgbClr val="0000FF">
              <a:alpha val="35000"/>
            </a:srgbClr>
          </a:solidFill>
          <a:ln w="28575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Терм</a:t>
            </a:r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043377"/>
          </a:xfrm>
          <a:solidFill>
            <a:srgbClr val="0000FF">
              <a:alpha val="27000"/>
            </a:srgbClr>
          </a:solidFill>
          <a:ln w="1270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Зоря́</a:t>
            </a:r>
            <a:r>
              <a:rPr lang="vi-VN" u="sng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— </a:t>
            </a:r>
            <a:r>
              <a:rPr lang="vi-VN" dirty="0" smtClean="0">
                <a:solidFill>
                  <a:schemeClr val="bg1"/>
                </a:solidFill>
                <a:latin typeface="+mj-lt"/>
              </a:rPr>
              <a:t>велетенське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розжарене</a:t>
            </a:r>
            <a:r>
              <a:rPr lang="vi-VN" dirty="0" smtClean="0">
                <a:solidFill>
                  <a:schemeClr val="bg1"/>
                </a:solidFill>
                <a:latin typeface="+mj-lt"/>
              </a:rPr>
              <a:t>, самосвітне небесне тіло, у надрах якого ефективно відбуваються  термоядерні реакції</a:t>
            </a:r>
            <a:endParaRPr lang="ru-RU" baseline="30000" dirty="0" smtClean="0">
              <a:solidFill>
                <a:schemeClr val="bg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Сонце</a:t>
            </a:r>
            <a:r>
              <a:rPr lang="vi-VN" dirty="0" smtClean="0">
                <a:solidFill>
                  <a:schemeClr val="bg1"/>
                </a:solidFill>
                <a:latin typeface="+mj-lt"/>
              </a:rPr>
              <a:t>— одна із зір, середня за своїми розмірами та світністю.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 smtClean="0">
                <a:solidFill>
                  <a:schemeClr val="bg1"/>
                </a:solidFill>
                <a:latin typeface="+mj-lt"/>
              </a:rPr>
              <a:t>Зорі поряд з іншими небесними тілами вивчає наука астрономі</a:t>
            </a:r>
            <a:r>
              <a:rPr lang="uk-UA" dirty="0" smtClean="0">
                <a:solidFill>
                  <a:schemeClr val="bg1"/>
                </a:solidFill>
                <a:latin typeface="+mj-lt"/>
              </a:rPr>
              <a:t>я</a:t>
            </a:r>
            <a:r>
              <a:rPr lang="vi-VN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2359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2560" cy="1154098"/>
          </a:xfr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Зірки -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могутні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джерела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енергії.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143250"/>
            <a:ext cx="8501062" cy="3071813"/>
          </a:xfrm>
          <a:solidFill>
            <a:schemeClr val="tx1">
              <a:alpha val="4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Зокрема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зобов'язано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своїм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існуванням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енергії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випромінювання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Сонця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 Зірки в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космічному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просторі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розподілені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рівномірно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, вони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утворюють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зоряні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системи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 До них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відносяться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кратні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зірки,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зоряні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скупчення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і галактики.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2415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500198"/>
          </a:xfrm>
          <a:solidFill>
            <a:schemeClr val="tx1">
              <a:alpha val="26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Фізична  характеристика  зірки не змінна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428875"/>
            <a:ext cx="8715375" cy="3214688"/>
          </a:xfrm>
          <a:solidFill>
            <a:schemeClr val="tx1">
              <a:alpha val="43921"/>
            </a:schemeClr>
          </a:solidFill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 </a:t>
            </a:r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Це відповідає стану рівноваги. Але існують і такі зірки, властивості яких міняються видимим чином. Їх називають змінними зірками і нестаціонарними зірками. Слід зазначити зірки, в яких безперервно або час від часу відбуваються спалахи, зокрема - нові зірки. </a:t>
            </a:r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3060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643998" cy="1143000"/>
          </a:xfrm>
          <a:solidFill>
            <a:schemeClr val="tx1">
              <a:alpha val="34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Характеристика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зірок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5" y="1773238"/>
            <a:ext cx="8715375" cy="4381500"/>
          </a:xfrm>
          <a:prstGeom prst="rect">
            <a:avLst/>
          </a:prstGeom>
          <a:solidFill>
            <a:schemeClr val="tx1">
              <a:alpha val="6196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 </a:t>
            </a:r>
            <a:r>
              <a:rPr lang="ru-RU" sz="2800" i="1">
                <a:solidFill>
                  <a:schemeClr val="bg1"/>
                </a:solidFill>
                <a:latin typeface="Monotype Corsiva" pitchFamily="66" charset="0"/>
              </a:rPr>
              <a:t>Діляться на видимі (найважливіша - блиск, який прийнято виражати в логарифмічній шкалі видимих зоряних величин) і істинні (світимість, колір зірок, радіус, маса). Найважливішу інформацію про властивості зірки дають їх спектри. Далі, існує класифікація зірок по світимості. Найпростіший вид цієї класифікації полягає в розділенні зірок на гіганти і карлики. При більш докладній класифікації виділяють надгіганти, субгіганти, субкарлики </a:t>
            </a:r>
            <a:endParaRPr lang="ru-RU" sz="28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45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1785937"/>
          </a:xfrm>
          <a:solidFill>
            <a:srgbClr val="0000FF">
              <a:alpha val="16078"/>
            </a:srgb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Monotype Corsiva" pitchFamily="66" charset="0"/>
              </a:rPr>
              <a:t>Гравітаційне стиснення може служити джерелом енергії лише для дуже молодих зірок.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571750"/>
            <a:ext cx="8715375" cy="3857625"/>
          </a:xfrm>
          <a:solidFill>
            <a:srgbClr val="0000FF">
              <a:alpha val="27000"/>
            </a:srgbClr>
          </a:solidFill>
          <a:ln w="19050"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 другого боку,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термоядерні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реакції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протікають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достатньою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швидкістю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при температурах,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тисячі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раз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перевищуючих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температуру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зірки.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надрах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зірок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при 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величезній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густині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газ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володіє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тиском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мільярди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атмосфер.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цих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умовах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зірка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знаходитися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стаціонарному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стані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завдяки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тому,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кожному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шарі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внутрішній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тиск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газу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врівноважується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дією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сил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тяжіння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Такий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стан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називається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гідростатичною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рівновагою</a:t>
            </a:r>
            <a:r>
              <a:rPr lang="ru-RU" sz="2800" u="sng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5259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86800" cy="1143000"/>
          </a:xfrm>
          <a:solidFill>
            <a:schemeClr val="tx1">
              <a:alpha val="36078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ru-RU" sz="4200" b="1" smtClean="0">
                <a:solidFill>
                  <a:schemeClr val="bg1"/>
                </a:solidFill>
                <a:latin typeface="Monotype Corsiva" pitchFamily="66" charset="0"/>
              </a:rPr>
              <a:t>Стаціонарна зірка є газовою (точніше, плазмовою) кулею</a:t>
            </a:r>
            <a:endParaRPr lang="ru-RU" sz="4200" smtClean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686800" cy="4972050"/>
          </a:xfrm>
          <a:solidFill>
            <a:schemeClr val="tx1">
              <a:alpha val="41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гідростатичної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рівноваги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усередині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зірки температура з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якої-небудь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причини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підвищиться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зірка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повинна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роздутися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зросте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тиск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надрах.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Сили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тяжіння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зможуть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запобігти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розширенню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зірки,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зірки,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розширяється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вони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зменшаться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Звідси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витікає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збереження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гідростатичної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рівноваги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зірки з великою температурою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умов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повинні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менші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розміри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Все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сказане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відноситься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хімічно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однорідних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гомогенним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зоряних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моделей,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цілком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придатні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величезної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більшості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зірок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(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такі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зірки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називаються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  <a:latin typeface="Monotype Corsiva" pitchFamily="66" charset="0"/>
              </a:rPr>
              <a:t>зірками</a:t>
            </a:r>
            <a:r>
              <a:rPr lang="ru-RU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  <a:latin typeface="Monotype Corsiva" pitchFamily="66" charset="0"/>
              </a:rPr>
              <a:t>головної</a:t>
            </a:r>
            <a:r>
              <a:rPr lang="ru-RU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  <a:latin typeface="Monotype Corsiva" pitchFamily="66" charset="0"/>
              </a:rPr>
              <a:t>послідовності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до них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відноситься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і наше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Сонце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).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6359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>
              <a:alpha val="22000"/>
            </a:srgb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Червоні гіганти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15313" cy="3857625"/>
          </a:xfrm>
          <a:solidFill>
            <a:srgbClr val="0000FF">
              <a:alpha val="34901"/>
            </a:srgb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onotype Corsiva" pitchFamily="66" charset="0"/>
              </a:rPr>
              <a:t> Стаціонарний стан зірки характеризується не тільки механічною, але і тепловою рівновагою: процеси виділення енергії в надрах зірок, процеси тепловідводу енергії з надр до поверхні і процеси випромінювання енергії з поверхні повинні бути збалансовані. Тому зірки - стійкі саморегульовані системи.</a:t>
            </a:r>
          </a:p>
        </p:txBody>
      </p:sp>
    </p:spTree>
  </p:cSld>
  <p:clrMapOvr>
    <a:masterClrMapping/>
  </p:clrMapOvr>
  <p:transition spd="med" advClick="0" advTm="30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392</Words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Гравітаційне стиснення може служити джерелом енергії лише для дуже молодих зірок.</vt:lpstr>
      <vt:lpstr>Стаціонарна зірка є газовою (точніше, плазмовою) кулею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</cp:revision>
  <dcterms:modified xsi:type="dcterms:W3CDTF">2013-10-31T06:52:23Z</dcterms:modified>
</cp:coreProperties>
</file>