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94660"/>
  </p:normalViewPr>
  <p:slideViewPr>
    <p:cSldViewPr>
      <p:cViewPr varScale="1">
        <p:scale>
          <a:sx n="74" d="100"/>
          <a:sy n="74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E932B-AF7D-42CF-872A-8C266CAA8C1B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56304-7D54-450B-A028-C2F99E8AA9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56304-7D54-450B-A028-C2F99E8AA9BB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6614-A355-412A-A981-C8538961EA07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26D22-CF02-470A-BB22-84F38A9B74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>
            <a:prstTxWarp prst="textDoubleWave1">
              <a:avLst/>
            </a:prstTxWarp>
          </a:bodyPr>
          <a:lstStyle/>
          <a:p>
            <a:r>
              <a:rPr lang="ru-RU" dirty="0" err="1" smtClean="0">
                <a:solidFill>
                  <a:srgbClr val="00B0F0"/>
                </a:solidFill>
              </a:rPr>
              <a:t>Астроно</a:t>
            </a:r>
            <a:r>
              <a:rPr lang="uk-UA" dirty="0" err="1" smtClean="0">
                <a:solidFill>
                  <a:srgbClr val="00B0F0"/>
                </a:solidFill>
              </a:rPr>
              <a:t>мія</a:t>
            </a:r>
            <a:r>
              <a:rPr lang="uk-UA" dirty="0" smtClean="0">
                <a:solidFill>
                  <a:srgbClr val="00B0F0"/>
                </a:solidFill>
              </a:rPr>
              <a:t>  і астрологія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uk-UA" sz="7200" dirty="0" smtClean="0">
                <a:solidFill>
                  <a:srgbClr val="92D050"/>
                </a:solidFill>
              </a:rPr>
              <a:t>Історія</a:t>
            </a:r>
            <a:endParaRPr lang="ru-RU" sz="72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err="1" smtClean="0"/>
              <a:t>Астрологія</a:t>
            </a:r>
            <a:r>
              <a:rPr lang="ru-RU" dirty="0" smtClean="0"/>
              <a:t>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люди, </a:t>
            </a:r>
            <a:r>
              <a:rPr lang="ru-RU" dirty="0" err="1"/>
              <a:t>які</a:t>
            </a:r>
            <a:r>
              <a:rPr lang="ru-RU" dirty="0"/>
              <a:t> не знали 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 на </a:t>
            </a:r>
            <a:r>
              <a:rPr lang="ru-RU" dirty="0" err="1"/>
              <a:t>сучасно</a:t>
            </a:r>
            <a:r>
              <a:rPr lang="ru-RU" dirty="0"/>
              <a:t> </a:t>
            </a:r>
            <a:r>
              <a:rPr lang="ru-RU" dirty="0" err="1"/>
              <a:t>обґрунтованому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сотень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спостерігали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«</a:t>
            </a:r>
            <a:r>
              <a:rPr lang="ru-RU" dirty="0" err="1"/>
              <a:t>підмісяцевого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» (день 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ніч</a:t>
            </a:r>
            <a:r>
              <a:rPr lang="ru-RU" dirty="0"/>
              <a:t>, </a:t>
            </a:r>
            <a:r>
              <a:rPr lang="ru-RU" dirty="0" err="1"/>
              <a:t>зміни</a:t>
            </a:r>
            <a:r>
              <a:rPr lang="ru-RU" dirty="0"/>
              <a:t> </a:t>
            </a:r>
            <a:r>
              <a:rPr lang="ru-RU" dirty="0" err="1"/>
              <a:t>пір</a:t>
            </a:r>
            <a:r>
              <a:rPr lang="ru-RU" dirty="0"/>
              <a:t> року, </a:t>
            </a:r>
            <a:r>
              <a:rPr lang="ru-RU" dirty="0" err="1"/>
              <a:t>розливи</a:t>
            </a:r>
            <a:r>
              <a:rPr lang="ru-RU" dirty="0"/>
              <a:t> </a:t>
            </a:r>
            <a:r>
              <a:rPr lang="ru-RU" dirty="0" err="1"/>
              <a:t>річок</a:t>
            </a:r>
            <a:r>
              <a:rPr lang="ru-RU" dirty="0"/>
              <a:t>, </a:t>
            </a:r>
            <a:r>
              <a:rPr lang="ru-RU" dirty="0" err="1"/>
              <a:t>затемнення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не </a:t>
            </a:r>
            <a:r>
              <a:rPr lang="ru-RU" dirty="0" err="1"/>
              <a:t>розуміли</a:t>
            </a:r>
            <a:r>
              <a:rPr lang="ru-RU" dirty="0"/>
              <a:t>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тому, </a:t>
            </a:r>
            <a:r>
              <a:rPr lang="ru-RU" dirty="0" err="1"/>
              <a:t>обожнюючи</a:t>
            </a:r>
            <a:r>
              <a:rPr lang="ru-RU" dirty="0"/>
              <a:t> </a:t>
            </a:r>
            <a:r>
              <a:rPr lang="ru-RU" dirty="0" err="1"/>
              <a:t>небесні</a:t>
            </a:r>
            <a:r>
              <a:rPr lang="ru-RU" dirty="0"/>
              <a:t> </a:t>
            </a:r>
            <a:r>
              <a:rPr lang="ru-RU" dirty="0" err="1"/>
              <a:t>світила</a:t>
            </a:r>
            <a:r>
              <a:rPr lang="ru-RU" dirty="0"/>
              <a:t>, </a:t>
            </a:r>
            <a:r>
              <a:rPr lang="ru-RU" dirty="0" err="1"/>
              <a:t>приписували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якусь</a:t>
            </a:r>
            <a:r>
              <a:rPr lang="ru-RU" dirty="0"/>
              <a:t> </a:t>
            </a:r>
            <a:r>
              <a:rPr lang="ru-RU" dirty="0" err="1"/>
              <a:t>вищу</a:t>
            </a:r>
            <a:r>
              <a:rPr lang="ru-RU" dirty="0"/>
              <a:t> волю «</a:t>
            </a:r>
            <a:r>
              <a:rPr lang="ru-RU" dirty="0" err="1"/>
              <a:t>надмісяцевого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», яка </a:t>
            </a:r>
            <a:r>
              <a:rPr lang="ru-RU" dirty="0" err="1"/>
              <a:t>нібито</a:t>
            </a:r>
            <a:r>
              <a:rPr lang="ru-RU" dirty="0"/>
              <a:t> </a:t>
            </a:r>
            <a:r>
              <a:rPr lang="ru-RU" dirty="0" err="1"/>
              <a:t>відображає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на </a:t>
            </a:r>
            <a:r>
              <a:rPr lang="ru-RU" dirty="0" err="1"/>
              <a:t>Земній</a:t>
            </a:r>
            <a:r>
              <a:rPr lang="ru-RU" dirty="0"/>
              <a:t> </a:t>
            </a:r>
            <a:r>
              <a:rPr lang="ru-RU" dirty="0" err="1"/>
              <a:t>кулі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Астрологія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була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тісно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пов'язана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медициною.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І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саме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завдяки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тому,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вважалося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що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медик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err="1" smtClean="0">
                <a:solidFill>
                  <a:schemeClr val="accent4">
                    <a:lumMod val="75000"/>
                  </a:schemeClr>
                </a:solidFill>
              </a:rPr>
              <a:t>зобов'язаний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знати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астрологію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(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для постановки 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правильного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діагнозу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правильного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визначення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ліки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допоможуть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хворому,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розрахунків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часу для тих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або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інших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маніпуляцій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операцій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, точного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визначення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часу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настання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 криз </a:t>
            </a:r>
            <a:r>
              <a:rPr lang="ru-RU" dirty="0" err="1">
                <a:solidFill>
                  <a:schemeClr val="accent4">
                    <a:lumMod val="75000"/>
                  </a:schemeClr>
                </a:solidFill>
              </a:rPr>
              <a:t>хвороби</a:t>
            </a:r>
            <a:r>
              <a:rPr lang="ru-RU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uk-UA" dirty="0" smtClean="0">
                <a:solidFill>
                  <a:srgbClr val="92D050"/>
                </a:solidFill>
              </a:rPr>
              <a:t>Астрономія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      одна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найдавніших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наук,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включає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спостереження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пояснення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подій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відбуваються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за межами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її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атмосфери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	      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астрономи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досліджують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зірки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планети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їх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супутники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комети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метеоритні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тіла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туманності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зоряні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 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речовину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що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заповнює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простір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між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зірками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і</a:t>
            </a: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планетами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543824" cy="108266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uk-UA" sz="2800" dirty="0" smtClean="0">
                <a:solidFill>
                  <a:srgbClr val="92D050"/>
                </a:solidFill>
              </a:rPr>
              <a:t>Історія</a:t>
            </a: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FF00"/>
                </a:solidFill>
              </a:rPr>
              <a:t> 	</a:t>
            </a:r>
            <a:r>
              <a:rPr lang="ru-RU" sz="2800" dirty="0" err="1" smtClean="0">
                <a:solidFill>
                  <a:srgbClr val="FFFF00"/>
                </a:solidFill>
              </a:rPr>
              <a:t>Астрономія</a:t>
            </a:r>
            <a:r>
              <a:rPr lang="ru-RU" sz="2800" dirty="0">
                <a:solidFill>
                  <a:srgbClr val="FFFF00"/>
                </a:solidFill>
              </a:rPr>
              <a:t> — одна </a:t>
            </a:r>
            <a:r>
              <a:rPr lang="ru-RU" sz="2800" dirty="0" err="1">
                <a:solidFill>
                  <a:srgbClr val="FFFF00"/>
                </a:solidFill>
              </a:rPr>
              <a:t>з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найстаріших</a:t>
            </a:r>
            <a:r>
              <a:rPr lang="ru-RU" sz="2800" dirty="0">
                <a:solidFill>
                  <a:srgbClr val="FFFF00"/>
                </a:solidFill>
              </a:rPr>
              <a:t> наук, яка </a:t>
            </a:r>
            <a:r>
              <a:rPr lang="ru-RU" sz="2800" dirty="0" err="1">
                <a:solidFill>
                  <a:srgbClr val="FFFF00"/>
                </a:solidFill>
              </a:rPr>
              <a:t>виникла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практичних</a:t>
            </a:r>
            <a:r>
              <a:rPr lang="ru-RU" sz="2800" dirty="0">
                <a:solidFill>
                  <a:srgbClr val="FFFF00"/>
                </a:solidFill>
              </a:rPr>
              <a:t> потреб </a:t>
            </a:r>
            <a:r>
              <a:rPr lang="ru-RU" sz="2800" dirty="0" err="1">
                <a:solidFill>
                  <a:srgbClr val="FFFF00"/>
                </a:solidFill>
              </a:rPr>
              <a:t>людства</a:t>
            </a:r>
            <a:r>
              <a:rPr lang="ru-RU" sz="2800" dirty="0">
                <a:solidFill>
                  <a:srgbClr val="FFFF00"/>
                </a:solidFill>
              </a:rPr>
              <a:t>. За </a:t>
            </a:r>
            <a:r>
              <a:rPr lang="ru-RU" sz="2800" dirty="0" err="1">
                <a:solidFill>
                  <a:srgbClr val="FFFF00"/>
                </a:solidFill>
              </a:rPr>
              <a:t>розташуванням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зір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і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сузір'їв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первісні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землероби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визначали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настання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пір</a:t>
            </a:r>
            <a:r>
              <a:rPr lang="ru-RU" sz="2800" dirty="0">
                <a:solidFill>
                  <a:srgbClr val="FFFF00"/>
                </a:solidFill>
              </a:rPr>
              <a:t> року. </a:t>
            </a:r>
            <a:r>
              <a:rPr lang="ru-RU" sz="2800" dirty="0" err="1">
                <a:solidFill>
                  <a:srgbClr val="FFFF00"/>
                </a:solidFill>
              </a:rPr>
              <a:t>Кочові</a:t>
            </a:r>
            <a:r>
              <a:rPr lang="ru-RU" sz="2800" dirty="0">
                <a:solidFill>
                  <a:srgbClr val="FFFF00"/>
                </a:solidFill>
              </a:rPr>
              <a:t> племена </a:t>
            </a:r>
            <a:r>
              <a:rPr lang="ru-RU" sz="2800" dirty="0" err="1">
                <a:solidFill>
                  <a:srgbClr val="FFFF00"/>
                </a:solidFill>
              </a:rPr>
              <a:t>орієнтувалися</a:t>
            </a:r>
            <a:r>
              <a:rPr lang="ru-RU" sz="2800" dirty="0">
                <a:solidFill>
                  <a:srgbClr val="FFFF00"/>
                </a:solidFill>
              </a:rPr>
              <a:t> за </a:t>
            </a:r>
            <a:r>
              <a:rPr lang="ru-RU" sz="2800" dirty="0" err="1">
                <a:solidFill>
                  <a:srgbClr val="FFFF00"/>
                </a:solidFill>
              </a:rPr>
              <a:t>Сонцем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і</a:t>
            </a:r>
            <a:r>
              <a:rPr lang="ru-RU" sz="2800" dirty="0">
                <a:solidFill>
                  <a:srgbClr val="FFFF00"/>
                </a:solidFill>
              </a:rPr>
              <a:t> зорями. </a:t>
            </a:r>
            <a:r>
              <a:rPr lang="ru-RU" sz="2800" dirty="0" err="1">
                <a:solidFill>
                  <a:srgbClr val="FFFF00"/>
                </a:solidFill>
              </a:rPr>
              <a:t>Необхідність</a:t>
            </a:r>
            <a:r>
              <a:rPr lang="ru-RU" sz="2800" dirty="0">
                <a:solidFill>
                  <a:srgbClr val="FFFF00"/>
                </a:solidFill>
              </a:rPr>
              <a:t> у </a:t>
            </a:r>
            <a:r>
              <a:rPr lang="ru-RU" sz="2800" dirty="0" err="1">
                <a:solidFill>
                  <a:srgbClr val="FFFF00"/>
                </a:solidFill>
              </a:rPr>
              <a:t>літочисленні</a:t>
            </a:r>
            <a:r>
              <a:rPr lang="ru-RU" sz="2800" dirty="0">
                <a:solidFill>
                  <a:srgbClr val="FFFF00"/>
                </a:solidFill>
              </a:rPr>
              <a:t> привела до </a:t>
            </a:r>
            <a:r>
              <a:rPr lang="ru-RU" sz="2800" dirty="0" err="1">
                <a:solidFill>
                  <a:srgbClr val="FFFF00"/>
                </a:solidFill>
              </a:rPr>
              <a:t>створення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календаря;</a:t>
            </a:r>
          </a:p>
          <a:p>
            <a:pPr>
              <a:buFont typeface="Wingdings" pitchFamily="2" charset="2"/>
              <a:buChar char="Ø"/>
            </a:pPr>
            <a:r>
              <a:rPr lang="uk-UA" sz="2800" dirty="0">
                <a:solidFill>
                  <a:srgbClr val="FFFF00"/>
                </a:solidFill>
              </a:rPr>
              <a:t> </a:t>
            </a:r>
            <a:r>
              <a:rPr lang="uk-UA" sz="2800" dirty="0" smtClean="0">
                <a:solidFill>
                  <a:srgbClr val="FFFF00"/>
                </a:solidFill>
              </a:rPr>
              <a:t> </a:t>
            </a:r>
            <a:r>
              <a:rPr lang="uk-UA" sz="2400" dirty="0" smtClean="0">
                <a:solidFill>
                  <a:srgbClr val="FFFF00"/>
                </a:solidFill>
              </a:rPr>
              <a:t>	</a:t>
            </a:r>
            <a:r>
              <a:rPr lang="ru-RU" sz="2800" dirty="0">
                <a:solidFill>
                  <a:srgbClr val="FFFF00"/>
                </a:solidFill>
              </a:rPr>
              <a:t>о</a:t>
            </a:r>
            <a:r>
              <a:rPr lang="ru-RU" sz="2800" dirty="0" smtClean="0">
                <a:solidFill>
                  <a:srgbClr val="FFFF00"/>
                </a:solidFill>
              </a:rPr>
              <a:t>собливо </a:t>
            </a:r>
            <a:r>
              <a:rPr lang="ru-RU" sz="2800" dirty="0">
                <a:solidFill>
                  <a:srgbClr val="FFFF00"/>
                </a:solidFill>
              </a:rPr>
              <a:t>великого </a:t>
            </a:r>
            <a:r>
              <a:rPr lang="ru-RU" sz="2800" dirty="0" err="1">
                <a:solidFill>
                  <a:srgbClr val="FFFF00"/>
                </a:solidFill>
              </a:rPr>
              <a:t>розвитку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досягла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астрономія</a:t>
            </a:r>
            <a:r>
              <a:rPr lang="ru-RU" sz="2800" dirty="0">
                <a:solidFill>
                  <a:srgbClr val="FFFF00"/>
                </a:solidFill>
              </a:rPr>
              <a:t> у </a:t>
            </a:r>
            <a:r>
              <a:rPr lang="ru-RU" sz="2800" dirty="0" err="1">
                <a:solidFill>
                  <a:srgbClr val="FFFF00"/>
                </a:solidFill>
              </a:rPr>
              <a:t>Стародавній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Греції</a:t>
            </a:r>
            <a:r>
              <a:rPr lang="ru-RU" sz="2800" dirty="0">
                <a:solidFill>
                  <a:srgbClr val="FFFF00"/>
                </a:solidFill>
              </a:rPr>
              <a:t>. </a:t>
            </a:r>
            <a:r>
              <a:rPr lang="ru-RU" sz="2800" dirty="0" err="1">
                <a:solidFill>
                  <a:srgbClr val="FFFF00"/>
                </a:solidFill>
              </a:rPr>
              <a:t>Піфагор</a:t>
            </a:r>
            <a:r>
              <a:rPr lang="ru-RU" sz="2800" dirty="0">
                <a:solidFill>
                  <a:srgbClr val="FFFF00"/>
                </a:solidFill>
              </a:rPr>
              <a:t> </a:t>
            </a:r>
            <a:r>
              <a:rPr lang="ru-RU" sz="2800" dirty="0" err="1">
                <a:solidFill>
                  <a:srgbClr val="FFFF00"/>
                </a:solidFill>
              </a:rPr>
              <a:t>вперше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дійшов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висновку</a:t>
            </a:r>
            <a:r>
              <a:rPr lang="ru-RU" sz="2800" dirty="0">
                <a:solidFill>
                  <a:srgbClr val="FFFF00"/>
                </a:solidFill>
              </a:rPr>
              <a:t>, </a:t>
            </a:r>
            <a:r>
              <a:rPr lang="ru-RU" sz="2800" dirty="0" err="1">
                <a:solidFill>
                  <a:srgbClr val="FFFF00"/>
                </a:solidFill>
              </a:rPr>
              <a:t>що</a:t>
            </a:r>
            <a:r>
              <a:rPr lang="ru-RU" sz="2800" dirty="0">
                <a:solidFill>
                  <a:srgbClr val="FFFF00"/>
                </a:solidFill>
              </a:rPr>
              <a:t> Земля </a:t>
            </a:r>
            <a:r>
              <a:rPr lang="ru-RU" sz="2800" dirty="0" err="1">
                <a:solidFill>
                  <a:srgbClr val="FFFF00"/>
                </a:solidFill>
              </a:rPr>
              <a:t>має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err="1">
                <a:solidFill>
                  <a:srgbClr val="FFFF00"/>
                </a:solidFill>
              </a:rPr>
              <a:t>кулясту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форму.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Цікаві факти з астрономії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29642" cy="514353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Щорічно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Космосу </a:t>
            </a:r>
            <a:r>
              <a:rPr lang="ru-RU" dirty="0" err="1"/>
              <a:t>віпадає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тон пилу та </a:t>
            </a:r>
            <a:r>
              <a:rPr lang="ru-RU" dirty="0" err="1" smtClean="0"/>
              <a:t>каміння</a:t>
            </a:r>
            <a:r>
              <a:rPr lang="ru-RU" dirty="0" smtClean="0"/>
              <a:t>; 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 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r>
              <a:rPr lang="ru-RU" dirty="0" err="1"/>
              <a:t>світло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8,5 </a:t>
            </a:r>
            <a:r>
              <a:rPr lang="ru-RU" dirty="0" err="1"/>
              <a:t>хвилин</a:t>
            </a:r>
            <a:r>
              <a:rPr lang="ru-RU" dirty="0"/>
              <a:t>. 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dirty="0" err="1" smtClean="0"/>
              <a:t>Щодоби</a:t>
            </a:r>
            <a:r>
              <a:rPr lang="ru-RU" dirty="0" smtClean="0"/>
              <a:t> </a:t>
            </a:r>
            <a:r>
              <a:rPr lang="ru-RU" dirty="0"/>
              <a:t>на Землю </a:t>
            </a:r>
            <a:r>
              <a:rPr lang="ru-RU" dirty="0" err="1"/>
              <a:t>падає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200 </a:t>
            </a:r>
            <a:r>
              <a:rPr lang="ru-RU" dirty="0" err="1"/>
              <a:t>тисяч</a:t>
            </a:r>
            <a:r>
              <a:rPr lang="ru-RU" dirty="0"/>
              <a:t> </a:t>
            </a:r>
            <a:r>
              <a:rPr lang="ru-RU" dirty="0" err="1" smtClean="0"/>
              <a:t>метеоритів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>
                <a:hlinkClick r:id="rId2" action="ppaction://hlinksldjump"/>
              </a:rPr>
              <a:t>Чумацький Шлях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 </a:t>
            </a:r>
            <a:r>
              <a:rPr lang="uk-UA" dirty="0" smtClean="0">
                <a:hlinkClick r:id="rId3" action="ppaction://hlinksldjump"/>
              </a:rPr>
              <a:t>Полярне сяйво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Чумацький Шлях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власна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 галактики,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розташована</a:t>
            </a:r>
            <a:r>
              <a:rPr lang="ru-RU" dirty="0"/>
              <a:t> </a:t>
            </a:r>
            <a:r>
              <a:rPr lang="ru-RU" dirty="0" err="1"/>
              <a:t>Сонячна</a:t>
            </a:r>
            <a:r>
              <a:rPr lang="ru-RU" dirty="0"/>
              <a:t> система,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усі</a:t>
            </a:r>
            <a:r>
              <a:rPr lang="ru-RU" dirty="0"/>
              <a:t> </a:t>
            </a:r>
            <a:r>
              <a:rPr lang="ru-RU" dirty="0" err="1"/>
              <a:t>зорі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ми </a:t>
            </a:r>
            <a:r>
              <a:rPr lang="ru-RU" dirty="0" err="1" smtClean="0"/>
              <a:t>бачимо</a:t>
            </a:r>
            <a:r>
              <a:rPr lang="ru-RU" dirty="0" smtClean="0"/>
              <a:t> </a:t>
            </a:r>
            <a:r>
              <a:rPr lang="ru-RU" dirty="0" err="1"/>
              <a:t>неозброєним</a:t>
            </a:r>
            <a:r>
              <a:rPr lang="ru-RU" dirty="0"/>
              <a:t> </a:t>
            </a:r>
            <a:r>
              <a:rPr lang="ru-RU" dirty="0" smtClean="0"/>
              <a:t>око;</a:t>
            </a:r>
          </a:p>
          <a:p>
            <a:r>
              <a:rPr lang="ru-RU" dirty="0"/>
              <a:t>Першим </a:t>
            </a:r>
            <a:r>
              <a:rPr lang="ru-RU" dirty="0" err="1"/>
              <a:t>вченим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припустив,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Чумацький</a:t>
            </a:r>
            <a:r>
              <a:rPr lang="ru-RU" dirty="0"/>
              <a:t> Шлях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віддалених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 </a:t>
            </a:r>
            <a:r>
              <a:rPr lang="ru-RU" dirty="0" err="1"/>
              <a:t>Демокрит</a:t>
            </a:r>
            <a:endParaRPr lang="ru-RU" dirty="0"/>
          </a:p>
        </p:txBody>
      </p:sp>
      <p:sp>
        <p:nvSpPr>
          <p:cNvPr id="4" name="Ромб 3">
            <a:hlinkClick r:id="rId2" action="ppaction://hlinksldjump"/>
          </p:cNvPr>
          <p:cNvSpPr/>
          <p:nvPr/>
        </p:nvSpPr>
        <p:spPr>
          <a:xfrm>
            <a:off x="428596" y="6286520"/>
            <a:ext cx="500066" cy="35719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34616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7" name="Ромб 6">
            <a:hlinkClick r:id="rId3" action="ppaction://hlinksldjump"/>
          </p:cNvPr>
          <p:cNvSpPr/>
          <p:nvPr/>
        </p:nvSpPr>
        <p:spPr>
          <a:xfrm>
            <a:off x="428596" y="6429396"/>
            <a:ext cx="500066" cy="28575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prstTxWarp prst="textTriangleInverted">
              <a:avLst/>
            </a:prstTxWarp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Полярне сяйво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7"/>
            <a:ext cx="8686800" cy="4000528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400" dirty="0" smtClean="0"/>
              <a:t>	</a:t>
            </a:r>
            <a:r>
              <a:rPr lang="ru-RU" sz="2000" dirty="0" err="1" smtClean="0"/>
              <a:t>Полярним</a:t>
            </a:r>
            <a:r>
              <a:rPr lang="ru-RU" sz="2000" dirty="0" smtClean="0"/>
              <a:t> </a:t>
            </a:r>
            <a:r>
              <a:rPr lang="ru-RU" sz="2000" dirty="0" err="1"/>
              <a:t>сяйвом</a:t>
            </a:r>
            <a:r>
              <a:rPr lang="ru-RU" sz="2000" dirty="0"/>
              <a:t>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особливе</a:t>
            </a:r>
            <a:r>
              <a:rPr lang="ru-RU" sz="2000" dirty="0"/>
              <a:t> </a:t>
            </a:r>
            <a:r>
              <a:rPr lang="ru-RU" sz="2000" dirty="0" err="1" smtClean="0"/>
              <a:t>світлове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явище</a:t>
            </a:r>
            <a:r>
              <a:rPr lang="ru-RU" sz="2000" dirty="0"/>
              <a:t>, яке час </a:t>
            </a:r>
            <a:r>
              <a:rPr lang="ru-RU" sz="2000" dirty="0" err="1"/>
              <a:t>від</a:t>
            </a:r>
            <a:r>
              <a:rPr lang="ru-RU" sz="2000" dirty="0"/>
              <a:t> часу </a:t>
            </a:r>
            <a:r>
              <a:rPr lang="ru-RU" sz="2000" dirty="0" err="1"/>
              <a:t>виникає</a:t>
            </a:r>
            <a:r>
              <a:rPr lang="ru-RU" sz="2000" dirty="0"/>
              <a:t> у </a:t>
            </a:r>
            <a:r>
              <a:rPr lang="ru-RU" sz="2000" dirty="0" err="1"/>
              <a:t>верхніх</a:t>
            </a:r>
            <a:r>
              <a:rPr lang="ru-RU" sz="2000" dirty="0"/>
              <a:t> шарах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земної</a:t>
            </a:r>
            <a:r>
              <a:rPr lang="ru-RU" sz="2000" dirty="0" smtClean="0"/>
              <a:t> </a:t>
            </a:r>
            <a:r>
              <a:rPr lang="ru-RU" sz="2000" dirty="0" err="1"/>
              <a:t>атмосфери</a:t>
            </a:r>
            <a:r>
              <a:rPr lang="ru-RU" sz="2000" dirty="0"/>
              <a:t> – низку </a:t>
            </a:r>
            <a:r>
              <a:rPr lang="ru-RU" sz="2000" dirty="0" err="1"/>
              <a:t>яскравих</a:t>
            </a:r>
            <a:r>
              <a:rPr lang="ru-RU" sz="2000" dirty="0"/>
              <a:t> </a:t>
            </a:r>
            <a:r>
              <a:rPr lang="ru-RU" sz="2000" dirty="0" err="1"/>
              <a:t>кольорових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смуг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змінюють</a:t>
            </a:r>
            <a:r>
              <a:rPr lang="ru-RU" sz="2000" dirty="0"/>
              <a:t> </a:t>
            </a:r>
            <a:r>
              <a:rPr lang="ru-RU" sz="2000" dirty="0" err="1"/>
              <a:t>розмір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колір</a:t>
            </a:r>
            <a:r>
              <a:rPr lang="ru-RU" sz="2000" dirty="0"/>
              <a:t>. </a:t>
            </a:r>
            <a:r>
              <a:rPr lang="ru-RU" sz="2000" dirty="0" err="1"/>
              <a:t>Дуже</a:t>
            </a:r>
            <a:r>
              <a:rPr lang="ru-RU" sz="2000" dirty="0"/>
              <a:t> часто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явище</a:t>
            </a:r>
            <a:r>
              <a:rPr lang="ru-RU" sz="2000" dirty="0" smtClean="0"/>
              <a:t> </a:t>
            </a:r>
            <a:r>
              <a:rPr lang="ru-RU" sz="2000" dirty="0" err="1"/>
              <a:t>називають</a:t>
            </a:r>
            <a:r>
              <a:rPr lang="ru-RU" sz="2000" dirty="0"/>
              <a:t> </a:t>
            </a:r>
            <a:r>
              <a:rPr lang="ru-RU" sz="2000" dirty="0" err="1"/>
              <a:t>північним</a:t>
            </a:r>
            <a:r>
              <a:rPr lang="ru-RU" sz="2000" dirty="0"/>
              <a:t> </a:t>
            </a:r>
            <a:r>
              <a:rPr lang="ru-RU" sz="2000" dirty="0" err="1"/>
              <a:t>сяйвом</a:t>
            </a:r>
            <a:r>
              <a:rPr lang="ru-RU" sz="2000" dirty="0"/>
              <a:t>, так як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століттями</a:t>
            </a:r>
            <a:r>
              <a:rPr lang="ru-RU" sz="2000" dirty="0" smtClean="0"/>
              <a:t> </a:t>
            </a:r>
            <a:r>
              <a:rPr lang="ru-RU" sz="2000" dirty="0" err="1"/>
              <a:t>спостерігали</a:t>
            </a:r>
            <a:r>
              <a:rPr lang="ru-RU" sz="2000" dirty="0"/>
              <a:t> </a:t>
            </a:r>
            <a:r>
              <a:rPr lang="ru-RU" sz="2000" dirty="0" err="1"/>
              <a:t>жителі</a:t>
            </a:r>
            <a:r>
              <a:rPr lang="ru-RU" sz="2000" dirty="0"/>
              <a:t> </a:t>
            </a:r>
            <a:r>
              <a:rPr lang="ru-RU" sz="2000" dirty="0" err="1"/>
              <a:t>полярних</a:t>
            </a:r>
            <a:r>
              <a:rPr lang="ru-RU" sz="2000" dirty="0"/>
              <a:t> областей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Північної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півкулі</a:t>
            </a:r>
            <a:r>
              <a:rPr lang="ru-RU" sz="2000" dirty="0" smtClean="0"/>
              <a:t>. </a:t>
            </a:r>
            <a:r>
              <a:rPr lang="ru-RU" sz="2000" dirty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/>
              <a:t>незвичайне</a:t>
            </a:r>
            <a:r>
              <a:rPr lang="ru-RU" sz="2000" dirty="0"/>
              <a:t> </a:t>
            </a:r>
            <a:r>
              <a:rPr lang="ru-RU" sz="2000" dirty="0" err="1"/>
              <a:t>і</a:t>
            </a:r>
            <a:r>
              <a:rPr lang="ru-RU" sz="2000" dirty="0"/>
              <a:t> </a:t>
            </a:r>
            <a:r>
              <a:rPr lang="ru-RU" sz="2000" dirty="0" err="1"/>
              <a:t>красиве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видовище</a:t>
            </a:r>
            <a:r>
              <a:rPr lang="ru-RU" sz="2000" dirty="0" smtClean="0"/>
              <a:t> </a:t>
            </a:r>
            <a:r>
              <a:rPr lang="ru-RU" sz="2000" dirty="0" err="1"/>
              <a:t>виникає</a:t>
            </a:r>
            <a:r>
              <a:rPr lang="ru-RU" sz="2000" dirty="0"/>
              <a:t> </a:t>
            </a:r>
            <a:r>
              <a:rPr lang="ru-RU" sz="2000" dirty="0" err="1"/>
              <a:t>завдяки</a:t>
            </a:r>
            <a:r>
              <a:rPr lang="ru-RU" sz="2000" dirty="0"/>
              <a:t> </a:t>
            </a:r>
            <a:r>
              <a:rPr lang="ru-RU" sz="2000" dirty="0" err="1"/>
              <a:t>взаємодії</a:t>
            </a:r>
            <a:r>
              <a:rPr lang="ru-RU" sz="2000" dirty="0"/>
              <a:t> </a:t>
            </a:r>
            <a:r>
              <a:rPr lang="ru-RU" sz="2000" dirty="0" err="1"/>
              <a:t>магнітного</a:t>
            </a:r>
            <a:r>
              <a:rPr lang="ru-RU" sz="2000" dirty="0"/>
              <a:t> поля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нашої</a:t>
            </a:r>
            <a:r>
              <a:rPr lang="ru-RU" sz="2000" dirty="0" smtClean="0"/>
              <a:t> </a:t>
            </a:r>
            <a:r>
              <a:rPr lang="ru-RU" sz="2000" dirty="0" err="1"/>
              <a:t>планети</a:t>
            </a:r>
            <a:r>
              <a:rPr lang="ru-RU" sz="2000" dirty="0"/>
              <a:t> </a:t>
            </a:r>
            <a:r>
              <a:rPr lang="ru-RU" sz="2000" dirty="0" err="1"/>
              <a:t>з</a:t>
            </a:r>
            <a:r>
              <a:rPr lang="ru-RU" sz="2000" dirty="0"/>
              <a:t> </a:t>
            </a:r>
            <a:r>
              <a:rPr lang="ru-RU" sz="2000" dirty="0" err="1"/>
              <a:t>космічними</a:t>
            </a:r>
            <a:r>
              <a:rPr lang="ru-RU" sz="2000" dirty="0"/>
              <a:t> </a:t>
            </a:r>
            <a:r>
              <a:rPr lang="ru-RU" sz="2000" dirty="0" err="1"/>
              <a:t>випромінюваннями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endParaRPr lang="ru-RU" sz="2000" dirty="0" smtClean="0"/>
          </a:p>
          <a:p>
            <a:pPr lvl="1" algn="ctr">
              <a:buNone/>
            </a:pPr>
            <a:r>
              <a:rPr lang="ru-RU" sz="2000" dirty="0" err="1" smtClean="0"/>
              <a:t>проникають</a:t>
            </a:r>
            <a:r>
              <a:rPr lang="ru-RU" sz="2000" dirty="0" smtClean="0"/>
              <a:t> </a:t>
            </a:r>
            <a:r>
              <a:rPr lang="ru-RU" sz="2000" dirty="0"/>
              <a:t>у </a:t>
            </a:r>
            <a:r>
              <a:rPr lang="ru-RU" sz="2000" dirty="0" err="1"/>
              <a:t>верхні</a:t>
            </a:r>
            <a:r>
              <a:rPr lang="ru-RU" sz="2000" dirty="0"/>
              <a:t> </a:t>
            </a:r>
            <a:r>
              <a:rPr lang="ru-RU" sz="2000" dirty="0" err="1"/>
              <a:t>шари</a:t>
            </a:r>
            <a:r>
              <a:rPr lang="ru-RU" sz="2000" dirty="0"/>
              <a:t> </a:t>
            </a:r>
            <a:r>
              <a:rPr lang="ru-RU" sz="2000" dirty="0" err="1"/>
              <a:t>атмосфери</a:t>
            </a:r>
            <a:r>
              <a:rPr lang="ru-RU" sz="2000" dirty="0"/>
              <a:t>.</a:t>
            </a:r>
          </a:p>
          <a:p>
            <a:endParaRPr lang="ru-RU" b="1" dirty="0"/>
          </a:p>
        </p:txBody>
      </p:sp>
      <p:pic>
        <p:nvPicPr>
          <p:cNvPr id="1026" name="Picture 2" descr="C:\Documents and Settings\Администратор\Рабочий стол\9f2f97e330dfed9454357c7a56f39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50722"/>
            <a:ext cx="2857488" cy="2107278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933879af42c4eecdbc9022f4a889eb7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75231" y="4786322"/>
            <a:ext cx="3268769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астрономії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/>
              <a:t> 	</a:t>
            </a:r>
            <a:r>
              <a:rPr lang="ru-RU" sz="2800" dirty="0" err="1" smtClean="0"/>
              <a:t>Найширше</a:t>
            </a:r>
            <a:r>
              <a:rPr lang="ru-RU" sz="2800" dirty="0" smtClean="0"/>
              <a:t> </a:t>
            </a:r>
            <a:r>
              <a:rPr lang="ru-RU" sz="2800" dirty="0" err="1"/>
              <a:t>розповсюджуються</a:t>
            </a:r>
            <a:r>
              <a:rPr lang="ru-RU" sz="2800" dirty="0"/>
              <a:t> </a:t>
            </a:r>
            <a:r>
              <a:rPr lang="ru-RU" sz="2800" dirty="0" err="1"/>
              <a:t>астрономічні</a:t>
            </a:r>
            <a:r>
              <a:rPr lang="ru-RU" sz="2800" dirty="0"/>
              <a:t> </a:t>
            </a:r>
            <a:r>
              <a:rPr lang="ru-RU" sz="2800" dirty="0" err="1"/>
              <a:t>методи</a:t>
            </a:r>
            <a:r>
              <a:rPr lang="ru-RU" sz="2800" dirty="0"/>
              <a:t> </a:t>
            </a:r>
            <a:r>
              <a:rPr lang="ru-RU" sz="2800" dirty="0" err="1"/>
              <a:t>навігації</a:t>
            </a:r>
            <a:r>
              <a:rPr lang="ru-RU" sz="2800" dirty="0"/>
              <a:t> в </a:t>
            </a:r>
            <a:r>
              <a:rPr lang="ru-RU" sz="2800" dirty="0" err="1"/>
              <a:t>мореплавстві</a:t>
            </a:r>
            <a:r>
              <a:rPr lang="ru-RU" sz="2800" dirty="0"/>
              <a:t> </a:t>
            </a:r>
            <a:r>
              <a:rPr lang="ru-RU" sz="2800" dirty="0" err="1"/>
              <a:t>і</a:t>
            </a:r>
            <a:r>
              <a:rPr lang="ru-RU" sz="2800" dirty="0"/>
              <a:t> </a:t>
            </a:r>
            <a:r>
              <a:rPr lang="ru-RU" sz="2800" dirty="0" err="1"/>
              <a:t>авіації</a:t>
            </a:r>
            <a:r>
              <a:rPr lang="ru-RU" sz="2800" dirty="0"/>
              <a:t>, а </a:t>
            </a:r>
            <a:r>
              <a:rPr lang="ru-RU" sz="2800" dirty="0" err="1"/>
              <a:t>останнім</a:t>
            </a:r>
            <a:r>
              <a:rPr lang="ru-RU" sz="2800" dirty="0"/>
              <a:t> часом — </a:t>
            </a:r>
            <a:r>
              <a:rPr lang="ru-RU" sz="2800" dirty="0" err="1"/>
              <a:t>і</a:t>
            </a:r>
            <a:r>
              <a:rPr lang="ru-RU" sz="2800" dirty="0"/>
              <a:t> в </a:t>
            </a:r>
            <a:r>
              <a:rPr lang="ru-RU" sz="2800" dirty="0" err="1"/>
              <a:t>космонавтиці</a:t>
            </a:r>
            <a:r>
              <a:rPr lang="ru-RU" sz="2800" dirty="0"/>
              <a:t>. </a:t>
            </a:r>
            <a:r>
              <a:rPr lang="ru-RU" sz="2800" dirty="0" err="1"/>
              <a:t>Обчислювання</a:t>
            </a:r>
            <a:r>
              <a:rPr lang="ru-RU" sz="2800" dirty="0"/>
              <a:t> </a:t>
            </a:r>
            <a:r>
              <a:rPr lang="ru-RU" sz="2800" dirty="0" err="1"/>
              <a:t>ефемерид</a:t>
            </a:r>
            <a:r>
              <a:rPr lang="ru-RU" sz="2800" dirty="0"/>
              <a:t> (</a:t>
            </a:r>
            <a:r>
              <a:rPr lang="ru-RU" sz="2800" dirty="0" err="1"/>
              <a:t>таблиць</a:t>
            </a:r>
            <a:r>
              <a:rPr lang="ru-RU" sz="2800" dirty="0"/>
              <a:t> </a:t>
            </a:r>
            <a:r>
              <a:rPr lang="ru-RU" sz="2800" dirty="0" err="1"/>
              <a:t>положень</a:t>
            </a:r>
            <a:r>
              <a:rPr lang="ru-RU" sz="2800" dirty="0"/>
              <a:t>) </a:t>
            </a:r>
            <a:r>
              <a:rPr lang="ru-RU" sz="2800" dirty="0" err="1"/>
              <a:t>найважливіших</a:t>
            </a:r>
            <a:r>
              <a:rPr lang="ru-RU" sz="2800" dirty="0"/>
              <a:t> </a:t>
            </a:r>
            <a:r>
              <a:rPr lang="ru-RU" sz="2800" dirty="0" err="1"/>
              <a:t>об'єктів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 smtClean="0"/>
              <a:t>складання</a:t>
            </a:r>
            <a:r>
              <a:rPr lang="ru-RU" sz="2800" dirty="0"/>
              <a:t> </a:t>
            </a:r>
            <a:r>
              <a:rPr lang="ru-RU" sz="2800" dirty="0" err="1" smtClean="0"/>
              <a:t>календарів</a:t>
            </a:r>
            <a:r>
              <a:rPr lang="ru-RU" sz="2800" dirty="0" smtClean="0"/>
              <a:t>, </a:t>
            </a:r>
            <a:r>
              <a:rPr lang="ru-RU" sz="2800" dirty="0" err="1"/>
              <a:t>необхідним</a:t>
            </a:r>
            <a:r>
              <a:rPr lang="ru-RU" sz="2800" dirty="0"/>
              <a:t> в народному </a:t>
            </a:r>
            <a:r>
              <a:rPr lang="ru-RU" sz="2800" dirty="0" err="1"/>
              <a:t>господарстві</a:t>
            </a:r>
            <a:r>
              <a:rPr lang="ru-RU" sz="2800" dirty="0"/>
              <a:t>,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err="1"/>
              <a:t>засновані</a:t>
            </a:r>
            <a:r>
              <a:rPr lang="ru-RU" sz="2800" dirty="0"/>
              <a:t> на </a:t>
            </a:r>
            <a:r>
              <a:rPr lang="ru-RU" sz="2800" dirty="0" err="1" smtClean="0"/>
              <a:t>астрономічних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 	</a:t>
            </a:r>
            <a:r>
              <a:rPr lang="ru-RU" sz="2800" dirty="0" err="1" smtClean="0"/>
              <a:t>складення</a:t>
            </a:r>
            <a:r>
              <a:rPr lang="ru-RU" sz="2800" dirty="0"/>
              <a:t> </a:t>
            </a:r>
            <a:r>
              <a:rPr lang="ru-RU" sz="2800" dirty="0" err="1" smtClean="0"/>
              <a:t>географічних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/>
              <a:t> </a:t>
            </a:r>
            <a:r>
              <a:rPr lang="ru-RU" sz="2800" dirty="0" err="1"/>
              <a:t>топографічних</a:t>
            </a:r>
            <a:r>
              <a:rPr lang="ru-RU" sz="2800" dirty="0"/>
              <a:t> карт, </a:t>
            </a:r>
            <a:r>
              <a:rPr lang="ru-RU" sz="2800" dirty="0" err="1"/>
              <a:t>вираховування</a:t>
            </a:r>
            <a:r>
              <a:rPr lang="ru-RU" sz="2800" dirty="0"/>
              <a:t> </a:t>
            </a:r>
            <a:r>
              <a:rPr lang="ru-RU" sz="2800" dirty="0" err="1"/>
              <a:t>настання</a:t>
            </a:r>
            <a:r>
              <a:rPr lang="ru-RU" sz="2800" dirty="0"/>
              <a:t> </a:t>
            </a:r>
            <a:r>
              <a:rPr lang="ru-RU" sz="2800" dirty="0" err="1"/>
              <a:t>морських</a:t>
            </a:r>
            <a:r>
              <a:rPr lang="ru-RU" sz="2800" dirty="0"/>
              <a:t> </a:t>
            </a:r>
            <a:r>
              <a:rPr lang="ru-RU" sz="2800" dirty="0" err="1" smtClean="0"/>
              <a:t>припливів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/>
              <a:t> </a:t>
            </a:r>
            <a:r>
              <a:rPr lang="ru-RU" sz="2800" dirty="0" err="1"/>
              <a:t>відпливів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eflateBottom">
              <a:avLst/>
            </a:prstTxWarp>
          </a:bodyPr>
          <a:lstStyle/>
          <a:p>
            <a:r>
              <a:rPr lang="uk-UA" dirty="0" smtClean="0">
                <a:solidFill>
                  <a:srgbClr val="00B0F0"/>
                </a:solidFill>
              </a:rPr>
              <a:t>Астрологія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3600" dirty="0" smtClean="0"/>
              <a:t>   система </a:t>
            </a:r>
            <a:r>
              <a:rPr lang="ru-RU" sz="3600" dirty="0" err="1"/>
              <a:t>вчень</a:t>
            </a:r>
            <a:r>
              <a:rPr lang="ru-RU" sz="3600" dirty="0"/>
              <a:t>, </a:t>
            </a:r>
            <a:r>
              <a:rPr lang="ru-RU" sz="3600" dirty="0" err="1"/>
              <a:t>спираючись</a:t>
            </a:r>
            <a:r>
              <a:rPr lang="ru-RU" sz="3600" dirty="0"/>
              <a:t> на яку, </a:t>
            </a:r>
            <a:r>
              <a:rPr lang="ru-RU" sz="3600" dirty="0" err="1"/>
              <a:t>нібито</a:t>
            </a:r>
            <a:r>
              <a:rPr lang="ru-RU" sz="3600" dirty="0"/>
              <a:t>, </a:t>
            </a:r>
            <a:r>
              <a:rPr lang="ru-RU" sz="3600" dirty="0" err="1"/>
              <a:t>можливо</a:t>
            </a:r>
            <a:r>
              <a:rPr lang="ru-RU" sz="3600" dirty="0"/>
              <a:t> за </a:t>
            </a:r>
            <a:r>
              <a:rPr lang="ru-RU" sz="3600" dirty="0" err="1"/>
              <a:t>розташуванням</a:t>
            </a:r>
            <a:r>
              <a:rPr lang="ru-RU" sz="3600" dirty="0"/>
              <a:t> </a:t>
            </a:r>
            <a:r>
              <a:rPr lang="ru-RU" sz="3600" dirty="0" err="1"/>
              <a:t>небесних</a:t>
            </a:r>
            <a:r>
              <a:rPr lang="ru-RU" sz="3600" dirty="0"/>
              <a:t> </a:t>
            </a:r>
            <a:r>
              <a:rPr lang="ru-RU" sz="3600" dirty="0" err="1"/>
              <a:t>тіл</a:t>
            </a:r>
            <a:r>
              <a:rPr lang="ru-RU" sz="3600" dirty="0"/>
              <a:t> (</a:t>
            </a:r>
            <a:r>
              <a:rPr lang="ru-RU" sz="3600" dirty="0" err="1"/>
              <a:t>здебільшого</a:t>
            </a:r>
            <a:r>
              <a:rPr lang="ru-RU" sz="3600" dirty="0"/>
              <a:t>, планет), </a:t>
            </a:r>
            <a:r>
              <a:rPr lang="ru-RU" sz="3600" dirty="0" err="1"/>
              <a:t>передбачати</a:t>
            </a:r>
            <a:r>
              <a:rPr lang="ru-RU" sz="3600" dirty="0"/>
              <a:t> </a:t>
            </a:r>
            <a:r>
              <a:rPr lang="ru-RU" sz="3600" dirty="0" err="1"/>
              <a:t>майбутнє</a:t>
            </a:r>
            <a:r>
              <a:rPr lang="ru-RU" sz="3600" dirty="0"/>
              <a:t> </a:t>
            </a:r>
            <a:r>
              <a:rPr lang="ru-RU" sz="3600" dirty="0" err="1"/>
              <a:t>життя</a:t>
            </a:r>
            <a:r>
              <a:rPr lang="ru-RU" sz="3600" dirty="0"/>
              <a:t> </a:t>
            </a:r>
            <a:r>
              <a:rPr lang="ru-RU" sz="3600" dirty="0" err="1"/>
              <a:t>індивіда</a:t>
            </a:r>
            <a:r>
              <a:rPr lang="ru-RU" sz="3600" dirty="0"/>
              <a:t> </a:t>
            </a:r>
            <a:r>
              <a:rPr lang="ru-RU" sz="3600" dirty="0" err="1"/>
              <a:t>чи</a:t>
            </a:r>
            <a:r>
              <a:rPr lang="ru-RU" sz="3600" dirty="0"/>
              <a:t> </a:t>
            </a:r>
            <a:r>
              <a:rPr lang="ru-RU" sz="3600" dirty="0" err="1" smtClean="0"/>
              <a:t>суспільства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102</Words>
  <Application>Microsoft Office PowerPoint</Application>
  <PresentationFormat>Экран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Астрономія  і астрологія</vt:lpstr>
      <vt:lpstr>Астрономія</vt:lpstr>
      <vt:lpstr>Історія</vt:lpstr>
      <vt:lpstr>Цікаві факти з астрономії</vt:lpstr>
      <vt:lpstr>Чумацький Шлях </vt:lpstr>
      <vt:lpstr>Слайд 6</vt:lpstr>
      <vt:lpstr>Полярне сяйво</vt:lpstr>
      <vt:lpstr>Значення астрономії</vt:lpstr>
      <vt:lpstr>Астрологія</vt:lpstr>
      <vt:lpstr>Історія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Астрономія  і астрологія</dc:title>
  <dc:creator>qwerty</dc:creator>
  <cp:lastModifiedBy>qwerty</cp:lastModifiedBy>
  <cp:revision>7</cp:revision>
  <dcterms:created xsi:type="dcterms:W3CDTF">2014-01-26T18:55:13Z</dcterms:created>
  <dcterms:modified xsi:type="dcterms:W3CDTF">2014-01-26T19:57:31Z</dcterms:modified>
</cp:coreProperties>
</file>