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702" y="-108"/>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C8A3D-D2F5-44DF-A618-7F7B7A86157E}" type="datetimeFigureOut">
              <a:rPr lang="uk-UA" smtClean="0"/>
              <a:pPr/>
              <a:t>14.01.2014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24AD6-EE28-45FE-9B16-1D7D5E586BF4}"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2224AD6-EE28-45FE-9B16-1D7D5E586BF4}" type="slidenum">
              <a:rPr lang="uk-UA" smtClean="0"/>
              <a:pPr/>
              <a:t>2</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F91CBB73-B27A-4649-878E-6A72738EFE0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1CBB73-B27A-4649-878E-6A72738EFE0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8" name="Номер слайда 7"/>
          <p:cNvSpPr>
            <a:spLocks noGrp="1"/>
          </p:cNvSpPr>
          <p:nvPr>
            <p:ph type="sldNum" sz="quarter" idx="11"/>
          </p:nvPr>
        </p:nvSpPr>
        <p:spPr/>
        <p:txBody>
          <a:bodyPr/>
          <a:lstStyle/>
          <a:p>
            <a:fld id="{F91CBB73-B27A-4649-878E-6A72738EFE08}" type="slidenum">
              <a:rPr lang="uk-UA" smtClean="0"/>
              <a:pPr/>
              <a:t>‹#›</a:t>
            </a:fld>
            <a:endParaRPr lang="uk-UA"/>
          </a:p>
        </p:txBody>
      </p:sp>
      <p:sp>
        <p:nvSpPr>
          <p:cNvPr id="9" name="Нижний колонтитул 8"/>
          <p:cNvSpPr>
            <a:spLocks noGrp="1"/>
          </p:cNvSpPr>
          <p:nvPr>
            <p:ph type="ftr" sz="quarter" idx="12"/>
          </p:nvPr>
        </p:nvSpPr>
        <p:spPr/>
        <p:txBody>
          <a:bodyPr/>
          <a:lstStyle/>
          <a:p>
            <a:endParaRPr lang="uk-UA"/>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871CD22-26CE-428E-AC18-D963953FB5DB}" type="datetimeFigureOut">
              <a:rPr lang="uk-UA" smtClean="0"/>
              <a:pPr/>
              <a:t>14.01.2014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156448" y="6422064"/>
            <a:ext cx="762000" cy="365125"/>
          </a:xfrm>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E871CD22-26CE-428E-AC18-D963953FB5DB}" type="datetimeFigureOut">
              <a:rPr lang="uk-UA" smtClean="0"/>
              <a:pPr/>
              <a:t>14.01.2014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1CBB73-B27A-4649-878E-6A72738EFE08}" type="slidenum">
              <a:rPr lang="uk-UA" smtClean="0"/>
              <a:pPr/>
              <a:t>‹#›</a:t>
            </a:fld>
            <a:endParaRPr lang="uk-UA"/>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871CD22-26CE-428E-AC18-D963953FB5DB}" type="datetimeFigureOut">
              <a:rPr lang="uk-UA" smtClean="0"/>
              <a:pPr/>
              <a:t>14.01.2014</a:t>
            </a:fld>
            <a:endParaRPr lang="uk-UA"/>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91CBB73-B27A-4649-878E-6A72738EFE08}"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newsflash/>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976" y="1714488"/>
            <a:ext cx="6480048" cy="2301240"/>
          </a:xfrm>
        </p:spPr>
        <p:txBody>
          <a:bodyPr>
            <a:normAutofit/>
          </a:bodyPr>
          <a:lstStyle/>
          <a:p>
            <a:r>
              <a:rPr lang="uk-UA" sz="13800" cap="none" spc="50" dirty="0" smtClean="0">
                <a:ln w="127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77000">
                      <a:srgbClr val="D4DEFF"/>
                    </a:gs>
                    <a:gs pos="100000">
                      <a:srgbClr val="96AB94"/>
                    </a:gs>
                  </a:gsLst>
                  <a:path path="rect">
                    <a:fillToRect l="50000" t="50000" r="50000" b="50000"/>
                  </a:path>
                  <a:tileRect/>
                </a:gradFill>
                <a:effectLst>
                  <a:glow rad="53100">
                    <a:schemeClr val="accent6">
                      <a:satMod val="180000"/>
                      <a:alpha val="30000"/>
                    </a:schemeClr>
                  </a:glow>
                </a:effectLst>
              </a:rPr>
              <a:t>Місяць</a:t>
            </a:r>
            <a:endParaRPr lang="uk-UA" sz="13800" cap="none" spc="50" dirty="0">
              <a:ln w="127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77000">
                    <a:srgbClr val="D4DEFF"/>
                  </a:gs>
                  <a:gs pos="100000">
                    <a:srgbClr val="96AB94"/>
                  </a:gs>
                </a:gsLst>
                <a:path path="rect">
                  <a:fillToRect l="50000" t="50000" r="50000" b="50000"/>
                </a:path>
                <a:tileRect/>
              </a:gradFill>
              <a:effectLst>
                <a:glow rad="53100">
                  <a:schemeClr val="accent6">
                    <a:satMod val="180000"/>
                    <a:alpha val="30000"/>
                  </a:schemeClr>
                </a:glow>
              </a:effectLst>
            </a:endParaRPr>
          </a:p>
        </p:txBody>
      </p:sp>
      <p:sp>
        <p:nvSpPr>
          <p:cNvPr id="3" name="Подзаголовок 2"/>
          <p:cNvSpPr>
            <a:spLocks noGrp="1"/>
          </p:cNvSpPr>
          <p:nvPr>
            <p:ph type="subTitle" idx="1"/>
          </p:nvPr>
        </p:nvSpPr>
        <p:spPr>
          <a:xfrm>
            <a:off x="1331976" y="4365306"/>
            <a:ext cx="6480048" cy="939982"/>
          </a:xfrm>
        </p:spPr>
        <p:txBody>
          <a:bodyPr>
            <a:normAutofit/>
          </a:bodyPr>
          <a:lstStyle/>
          <a:p>
            <a:r>
              <a:rPr lang="uk-U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Розмаїта Ольга, 5-Б клас</a:t>
            </a:r>
            <a:endPar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Місячні з</a:t>
            </a:r>
            <a:r>
              <a:rPr lang="ru-RU" dirty="0" err="1" smtClean="0"/>
              <a:t>ате</a:t>
            </a:r>
            <a:r>
              <a:rPr lang="uk-UA" dirty="0" err="1" smtClean="0"/>
              <a:t>мнення</a:t>
            </a:r>
            <a:endParaRPr lang="uk-UA" dirty="0"/>
          </a:p>
        </p:txBody>
      </p:sp>
      <p:sp>
        <p:nvSpPr>
          <p:cNvPr id="3" name="Содержимое 2"/>
          <p:cNvSpPr>
            <a:spLocks noGrp="1"/>
          </p:cNvSpPr>
          <p:nvPr>
            <p:ph idx="1"/>
          </p:nvPr>
        </p:nvSpPr>
        <p:spPr>
          <a:xfrm>
            <a:off x="1000100" y="1600200"/>
            <a:ext cx="6924700" cy="4525963"/>
          </a:xfrm>
        </p:spPr>
        <p:txBody>
          <a:bodyPr>
            <a:normAutofit fontScale="92500" lnSpcReduction="20000"/>
          </a:bodyPr>
          <a:lstStyle/>
          <a:p>
            <a:r>
              <a:rPr lang="uk-UA" dirty="0" smtClean="0"/>
              <a:t>Іноді Місяць, який мандрує по небу серед зірок, раптом набуває страхітливого червоного кольору. Це означає, що Місяць опинився у тіні Землі. У цей час на  нього падає сонячне світло, яке відбивається від земної поверхні й має червоний відтінок. Таке явище називають місячним затемненням.  Місячне затемнення не буває довгим, воно триває близько двох годин. За цей час Місяць встигає вийти з тіні Землі. </a:t>
            </a:r>
          </a:p>
        </p:txBody>
      </p:sp>
      <p:pic>
        <p:nvPicPr>
          <p:cNvPr id="5" name="Рисунок 4" descr="http://im6-tub-ua.yandex.net/i?id=261661295-22-72&amp;n=21"/>
          <p:cNvPicPr/>
          <p:nvPr/>
        </p:nvPicPr>
        <p:blipFill>
          <a:blip r:embed="rId2" cstate="print"/>
          <a:srcRect/>
          <a:stretch>
            <a:fillRect/>
          </a:stretch>
        </p:blipFill>
        <p:spPr bwMode="auto">
          <a:xfrm>
            <a:off x="1000100" y="1285860"/>
            <a:ext cx="7029498" cy="514353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Що знав Колумб</a:t>
            </a:r>
            <a:endParaRPr lang="uk-UA" dirty="0"/>
          </a:p>
        </p:txBody>
      </p:sp>
      <p:sp>
        <p:nvSpPr>
          <p:cNvPr id="3" name="Содержимое 2"/>
          <p:cNvSpPr>
            <a:spLocks noGrp="1"/>
          </p:cNvSpPr>
          <p:nvPr>
            <p:ph idx="1"/>
          </p:nvPr>
        </p:nvSpPr>
        <p:spPr/>
        <p:txBody>
          <a:bodyPr>
            <a:normAutofit fontScale="92500" lnSpcReduction="10000"/>
          </a:bodyPr>
          <a:lstStyle/>
          <a:p>
            <a:r>
              <a:rPr lang="uk-UA" dirty="0" smtClean="0"/>
              <a:t>У березні</a:t>
            </a:r>
            <a:r>
              <a:rPr lang="ru-RU" dirty="0" smtClean="0"/>
              <a:t> 1504</a:t>
            </a:r>
            <a:r>
              <a:rPr lang="uk-UA" dirty="0" smtClean="0"/>
              <a:t> року</a:t>
            </a:r>
            <a:r>
              <a:rPr lang="ru-RU" dirty="0" smtClean="0"/>
              <a:t> Христофор Колумб,</a:t>
            </a:r>
            <a:r>
              <a:rPr lang="uk-UA" dirty="0" smtClean="0"/>
              <a:t> який відкрив Америку, опинився біля берегів Ямайки зі своєю командою без води та їжі. Індіанці відмовились йому </a:t>
            </a:r>
            <a:br>
              <a:rPr lang="uk-UA" dirty="0" smtClean="0"/>
            </a:br>
            <a:r>
              <a:rPr lang="uk-UA" dirty="0" smtClean="0"/>
              <a:t>допомогти. З астрономічних таблиць</a:t>
            </a:r>
            <a:r>
              <a:rPr lang="ru-RU" dirty="0" smtClean="0"/>
              <a:t> Колумб</a:t>
            </a:r>
            <a:r>
              <a:rPr lang="uk-UA" dirty="0" smtClean="0"/>
              <a:t> знав про місячне затемнення, яке наближалося, і попередив, що коли вони не допоможуть, то він викраде Місяць. Коли Місяць змеркнув, індіанці благали</a:t>
            </a:r>
            <a:r>
              <a:rPr lang="ru-RU" dirty="0" smtClean="0"/>
              <a:t> Колумба</a:t>
            </a:r>
            <a:r>
              <a:rPr lang="uk-UA" dirty="0" smtClean="0"/>
              <a:t> повернути їм нічне світило.</a:t>
            </a:r>
          </a:p>
          <a:p>
            <a:endParaRPr lang="uk-UA"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Засмаглий Місяць</a:t>
            </a:r>
            <a:endParaRPr lang="uk-UA" dirty="0"/>
          </a:p>
        </p:txBody>
      </p:sp>
      <p:sp>
        <p:nvSpPr>
          <p:cNvPr id="4" name="Содержимое 3"/>
          <p:cNvSpPr>
            <a:spLocks noGrp="1"/>
          </p:cNvSpPr>
          <p:nvPr>
            <p:ph sz="half" idx="1"/>
          </p:nvPr>
        </p:nvSpPr>
        <p:spPr/>
        <p:txBody>
          <a:bodyPr>
            <a:normAutofit fontScale="92500" lnSpcReduction="10000"/>
          </a:bodyPr>
          <a:lstStyle/>
          <a:p>
            <a:r>
              <a:rPr lang="uk-UA" dirty="0" smtClean="0"/>
              <a:t>Якщо Земля опиняється між Місяцем і Сонцем, то в нічному небі люди спостерігають місячне затемнення. Земний супутник не зникає повністю — він темнішає, стає темно-червоним або через пил у земній атмосфері — коричневим.</a:t>
            </a:r>
          </a:p>
          <a:p>
            <a:endParaRPr lang="uk-UA" dirty="0"/>
          </a:p>
        </p:txBody>
      </p:sp>
      <p:pic>
        <p:nvPicPr>
          <p:cNvPr id="6" name="Содержимое 5" descr="http://im0-tub-ua.yandex.net/i?id=162944240-70-72&amp;n=21"/>
          <p:cNvPicPr>
            <a:picLocks noGrp="1"/>
          </p:cNvPicPr>
          <p:nvPr>
            <p:ph sz="half" idx="2"/>
          </p:nvPr>
        </p:nvPicPr>
        <p:blipFill>
          <a:blip r:embed="rId2" cstate="print"/>
          <a:srcRect/>
          <a:stretch>
            <a:fillRect/>
          </a:stretch>
        </p:blipFill>
        <p:spPr bwMode="auto">
          <a:xfrm>
            <a:off x="4500562" y="2143116"/>
            <a:ext cx="3333779" cy="333377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smtClean="0"/>
              <a:t>Нічний товариш Землі</a:t>
            </a:r>
            <a:endParaRPr lang="uk-UA" dirty="0"/>
          </a:p>
        </p:txBody>
      </p:sp>
      <p:sp>
        <p:nvSpPr>
          <p:cNvPr id="9" name="Текст 8"/>
          <p:cNvSpPr>
            <a:spLocks noGrp="1"/>
          </p:cNvSpPr>
          <p:nvPr>
            <p:ph type="body" idx="1"/>
          </p:nvPr>
        </p:nvSpPr>
        <p:spPr>
          <a:xfrm>
            <a:off x="457200" y="5486400"/>
            <a:ext cx="8258204" cy="838200"/>
          </a:xfrm>
        </p:spPr>
        <p:txBody>
          <a:bodyPr>
            <a:normAutofit fontScale="85000" lnSpcReduction="20000"/>
          </a:bodyPr>
          <a:lstStyle/>
          <a:p>
            <a:pPr algn="ctr"/>
            <a:r>
              <a:rPr lang="uk-UA" dirty="0" smtClean="0"/>
              <a:t>Від Землі до Місяця майже</a:t>
            </a:r>
            <a:r>
              <a:rPr lang="ru-RU" dirty="0" smtClean="0"/>
              <a:t> 400</a:t>
            </a:r>
            <a:r>
              <a:rPr lang="uk-UA" dirty="0" smtClean="0"/>
              <a:t> тисяч у кілометрів. Таку відстань можна порівняти з десятьма навколосвітніми подорожами. Проте для космосу це зовсім  небагато.</a:t>
            </a:r>
            <a:endParaRPr lang="uk-UA" dirty="0"/>
          </a:p>
        </p:txBody>
      </p:sp>
      <p:pic>
        <p:nvPicPr>
          <p:cNvPr id="13" name="Содержимое 12"/>
          <p:cNvPicPr>
            <a:picLocks noGrp="1"/>
          </p:cNvPicPr>
          <p:nvPr>
            <p:ph sz="quarter" idx="2"/>
          </p:nvPr>
        </p:nvPicPr>
        <p:blipFill>
          <a:blip r:embed="rId2" cstate="print"/>
          <a:srcRect l="30538" t="35946" r="37742" b="24283"/>
          <a:stretch>
            <a:fillRect/>
          </a:stretch>
        </p:blipFill>
        <p:spPr bwMode="auto">
          <a:xfrm>
            <a:off x="1571604" y="1142984"/>
            <a:ext cx="6100320" cy="430027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to="" calcmode="lin" valueType="num">
                                      <p:cBhvr>
                                        <p:cTn id="11" dur="1" fill="hold"/>
                                        <p:tgtEl>
                                          <p:spTgt spid="9">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to="" calcmode="lin" valueType="num">
                                      <p:cBhvr>
                                        <p:cTn id="15"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uk-UA" dirty="0" smtClean="0"/>
              <a:t>Свідок вічності</a:t>
            </a:r>
            <a:endParaRPr lang="uk-UA" dirty="0"/>
          </a:p>
        </p:txBody>
      </p:sp>
      <p:sp>
        <p:nvSpPr>
          <p:cNvPr id="8" name="Содержимое 7"/>
          <p:cNvSpPr>
            <a:spLocks noGrp="1"/>
          </p:cNvSpPr>
          <p:nvPr>
            <p:ph idx="1"/>
          </p:nvPr>
        </p:nvSpPr>
        <p:spPr/>
        <p:txBody>
          <a:bodyPr>
            <a:normAutofit/>
          </a:bodyPr>
          <a:lstStyle/>
          <a:p>
            <a:r>
              <a:rPr lang="uk-UA" dirty="0" smtClean="0"/>
              <a:t>Місяць молодший за нашу Землю, проте вік його дуже поважний. Він очевидець змін на Землі: виникнення морів та океанів, зародження життя, появи перших цивілізацій. Уже за часів Місяця на нашій планеті виникли материки,вивергалися вулкани, будувалися і зникали міста й держави. </a:t>
            </a:r>
          </a:p>
          <a:p>
            <a:endParaRPr lang="uk-UA"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to="" calcmode="lin" valueType="num">
                                      <p:cBhvr>
                                        <p:cTn id="11"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Прикраса місячного неба</a:t>
            </a:r>
            <a:endParaRPr lang="uk-UA" dirty="0"/>
          </a:p>
        </p:txBody>
      </p:sp>
      <p:sp>
        <p:nvSpPr>
          <p:cNvPr id="3" name="Содержимое 2"/>
          <p:cNvSpPr>
            <a:spLocks noGrp="1"/>
          </p:cNvSpPr>
          <p:nvPr>
            <p:ph sz="half" idx="1"/>
          </p:nvPr>
        </p:nvSpPr>
        <p:spPr/>
        <p:txBody>
          <a:bodyPr>
            <a:normAutofit fontScale="85000" lnSpcReduction="10000"/>
          </a:bodyPr>
          <a:lstStyle/>
          <a:p>
            <a:r>
              <a:rPr lang="uk-UA" dirty="0" smtClean="0"/>
              <a:t>Астронавти, які побували на Місяці, були вражені виглядом Землі з поверхні цієї планети-супутника. На величезній блакитній кулі, що висить у небі, виразно  видно материки, океани й навіть великі річки. І це не дивно — адже Земля у небі Місяця у три з половиною рази більша за Сонце.</a:t>
            </a:r>
            <a:endParaRPr lang="uk-UA" dirty="0"/>
          </a:p>
        </p:txBody>
      </p:sp>
      <p:pic>
        <p:nvPicPr>
          <p:cNvPr id="8" name="Picture 3"/>
          <p:cNvPicPr>
            <a:picLocks noGrp="1" noChangeAspect="1" noChangeArrowheads="1"/>
          </p:cNvPicPr>
          <p:nvPr>
            <p:ph sz="half" idx="2"/>
          </p:nvPr>
        </p:nvPicPr>
        <p:blipFill>
          <a:blip r:embed="rId2" cstate="print"/>
          <a:srcRect/>
          <a:stretch>
            <a:fillRect/>
          </a:stretch>
        </p:blipFill>
        <p:spPr bwMode="auto">
          <a:xfrm>
            <a:off x="4572000" y="1785926"/>
            <a:ext cx="3700716" cy="3105958"/>
          </a:xfrm>
          <a:prstGeom prst="rect">
            <a:avLst/>
          </a:prstGeom>
          <a:noFill/>
          <a:ln w="9525">
            <a:noFill/>
            <a:miter lim="800000"/>
            <a:headEnd/>
            <a:tailEnd/>
          </a:ln>
          <a:effectLst/>
        </p:spPr>
      </p:pic>
      <p:sp>
        <p:nvSpPr>
          <p:cNvPr id="9" name="Равно 8"/>
          <p:cNvSpPr/>
          <p:nvPr/>
        </p:nvSpPr>
        <p:spPr>
          <a:xfrm>
            <a:off x="7143768" y="3143248"/>
            <a:ext cx="357190" cy="4286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28596" y="571480"/>
            <a:ext cx="7786742" cy="5786478"/>
          </a:xfrm>
        </p:spPr>
        <p:txBody>
          <a:bodyPr/>
          <a:lstStyle/>
          <a:p>
            <a:r>
              <a:rPr lang="uk-UA" sz="3600" dirty="0" smtClean="0"/>
              <a:t>Важить Місяць у 80 разів менше за Землю. На одній чаші терезів розташувалася б Земля, а на другій – 80 Місяців.</a:t>
            </a:r>
          </a:p>
          <a:p>
            <a:endParaRPr lang="uk-UA" dirty="0"/>
          </a:p>
        </p:txBody>
      </p:sp>
      <p:grpSp>
        <p:nvGrpSpPr>
          <p:cNvPr id="23" name="Группа 22"/>
          <p:cNvGrpSpPr/>
          <p:nvPr/>
        </p:nvGrpSpPr>
        <p:grpSpPr>
          <a:xfrm>
            <a:off x="1214414" y="2714620"/>
            <a:ext cx="6781800" cy="3814767"/>
            <a:chOff x="1214414" y="2714620"/>
            <a:chExt cx="6781800" cy="3814767"/>
          </a:xfrm>
        </p:grpSpPr>
        <p:pic>
          <p:nvPicPr>
            <p:cNvPr id="23564" name="Picture 12"/>
            <p:cNvPicPr>
              <a:picLocks noChangeAspect="1" noChangeArrowheads="1"/>
            </p:cNvPicPr>
            <p:nvPr/>
          </p:nvPicPr>
          <p:blipFill>
            <a:blip r:embed="rId2" cstate="print"/>
            <a:srcRect/>
            <a:stretch>
              <a:fillRect/>
            </a:stretch>
          </p:blipFill>
          <p:spPr bwMode="auto">
            <a:xfrm>
              <a:off x="1214414" y="3357562"/>
              <a:ext cx="6781800" cy="3171825"/>
            </a:xfrm>
            <a:prstGeom prst="rect">
              <a:avLst/>
            </a:prstGeom>
            <a:noFill/>
            <a:ln w="9525">
              <a:noFill/>
              <a:miter lim="800000"/>
              <a:headEnd/>
              <a:tailEnd/>
            </a:ln>
            <a:effectLst/>
          </p:spPr>
        </p:pic>
        <p:sp>
          <p:nvSpPr>
            <p:cNvPr id="22" name="TextBox 21"/>
            <p:cNvSpPr txBox="1"/>
            <p:nvPr/>
          </p:nvSpPr>
          <p:spPr>
            <a:xfrm>
              <a:off x="5786446" y="2714620"/>
              <a:ext cx="870751" cy="830997"/>
            </a:xfrm>
            <a:prstGeom prst="rect">
              <a:avLst/>
            </a:prstGeom>
            <a:noFill/>
          </p:spPr>
          <p:txBody>
            <a:bodyPr wrap="none" rtlCol="0">
              <a:spAutoFit/>
            </a:bodyPr>
            <a:lstStyle/>
            <a:p>
              <a:r>
                <a:rPr lang="uk-UA" sz="4800" dirty="0" smtClean="0">
                  <a:solidFill>
                    <a:srgbClr val="0070C0"/>
                  </a:solidFill>
                </a:rPr>
                <a:t>80</a:t>
              </a:r>
              <a:endParaRPr lang="uk-UA" sz="4800" dirty="0">
                <a:solidFill>
                  <a:srgbClr val="0070C0"/>
                </a:solidFill>
              </a:endParaRP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7467600" cy="5411807"/>
          </a:xfrm>
        </p:spPr>
        <p:txBody>
          <a:bodyPr/>
          <a:lstStyle/>
          <a:p>
            <a:r>
              <a:rPr lang="uk-UA" sz="3200" dirty="0" smtClean="0"/>
              <a:t>Враховуючи невеликі розміри і вагу, сила тяжіння Місяця у шість разів менша, ніж Землі. Людина вагою 60 кілограмів на Місяці буде важити тільки 10  кілограмів.</a:t>
            </a:r>
          </a:p>
          <a:p>
            <a:endParaRPr lang="uk-UA" dirty="0"/>
          </a:p>
        </p:txBody>
      </p:sp>
      <p:grpSp>
        <p:nvGrpSpPr>
          <p:cNvPr id="9" name="Группа 8"/>
          <p:cNvGrpSpPr/>
          <p:nvPr/>
        </p:nvGrpSpPr>
        <p:grpSpPr>
          <a:xfrm>
            <a:off x="1500166" y="3143248"/>
            <a:ext cx="5331261" cy="3243198"/>
            <a:chOff x="1500166" y="3143248"/>
            <a:chExt cx="5331261" cy="3243198"/>
          </a:xfrm>
        </p:grpSpPr>
        <p:pic>
          <p:nvPicPr>
            <p:cNvPr id="24578" name="Picture 2"/>
            <p:cNvPicPr>
              <a:picLocks noChangeAspect="1" noChangeArrowheads="1"/>
            </p:cNvPicPr>
            <p:nvPr/>
          </p:nvPicPr>
          <p:blipFill>
            <a:blip r:embed="rId2" cstate="print"/>
            <a:srcRect/>
            <a:stretch>
              <a:fillRect/>
            </a:stretch>
          </p:blipFill>
          <p:spPr bwMode="auto">
            <a:xfrm>
              <a:off x="1500166" y="3143248"/>
              <a:ext cx="1785950" cy="3243198"/>
            </a:xfrm>
            <a:prstGeom prst="rect">
              <a:avLst/>
            </a:prstGeom>
            <a:noFill/>
            <a:ln w="9525">
              <a:noFill/>
              <a:miter lim="800000"/>
              <a:headEnd/>
              <a:tailEnd/>
            </a:ln>
            <a:effectLst/>
          </p:spPr>
        </p:pic>
        <p:sp>
          <p:nvSpPr>
            <p:cNvPr id="5" name="TextBox 4"/>
            <p:cNvSpPr txBox="1"/>
            <p:nvPr/>
          </p:nvSpPr>
          <p:spPr>
            <a:xfrm>
              <a:off x="1785918" y="5143512"/>
              <a:ext cx="1143008" cy="584775"/>
            </a:xfrm>
            <a:prstGeom prst="rect">
              <a:avLst/>
            </a:prstGeom>
            <a:noFill/>
          </p:spPr>
          <p:txBody>
            <a:bodyPr wrap="square" rtlCol="0">
              <a:spAutoFit/>
            </a:bodyPr>
            <a:lstStyle/>
            <a:p>
              <a:r>
                <a:rPr lang="uk-UA" sz="3200" dirty="0" smtClean="0">
                  <a:solidFill>
                    <a:srgbClr val="FF0000"/>
                  </a:solidFill>
                </a:rPr>
                <a:t>60 кг</a:t>
              </a:r>
              <a:endParaRPr lang="uk-UA" sz="3200" dirty="0">
                <a:solidFill>
                  <a:srgbClr val="FF0000"/>
                </a:solidFill>
              </a:endParaRPr>
            </a:p>
          </p:txBody>
        </p:sp>
        <p:pic>
          <p:nvPicPr>
            <p:cNvPr id="24579" name="Picture 3"/>
            <p:cNvPicPr>
              <a:picLocks noChangeAspect="1" noChangeArrowheads="1"/>
            </p:cNvPicPr>
            <p:nvPr/>
          </p:nvPicPr>
          <p:blipFill>
            <a:blip r:embed="rId3" cstate="print"/>
            <a:srcRect/>
            <a:stretch>
              <a:fillRect/>
            </a:stretch>
          </p:blipFill>
          <p:spPr bwMode="auto">
            <a:xfrm>
              <a:off x="4929190" y="3286124"/>
              <a:ext cx="1902237" cy="3029992"/>
            </a:xfrm>
            <a:prstGeom prst="rect">
              <a:avLst/>
            </a:prstGeom>
            <a:noFill/>
            <a:ln w="9525">
              <a:noFill/>
              <a:miter lim="800000"/>
              <a:headEnd/>
              <a:tailEnd/>
            </a:ln>
            <a:effectLst/>
          </p:spPr>
        </p:pic>
        <p:sp>
          <p:nvSpPr>
            <p:cNvPr id="7" name="Равно 6"/>
            <p:cNvSpPr/>
            <p:nvPr/>
          </p:nvSpPr>
          <p:spPr>
            <a:xfrm>
              <a:off x="3500430" y="4714884"/>
              <a:ext cx="1285884" cy="1285884"/>
            </a:xfrm>
            <a:prstGeom prst="mathEqua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8" name="TextBox 7"/>
            <p:cNvSpPr txBox="1"/>
            <p:nvPr/>
          </p:nvSpPr>
          <p:spPr>
            <a:xfrm>
              <a:off x="5357818" y="5072074"/>
              <a:ext cx="1082348" cy="584775"/>
            </a:xfrm>
            <a:prstGeom prst="rect">
              <a:avLst/>
            </a:prstGeom>
            <a:noFill/>
          </p:spPr>
          <p:txBody>
            <a:bodyPr wrap="none" rtlCol="0">
              <a:spAutoFit/>
            </a:bodyPr>
            <a:lstStyle/>
            <a:p>
              <a:r>
                <a:rPr lang="uk-UA" sz="3200" dirty="0" smtClean="0">
                  <a:solidFill>
                    <a:srgbClr val="FF0000"/>
                  </a:solidFill>
                </a:rPr>
                <a:t>10 кг</a:t>
              </a:r>
              <a:endParaRPr lang="uk-UA" sz="3200" dirty="0">
                <a:solidFill>
                  <a:srgbClr val="FF0000"/>
                </a:solidFill>
              </a:endParaRP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Володар води</a:t>
            </a:r>
            <a:endParaRPr lang="uk-UA" dirty="0"/>
          </a:p>
        </p:txBody>
      </p:sp>
      <p:sp>
        <p:nvSpPr>
          <p:cNvPr id="4" name="Содержимое 3"/>
          <p:cNvSpPr>
            <a:spLocks noGrp="1"/>
          </p:cNvSpPr>
          <p:nvPr>
            <p:ph sz="half" idx="1"/>
          </p:nvPr>
        </p:nvSpPr>
        <p:spPr/>
        <p:txBody>
          <a:bodyPr>
            <a:normAutofit lnSpcReduction="10000"/>
          </a:bodyPr>
          <a:lstStyle/>
          <a:p>
            <a:r>
              <a:rPr lang="uk-UA" dirty="0" smtClean="0"/>
              <a:t>Місяць притягує до себе Землю з надрами, водою та атмосферою. Це викликає океанські й морські припливи й відпливи. Крім того, змінюються вологість повітря, які впливають на стан живих організмів.</a:t>
            </a:r>
            <a:endParaRPr lang="uk-UA" dirty="0"/>
          </a:p>
        </p:txBody>
      </p:sp>
      <p:pic>
        <p:nvPicPr>
          <p:cNvPr id="6" name="Содержимое 5" descr="http://im3-tub-ua.yandex.net/i?id=144231019-22-72&amp;n=21"/>
          <p:cNvPicPr>
            <a:picLocks noGrp="1"/>
          </p:cNvPicPr>
          <p:nvPr>
            <p:ph sz="half" idx="2"/>
          </p:nvPr>
        </p:nvPicPr>
        <p:blipFill>
          <a:blip r:embed="rId2" cstate="print"/>
          <a:srcRect/>
          <a:stretch>
            <a:fillRect/>
          </a:stretch>
        </p:blipFill>
        <p:spPr bwMode="auto">
          <a:xfrm>
            <a:off x="4183568" y="1714488"/>
            <a:ext cx="4960432" cy="372032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Що видно на Місяці?</a:t>
            </a:r>
            <a:endParaRPr lang="uk-UA" dirty="0"/>
          </a:p>
        </p:txBody>
      </p:sp>
      <p:sp>
        <p:nvSpPr>
          <p:cNvPr id="3" name="Содержимое 2"/>
          <p:cNvSpPr>
            <a:spLocks noGrp="1"/>
          </p:cNvSpPr>
          <p:nvPr>
            <p:ph sz="half" idx="1"/>
          </p:nvPr>
        </p:nvSpPr>
        <p:spPr>
          <a:xfrm>
            <a:off x="457200" y="1600200"/>
            <a:ext cx="3900486" cy="4525963"/>
          </a:xfrm>
        </p:spPr>
        <p:txBody>
          <a:bodyPr>
            <a:noAutofit/>
          </a:bodyPr>
          <a:lstStyle/>
          <a:p>
            <a:r>
              <a:rPr lang="uk-UA" sz="2400" dirty="0" smtClean="0"/>
              <a:t>Найближча до Землі планета-супутник Місяць здавна вабив людей. Місяць роздивлялися в телескопи, намагаючись побачити на його поверхні моря й схожі на земні, а можливо, і творіння розуму.</a:t>
            </a:r>
          </a:p>
          <a:p>
            <a:endParaRPr lang="uk-UA" sz="2400" dirty="0"/>
          </a:p>
        </p:txBody>
      </p:sp>
      <p:pic>
        <p:nvPicPr>
          <p:cNvPr id="5" name="Содержимое 4" descr="http://im5-tub-ua.yandex.net/i?id=276777809-58-72&amp;n=21"/>
          <p:cNvPicPr>
            <a:picLocks noGrp="1"/>
          </p:cNvPicPr>
          <p:nvPr>
            <p:ph sz="half" idx="2"/>
          </p:nvPr>
        </p:nvPicPr>
        <p:blipFill>
          <a:blip r:embed="rId3" cstate="print"/>
          <a:srcRect l="10435" r="11304"/>
          <a:stretch>
            <a:fillRect/>
          </a:stretch>
        </p:blipFill>
        <p:spPr bwMode="auto">
          <a:xfrm>
            <a:off x="4429124" y="1785926"/>
            <a:ext cx="4286280" cy="365127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Польоти на Місяць</a:t>
            </a:r>
            <a:endParaRPr lang="uk-UA" dirty="0"/>
          </a:p>
        </p:txBody>
      </p:sp>
      <p:sp>
        <p:nvSpPr>
          <p:cNvPr id="3" name="Содержимое 2"/>
          <p:cNvSpPr>
            <a:spLocks noGrp="1"/>
          </p:cNvSpPr>
          <p:nvPr>
            <p:ph sz="half" idx="1"/>
          </p:nvPr>
        </p:nvSpPr>
        <p:spPr/>
        <p:txBody>
          <a:bodyPr>
            <a:normAutofit fontScale="70000" lnSpcReduction="20000"/>
          </a:bodyPr>
          <a:lstStyle/>
          <a:p>
            <a:r>
              <a:rPr lang="uk-UA" sz="3100" dirty="0" smtClean="0"/>
              <a:t>Перші ж хвилини перебування на Місяці космічних станцій підтвердили відомості людей про нічне світило: на Місяці нема повітря й води. Хоча зразки місячної</a:t>
            </a:r>
            <a:br>
              <a:rPr lang="uk-UA" sz="3100" dirty="0" smtClean="0"/>
            </a:br>
            <a:r>
              <a:rPr lang="uk-UA" sz="3100" dirty="0" smtClean="0"/>
              <a:t>поверхні, які доставили космічні станції, нагадують кам'янистий ґрунт Землі, слідів життя на Місяці не виявлено. </a:t>
            </a:r>
          </a:p>
          <a:p>
            <a:endParaRPr lang="uk-UA" dirty="0"/>
          </a:p>
        </p:txBody>
      </p:sp>
      <p:pic>
        <p:nvPicPr>
          <p:cNvPr id="5" name="Содержимое 4" descr="http://im7-tub-ua.yandex.net/i?id=113848469-48-72&amp;n=21"/>
          <p:cNvPicPr>
            <a:picLocks noGrp="1"/>
          </p:cNvPicPr>
          <p:nvPr>
            <p:ph sz="half" idx="2"/>
          </p:nvPr>
        </p:nvPicPr>
        <p:blipFill>
          <a:blip r:embed="rId2" cstate="print"/>
          <a:srcRect/>
          <a:stretch>
            <a:fillRect/>
          </a:stretch>
        </p:blipFill>
        <p:spPr bwMode="auto">
          <a:xfrm>
            <a:off x="4429124" y="2214554"/>
            <a:ext cx="4398222" cy="243444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гості до Місяця</a:t>
            </a:r>
            <a:endParaRPr lang="uk-UA" dirty="0"/>
          </a:p>
        </p:txBody>
      </p:sp>
      <p:sp>
        <p:nvSpPr>
          <p:cNvPr id="3" name="Содержимое 2"/>
          <p:cNvSpPr>
            <a:spLocks noGrp="1"/>
          </p:cNvSpPr>
          <p:nvPr>
            <p:ph sz="half" idx="1"/>
          </p:nvPr>
        </p:nvSpPr>
        <p:spPr/>
        <p:txBody>
          <a:bodyPr>
            <a:normAutofit fontScale="92500" lnSpcReduction="10000"/>
          </a:bodyPr>
          <a:lstStyle/>
          <a:p>
            <a:r>
              <a:rPr lang="uk-UA" dirty="0" smtClean="0"/>
              <a:t>Перші мандрівки до Місяця здійснили у 1959 році радянські космічні ракети. Радянські й американські станції багато разів облітали  Місяць: доставляли туди місячні лабораторії, які фотографували планету-супутник і брали зразки ґрунту.</a:t>
            </a:r>
          </a:p>
          <a:p>
            <a:endParaRPr lang="uk-UA" dirty="0"/>
          </a:p>
        </p:txBody>
      </p:sp>
      <p:pic>
        <p:nvPicPr>
          <p:cNvPr id="5" name="Содержимое 4" descr="http://im4-tub-ua.yandex.net/i?id=213436293-26-72&amp;n=21"/>
          <p:cNvPicPr>
            <a:picLocks noGrp="1"/>
          </p:cNvPicPr>
          <p:nvPr>
            <p:ph sz="half" idx="2"/>
          </p:nvPr>
        </p:nvPicPr>
        <p:blipFill>
          <a:blip r:embed="rId2" cstate="print"/>
          <a:srcRect/>
          <a:stretch>
            <a:fillRect/>
          </a:stretch>
        </p:blipFill>
        <p:spPr bwMode="auto">
          <a:xfrm>
            <a:off x="5286380" y="1409384"/>
            <a:ext cx="3000396" cy="420616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4"/>
            <a:ext cx="3657600" cy="5697559"/>
          </a:xfrm>
        </p:spPr>
        <p:txBody>
          <a:bodyPr>
            <a:normAutofit/>
          </a:bodyPr>
          <a:lstStyle/>
          <a:p>
            <a:r>
              <a:rPr lang="uk-UA" dirty="0" smtClean="0"/>
              <a:t>Для м'якої посадки місячної станції вмикалися  гальмівні двигуни. З їхнього сопла вибухали розпечені гази, які зменшували швидкість падіння. Тому посадка на Місяць була м'якою. </a:t>
            </a:r>
          </a:p>
          <a:p>
            <a:endParaRPr lang="uk-UA" dirty="0"/>
          </a:p>
        </p:txBody>
      </p:sp>
      <p:sp>
        <p:nvSpPr>
          <p:cNvPr id="4" name="Содержимое 3"/>
          <p:cNvSpPr>
            <a:spLocks noGrp="1"/>
          </p:cNvSpPr>
          <p:nvPr>
            <p:ph sz="half" idx="2"/>
          </p:nvPr>
        </p:nvSpPr>
        <p:spPr>
          <a:xfrm>
            <a:off x="4267200" y="428604"/>
            <a:ext cx="3657600" cy="5697559"/>
          </a:xfrm>
        </p:spPr>
        <p:txBody>
          <a:bodyPr>
            <a:normAutofit/>
          </a:bodyPr>
          <a:lstStyle/>
          <a:p>
            <a:r>
              <a:rPr lang="uk-UA" dirty="0" smtClean="0"/>
              <a:t>Зворотний бік Місяця, який ніколи не видно з Землі, сфотографували радянські космічні кораблі «Луна-3» у 1959 році та  «Зонд-3» у 1965 році. Отримані станцією</a:t>
            </a:r>
            <a:br>
              <a:rPr lang="uk-UA" dirty="0" smtClean="0"/>
            </a:br>
            <a:r>
              <a:rPr lang="uk-UA" dirty="0" smtClean="0"/>
              <a:t>знімки були передані на Землю телезв'язком.</a:t>
            </a:r>
          </a:p>
          <a:p>
            <a:endParaRPr lang="uk-UA" dirty="0"/>
          </a:p>
        </p:txBody>
      </p:sp>
      <p:grpSp>
        <p:nvGrpSpPr>
          <p:cNvPr id="10" name="Группа 9"/>
          <p:cNvGrpSpPr/>
          <p:nvPr/>
        </p:nvGrpSpPr>
        <p:grpSpPr>
          <a:xfrm>
            <a:off x="0" y="71414"/>
            <a:ext cx="9144000" cy="6891061"/>
            <a:chOff x="0" y="0"/>
            <a:chExt cx="9144000" cy="6891061"/>
          </a:xfrm>
        </p:grpSpPr>
        <p:pic>
          <p:nvPicPr>
            <p:cNvPr id="12" name="Рисунок 11" descr="http://data.cyclowiki.org/images/e/e0/%D0%9B%D1%83%D0%BD%D0%B0-3.jpg"/>
            <p:cNvPicPr/>
            <p:nvPr/>
          </p:nvPicPr>
          <p:blipFill>
            <a:blip r:embed="rId2" cstate="print"/>
            <a:srcRect/>
            <a:stretch>
              <a:fillRect/>
            </a:stretch>
          </p:blipFill>
          <p:spPr bwMode="auto">
            <a:xfrm>
              <a:off x="0" y="0"/>
              <a:ext cx="9144000" cy="6429396"/>
            </a:xfrm>
            <a:prstGeom prst="rect">
              <a:avLst/>
            </a:prstGeom>
            <a:noFill/>
            <a:ln w="9525">
              <a:noFill/>
              <a:miter lim="800000"/>
              <a:headEnd/>
              <a:tailEnd/>
            </a:ln>
          </p:spPr>
        </p:pic>
        <p:sp>
          <p:nvSpPr>
            <p:cNvPr id="13" name="TextBox 12"/>
            <p:cNvSpPr txBox="1"/>
            <p:nvPr/>
          </p:nvSpPr>
          <p:spPr>
            <a:xfrm>
              <a:off x="3786182" y="6429396"/>
              <a:ext cx="1364733" cy="461665"/>
            </a:xfrm>
            <a:prstGeom prst="rect">
              <a:avLst/>
            </a:prstGeom>
            <a:noFill/>
          </p:spPr>
          <p:txBody>
            <a:bodyPr wrap="none" rtlCol="0">
              <a:spAutoFit/>
            </a:bodyPr>
            <a:lstStyle/>
            <a:p>
              <a:r>
                <a:rPr lang="uk-UA" sz="2400" dirty="0" err="1" smtClean="0"/>
                <a:t>“Луна-3”</a:t>
              </a:r>
              <a:endParaRPr lang="uk-UA" sz="2400" dirty="0"/>
            </a:p>
          </p:txBody>
        </p:sp>
      </p:grpSp>
      <p:grpSp>
        <p:nvGrpSpPr>
          <p:cNvPr id="14" name="Группа 13"/>
          <p:cNvGrpSpPr/>
          <p:nvPr/>
        </p:nvGrpSpPr>
        <p:grpSpPr>
          <a:xfrm>
            <a:off x="2393141" y="104475"/>
            <a:ext cx="4357718" cy="6819623"/>
            <a:chOff x="4786282" y="0"/>
            <a:chExt cx="4357718" cy="6819623"/>
          </a:xfrm>
        </p:grpSpPr>
        <p:pic>
          <p:nvPicPr>
            <p:cNvPr id="15" name="Рисунок 14" descr="http://im2-tub-ua.yandex.net/i?id=179018739-18-72&amp;n=21"/>
            <p:cNvPicPr/>
            <p:nvPr/>
          </p:nvPicPr>
          <p:blipFill>
            <a:blip r:embed="rId3" cstate="print"/>
            <a:srcRect/>
            <a:stretch>
              <a:fillRect/>
            </a:stretch>
          </p:blipFill>
          <p:spPr bwMode="auto">
            <a:xfrm>
              <a:off x="4786282" y="0"/>
              <a:ext cx="4357718" cy="6447607"/>
            </a:xfrm>
            <a:prstGeom prst="rect">
              <a:avLst/>
            </a:prstGeom>
            <a:noFill/>
            <a:ln w="9525">
              <a:noFill/>
              <a:miter lim="800000"/>
              <a:headEnd/>
              <a:tailEnd/>
            </a:ln>
          </p:spPr>
        </p:pic>
        <p:sp>
          <p:nvSpPr>
            <p:cNvPr id="16" name="TextBox 15"/>
            <p:cNvSpPr txBox="1"/>
            <p:nvPr/>
          </p:nvSpPr>
          <p:spPr>
            <a:xfrm>
              <a:off x="6572264" y="6357958"/>
              <a:ext cx="1370888" cy="461665"/>
            </a:xfrm>
            <a:prstGeom prst="rect">
              <a:avLst/>
            </a:prstGeom>
            <a:noFill/>
          </p:spPr>
          <p:txBody>
            <a:bodyPr wrap="none" rtlCol="0">
              <a:spAutoFit/>
            </a:bodyPr>
            <a:lstStyle/>
            <a:p>
              <a:r>
                <a:rPr lang="uk-UA" sz="2400" dirty="0" err="1" smtClean="0"/>
                <a:t>“Зонд-3”</a:t>
              </a:r>
              <a:endParaRPr lang="uk-UA" sz="2400" dirty="0"/>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xit" presetSubtype="0" fill="hold" grpId="1" nodeType="clickEffect">
                                  <p:stCondLst>
                                    <p:cond delay="0"/>
                                  </p:stCondLst>
                                  <p:childTnLst>
                                    <p:anim to="" calcmode="lin" valueType="num">
                                      <p:cBhvr>
                                        <p:cTn id="15" dur="1"/>
                                        <p:tgtEl>
                                          <p:spTgt spid="3">
                                            <p:txEl>
                                              <p:pRg st="0" end="0"/>
                                            </p:txEl>
                                          </p:spTgt>
                                        </p:tgtEl>
                                        <p:attrNameLst>
                                          <p:attrName/>
                                        </p:attrNameLst>
                                      </p:cBhvr>
                                    </p:anim>
                                    <p:set>
                                      <p:cBhvr>
                                        <p:cTn id="16" dur="1" fill="hold">
                                          <p:stCondLst>
                                            <p:cond delay="0"/>
                                          </p:stCondLst>
                                        </p:cTn>
                                        <p:tgtEl>
                                          <p:spTgt spid="3">
                                            <p:txEl>
                                              <p:pRg st="0" end="0"/>
                                            </p:txEl>
                                          </p:spTgt>
                                        </p:tgtEl>
                                        <p:attrNameLst>
                                          <p:attrName>style.visibility</p:attrName>
                                        </p:attrNameLst>
                                      </p:cBhvr>
                                      <p:to>
                                        <p:strVal val="hidden"/>
                                      </p:to>
                                    </p:set>
                                  </p:childTnLst>
                                </p:cTn>
                              </p:par>
                            </p:childTnLst>
                          </p:cTn>
                        </p:par>
                        <p:par>
                          <p:cTn id="17" fill="hold">
                            <p:stCondLst>
                              <p:cond delay="0"/>
                            </p:stCondLst>
                            <p:childTnLst>
                              <p:par>
                                <p:cTn id="18" presetID="24" presetClass="exit" presetSubtype="0" fill="hold" grpId="1" nodeType="afterEffect">
                                  <p:stCondLst>
                                    <p:cond delay="0"/>
                                  </p:stCondLst>
                                  <p:childTnLst>
                                    <p:anim to="" calcmode="lin" valueType="num">
                                      <p:cBhvr>
                                        <p:cTn id="19" dur="1"/>
                                        <p:tgtEl>
                                          <p:spTgt spid="4">
                                            <p:txEl>
                                              <p:pRg st="0" end="0"/>
                                            </p:txEl>
                                          </p:spTgt>
                                        </p:tgtEl>
                                        <p:attrNameLst>
                                          <p:attrName/>
                                        </p:attrNameLst>
                                      </p:cBhvr>
                                    </p:anim>
                                    <p:set>
                                      <p:cBhvr>
                                        <p:cTn id="20" dur="1" fill="hold">
                                          <p:stCondLst>
                                            <p:cond delay="0"/>
                                          </p:stCondLst>
                                        </p:cTn>
                                        <p:tgtEl>
                                          <p:spTgt spid="4">
                                            <p:txEl>
                                              <p:pRg st="0" end="0"/>
                                            </p:txEl>
                                          </p:spTgt>
                                        </p:tgtEl>
                                        <p:attrNameLst>
                                          <p:attrName>style.visibility</p:attrName>
                                        </p:attrNameLst>
                                      </p:cBhvr>
                                      <p:to>
                                        <p:strVal val="hidden"/>
                                      </p:to>
                                    </p:set>
                                  </p:childTnLst>
                                </p:cTn>
                              </p:par>
                            </p:childTnLst>
                          </p:cTn>
                        </p:par>
                        <p:par>
                          <p:cTn id="21" fill="hold">
                            <p:stCondLst>
                              <p:cond delay="0"/>
                            </p:stCondLst>
                            <p:childTnLst>
                              <p:par>
                                <p:cTn id="22" presetID="24"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xit" presetSubtype="0" fill="hold" nodeType="clickEffect">
                                  <p:stCondLst>
                                    <p:cond delay="0"/>
                                  </p:stCondLst>
                                  <p:childTnLst>
                                    <p:anim to="" calcmode="lin" valueType="num">
                                      <p:cBhvr>
                                        <p:cTn id="28" dur="1"/>
                                        <p:tgtEl>
                                          <p:spTgt spid="10"/>
                                        </p:tgtEl>
                                        <p:attrNameLst>
                                          <p:attrName/>
                                        </p:attrNameLst>
                                      </p:cBhvr>
                                    </p:anim>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0"/>
                            </p:stCondLst>
                            <p:childTnLst>
                              <p:par>
                                <p:cTn id="31" presetID="24"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to="" calcmode="lin" valueType="num">
                                      <p:cBhvr>
                                        <p:cTn id="33"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Без  парашута</a:t>
            </a:r>
            <a:endParaRPr lang="uk-UA" dirty="0"/>
          </a:p>
        </p:txBody>
      </p:sp>
      <p:sp>
        <p:nvSpPr>
          <p:cNvPr id="6" name="Текст 5"/>
          <p:cNvSpPr>
            <a:spLocks noGrp="1"/>
          </p:cNvSpPr>
          <p:nvPr>
            <p:ph type="body" sz="half" idx="3"/>
          </p:nvPr>
        </p:nvSpPr>
        <p:spPr/>
        <p:txBody>
          <a:bodyPr/>
          <a:lstStyle/>
          <a:p>
            <a:pPr algn="ctr"/>
            <a:r>
              <a:rPr lang="uk-UA" dirty="0" err="1" smtClean="0"/>
              <a:t>“Луна-16”</a:t>
            </a:r>
            <a:endParaRPr lang="uk-UA" dirty="0"/>
          </a:p>
        </p:txBody>
      </p:sp>
      <p:sp>
        <p:nvSpPr>
          <p:cNvPr id="3" name="Содержимое 2"/>
          <p:cNvSpPr>
            <a:spLocks noGrp="1"/>
          </p:cNvSpPr>
          <p:nvPr>
            <p:ph sz="quarter" idx="2"/>
          </p:nvPr>
        </p:nvSpPr>
        <p:spPr>
          <a:xfrm>
            <a:off x="457200" y="1516912"/>
            <a:ext cx="4040188" cy="4841046"/>
          </a:xfrm>
        </p:spPr>
        <p:txBody>
          <a:bodyPr>
            <a:normAutofit fontScale="85000" lnSpcReduction="10000"/>
          </a:bodyPr>
          <a:lstStyle/>
          <a:p>
            <a:r>
              <a:rPr lang="uk-UA" dirty="0" smtClean="0"/>
              <a:t>Атмосфери на Місяці немає. Тому парашут або крила там не допоможуть. Чим ближче до Місяця, тим більше тяжіння. Учені зробили все, щоб космічні апарати, які спускалися на місячну поверхню, під час посадки не розбилися.</a:t>
            </a:r>
          </a:p>
          <a:p>
            <a:r>
              <a:rPr lang="ru-RU" dirty="0" smtClean="0"/>
              <a:t>За командою</a:t>
            </a:r>
            <a:r>
              <a:rPr lang="uk-UA" dirty="0" smtClean="0"/>
              <a:t> із Землі станція пробурила місячний ґрунт. У контейнер було поміщено його зразки. Після цього ґрунт було доставлено на Землю космічним  кораблем.</a:t>
            </a:r>
          </a:p>
          <a:p>
            <a:endParaRPr lang="uk-UA" dirty="0"/>
          </a:p>
        </p:txBody>
      </p:sp>
      <p:pic>
        <p:nvPicPr>
          <p:cNvPr id="8" name="Содержимое 7" descr="http://im1-tub-ua.yandex.net/i?id=289318384-57-72&amp;n=21"/>
          <p:cNvPicPr>
            <a:picLocks noGrp="1"/>
          </p:cNvPicPr>
          <p:nvPr>
            <p:ph sz="quarter" idx="4"/>
          </p:nvPr>
        </p:nvPicPr>
        <p:blipFill>
          <a:blip r:embed="rId2" cstate="print"/>
          <a:srcRect/>
          <a:stretch>
            <a:fillRect/>
          </a:stretch>
        </p:blipFill>
        <p:spPr bwMode="auto">
          <a:xfrm>
            <a:off x="4572001" y="1857364"/>
            <a:ext cx="4572000" cy="307183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to="" calcmode="lin" valueType="num">
                                      <p:cBhvr>
                                        <p:cTn id="23"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Місяцеходи</a:t>
            </a:r>
            <a:endParaRPr lang="uk-UA" dirty="0"/>
          </a:p>
        </p:txBody>
      </p:sp>
      <p:sp>
        <p:nvSpPr>
          <p:cNvPr id="5" name="Содержимое 4"/>
          <p:cNvSpPr>
            <a:spLocks noGrp="1"/>
          </p:cNvSpPr>
          <p:nvPr>
            <p:ph idx="1"/>
          </p:nvPr>
        </p:nvSpPr>
        <p:spPr/>
        <p:txBody>
          <a:bodyPr>
            <a:normAutofit fontScale="92500" lnSpcReduction="20000"/>
          </a:bodyPr>
          <a:lstStyle/>
          <a:p>
            <a:r>
              <a:rPr lang="uk-UA" sz="2900" dirty="0" smtClean="0"/>
              <a:t> Після багатьох обльотів Місяця і створення мап місячної поверхні на нього доставили місяцеходи — керовані із Землі самохідні дослідницькі лабораторії. Вони вивчали склад місячного ґрунту і проводили зйомки поверхні Місяця.</a:t>
            </a:r>
          </a:p>
          <a:p>
            <a:r>
              <a:rPr lang="ru-RU" sz="2900" dirty="0" err="1" smtClean="0"/>
              <a:t>Першопроходцем</a:t>
            </a:r>
            <a:r>
              <a:rPr lang="ru-RU" sz="2900" dirty="0" smtClean="0"/>
              <a:t> на</a:t>
            </a:r>
            <a:r>
              <a:rPr lang="uk-UA" sz="2900" dirty="0" smtClean="0"/>
              <a:t> Місяці був радянський </a:t>
            </a:r>
            <a:r>
              <a:rPr lang="ru-RU" sz="2900" dirty="0" smtClean="0"/>
              <a:t>«Луноход-1».</a:t>
            </a:r>
            <a:r>
              <a:rPr lang="uk-UA" sz="2900" dirty="0" smtClean="0"/>
              <a:t> Після посадки на місячний ґрунт його запустили за допомогою команд із Землі.</a:t>
            </a:r>
            <a:r>
              <a:rPr lang="ru-RU" sz="2900" dirty="0" smtClean="0"/>
              <a:t> «Луноход-1»</a:t>
            </a:r>
            <a:r>
              <a:rPr lang="uk-UA" sz="2900" dirty="0" smtClean="0"/>
              <a:t> проїхав 1</a:t>
            </a:r>
            <a:r>
              <a:rPr lang="ru-RU" sz="2900" dirty="0" smtClean="0"/>
              <a:t>0</a:t>
            </a:r>
            <a:r>
              <a:rPr lang="uk-UA" sz="2900" dirty="0" smtClean="0"/>
              <a:t> кілометрів, досліджуючи місячну поверхню.</a:t>
            </a:r>
          </a:p>
          <a:p>
            <a:pPr>
              <a:buNone/>
            </a:pPr>
            <a:endParaRPr lang="uk-UA" dirty="0"/>
          </a:p>
        </p:txBody>
      </p:sp>
      <p:grpSp>
        <p:nvGrpSpPr>
          <p:cNvPr id="9" name="Группа 8"/>
          <p:cNvGrpSpPr/>
          <p:nvPr/>
        </p:nvGrpSpPr>
        <p:grpSpPr>
          <a:xfrm>
            <a:off x="0" y="0"/>
            <a:ext cx="9144000" cy="6738302"/>
            <a:chOff x="1000100" y="714356"/>
            <a:chExt cx="7143800" cy="6023946"/>
          </a:xfrm>
        </p:grpSpPr>
        <p:pic>
          <p:nvPicPr>
            <p:cNvPr id="7" name="Рисунок 6" descr="http://im6-tub-ua.yandex.net/i?id=181300850-17-72&amp;n=21"/>
            <p:cNvPicPr/>
            <p:nvPr/>
          </p:nvPicPr>
          <p:blipFill>
            <a:blip r:embed="rId2" cstate="print"/>
            <a:srcRect/>
            <a:stretch>
              <a:fillRect/>
            </a:stretch>
          </p:blipFill>
          <p:spPr bwMode="auto">
            <a:xfrm>
              <a:off x="1000100" y="714356"/>
              <a:ext cx="7143800" cy="5357850"/>
            </a:xfrm>
            <a:prstGeom prst="rect">
              <a:avLst/>
            </a:prstGeom>
            <a:noFill/>
            <a:ln w="9525">
              <a:noFill/>
              <a:miter lim="800000"/>
              <a:headEnd/>
              <a:tailEnd/>
            </a:ln>
          </p:spPr>
        </p:pic>
        <p:sp>
          <p:nvSpPr>
            <p:cNvPr id="8" name="TextBox 7"/>
            <p:cNvSpPr txBox="1"/>
            <p:nvPr/>
          </p:nvSpPr>
          <p:spPr>
            <a:xfrm>
              <a:off x="3422840" y="6215082"/>
              <a:ext cx="2298321" cy="523220"/>
            </a:xfrm>
            <a:prstGeom prst="rect">
              <a:avLst/>
            </a:prstGeom>
            <a:noFill/>
          </p:spPr>
          <p:txBody>
            <a:bodyPr wrap="none" rtlCol="0">
              <a:spAutoFit/>
            </a:bodyPr>
            <a:lstStyle/>
            <a:p>
              <a:pPr algn="ctr"/>
              <a:r>
                <a:rPr lang="ru-RU" sz="2800" dirty="0" smtClean="0"/>
                <a:t>«Луноход-1»</a:t>
              </a:r>
              <a:endParaRPr lang="uk-UA" sz="2800" dirty="0"/>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to="" calcmode="lin" valueType="num">
                                      <p:cBhvr>
                                        <p:cTn id="11" dur="1" fill="hold"/>
                                        <p:tgtEl>
                                          <p:spTgt spid="5">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На Місяці</a:t>
            </a:r>
            <a:endParaRPr lang="uk-UA" dirty="0"/>
          </a:p>
        </p:txBody>
      </p:sp>
      <p:sp>
        <p:nvSpPr>
          <p:cNvPr id="8" name="Содержимое 7"/>
          <p:cNvSpPr>
            <a:spLocks noGrp="1"/>
          </p:cNvSpPr>
          <p:nvPr>
            <p:ph sz="half" idx="1"/>
          </p:nvPr>
        </p:nvSpPr>
        <p:spPr/>
        <p:txBody>
          <a:bodyPr>
            <a:normAutofit fontScale="92500" lnSpcReduction="10000"/>
          </a:bodyPr>
          <a:lstStyle/>
          <a:p>
            <a:r>
              <a:rPr lang="uk-UA" dirty="0" smtClean="0"/>
              <a:t>Перші космічні експедиції з висадкою астронавтів на Місяць були здійснені американськими вченими. З</a:t>
            </a:r>
            <a:r>
              <a:rPr lang="ru-RU" dirty="0" smtClean="0"/>
              <a:t> 1969</a:t>
            </a:r>
            <a:r>
              <a:rPr lang="uk-UA" dirty="0" smtClean="0"/>
              <a:t> до</a:t>
            </a:r>
            <a:r>
              <a:rPr lang="ru-RU" dirty="0" smtClean="0"/>
              <a:t> 1972</a:t>
            </a:r>
            <a:r>
              <a:rPr lang="uk-UA" dirty="0" smtClean="0"/>
              <a:t> року Місяць відвідали шість експедицій на міжпланетному кораблі</a:t>
            </a:r>
            <a:r>
              <a:rPr lang="ru-RU" dirty="0" smtClean="0"/>
              <a:t> «Аполлон». </a:t>
            </a:r>
            <a:endParaRPr lang="uk-UA" dirty="0" smtClean="0"/>
          </a:p>
          <a:p>
            <a:endParaRPr lang="uk-UA" dirty="0"/>
          </a:p>
        </p:txBody>
      </p:sp>
      <p:pic>
        <p:nvPicPr>
          <p:cNvPr id="10" name="Содержимое 9" descr="http://im7-tub-ua.yandex.net/i?id=129279411-25-72&amp;n=21"/>
          <p:cNvPicPr>
            <a:picLocks noGrp="1"/>
          </p:cNvPicPr>
          <p:nvPr>
            <p:ph sz="half" idx="2"/>
          </p:nvPr>
        </p:nvPicPr>
        <p:blipFill>
          <a:blip r:embed="rId2" cstate="print"/>
          <a:srcRect/>
          <a:stretch>
            <a:fillRect/>
          </a:stretch>
        </p:blipFill>
        <p:spPr bwMode="auto">
          <a:xfrm>
            <a:off x="3714744" y="1285860"/>
            <a:ext cx="5164851" cy="407751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to="" calcmode="lin" valueType="num">
                                      <p:cBhvr>
                                        <p:cTn id="11" dur="1" fill="hold"/>
                                        <p:tgtEl>
                                          <p:spTgt spid="8">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Перші люди на Місяці</a:t>
            </a:r>
            <a:endParaRPr lang="uk-UA" dirty="0"/>
          </a:p>
        </p:txBody>
      </p:sp>
      <p:sp>
        <p:nvSpPr>
          <p:cNvPr id="5" name="Текст 4"/>
          <p:cNvSpPr>
            <a:spLocks noGrp="1"/>
          </p:cNvSpPr>
          <p:nvPr>
            <p:ph type="body" idx="1"/>
          </p:nvPr>
        </p:nvSpPr>
        <p:spPr>
          <a:xfrm>
            <a:off x="1285852" y="5143512"/>
            <a:ext cx="2400288" cy="728682"/>
          </a:xfrm>
        </p:spPr>
        <p:txBody>
          <a:bodyPr/>
          <a:lstStyle/>
          <a:p>
            <a:r>
              <a:rPr lang="uk-UA" dirty="0" smtClean="0"/>
              <a:t>Ніл</a:t>
            </a:r>
            <a:r>
              <a:rPr lang="ru-RU" dirty="0" smtClean="0"/>
              <a:t> </a:t>
            </a:r>
            <a:r>
              <a:rPr lang="ru-RU" dirty="0" err="1" smtClean="0"/>
              <a:t>Армстронг</a:t>
            </a:r>
            <a:endParaRPr lang="uk-UA" dirty="0"/>
          </a:p>
        </p:txBody>
      </p:sp>
      <p:sp>
        <p:nvSpPr>
          <p:cNvPr id="7" name="Текст 6"/>
          <p:cNvSpPr>
            <a:spLocks noGrp="1"/>
          </p:cNvSpPr>
          <p:nvPr>
            <p:ph type="body" sz="half" idx="3"/>
          </p:nvPr>
        </p:nvSpPr>
        <p:spPr>
          <a:xfrm>
            <a:off x="5572132" y="5072074"/>
            <a:ext cx="2212991" cy="585806"/>
          </a:xfrm>
        </p:spPr>
        <p:txBody>
          <a:bodyPr/>
          <a:lstStyle/>
          <a:p>
            <a:r>
              <a:rPr lang="uk-UA" dirty="0" smtClean="0"/>
              <a:t>Едвін </a:t>
            </a:r>
            <a:r>
              <a:rPr lang="uk-UA" dirty="0" err="1" smtClean="0"/>
              <a:t>Олдрін</a:t>
            </a:r>
            <a:endParaRPr lang="uk-UA" dirty="0"/>
          </a:p>
        </p:txBody>
      </p:sp>
      <p:pic>
        <p:nvPicPr>
          <p:cNvPr id="9" name="Содержимое 8" descr="http://im0-tub-ua.yandex.net/i?id=220949796-61-72&amp;n=21"/>
          <p:cNvPicPr>
            <a:picLocks noGrp="1"/>
          </p:cNvPicPr>
          <p:nvPr>
            <p:ph sz="quarter" idx="2"/>
          </p:nvPr>
        </p:nvPicPr>
        <p:blipFill>
          <a:blip r:embed="rId2" cstate="print"/>
          <a:srcRect l="28296"/>
          <a:stretch>
            <a:fillRect/>
          </a:stretch>
        </p:blipFill>
        <p:spPr bwMode="auto">
          <a:xfrm>
            <a:off x="785786" y="1928802"/>
            <a:ext cx="3274888" cy="2842676"/>
          </a:xfrm>
          <a:prstGeom prst="rect">
            <a:avLst/>
          </a:prstGeom>
          <a:noFill/>
          <a:ln w="9525">
            <a:noFill/>
            <a:miter lim="800000"/>
            <a:headEnd/>
            <a:tailEnd/>
          </a:ln>
        </p:spPr>
      </p:pic>
      <p:pic>
        <p:nvPicPr>
          <p:cNvPr id="10" name="Содержимое 9" descr="http://im1-tub-ua.yandex.net/i?id=291939865-04-72&amp;n=21"/>
          <p:cNvPicPr>
            <a:picLocks noGrp="1"/>
          </p:cNvPicPr>
          <p:nvPr>
            <p:ph sz="quarter" idx="4"/>
          </p:nvPr>
        </p:nvPicPr>
        <p:blipFill>
          <a:blip r:embed="rId3" cstate="print"/>
          <a:srcRect/>
          <a:stretch>
            <a:fillRect/>
          </a:stretch>
        </p:blipFill>
        <p:spPr bwMode="auto">
          <a:xfrm>
            <a:off x="5214942" y="1857364"/>
            <a:ext cx="2835528" cy="3059922"/>
          </a:xfrm>
          <a:prstGeom prst="rect">
            <a:avLst/>
          </a:prstGeom>
          <a:noFill/>
          <a:ln w="9525">
            <a:noFill/>
            <a:miter lim="800000"/>
            <a:headEnd/>
            <a:tailEnd/>
          </a:ln>
        </p:spPr>
      </p:pic>
      <p:sp>
        <p:nvSpPr>
          <p:cNvPr id="11" name="TextBox 10"/>
          <p:cNvSpPr txBox="1"/>
          <p:nvPr/>
        </p:nvSpPr>
        <p:spPr>
          <a:xfrm>
            <a:off x="642910" y="1357298"/>
            <a:ext cx="7929618" cy="4832092"/>
          </a:xfrm>
          <a:prstGeom prst="rect">
            <a:avLst/>
          </a:prstGeom>
          <a:noFill/>
        </p:spPr>
        <p:txBody>
          <a:bodyPr wrap="square" rtlCol="0">
            <a:spAutoFit/>
          </a:bodyPr>
          <a:lstStyle/>
          <a:p>
            <a:r>
              <a:rPr lang="uk-UA" sz="2800" dirty="0"/>
              <a:t>Першими на Місяць у</a:t>
            </a:r>
            <a:r>
              <a:rPr lang="ru-RU" sz="2800" dirty="0"/>
              <a:t> 1969</a:t>
            </a:r>
            <a:r>
              <a:rPr lang="uk-UA" sz="2800" dirty="0"/>
              <a:t> році ступили астронавти Ніл</a:t>
            </a:r>
            <a:r>
              <a:rPr lang="ru-RU" sz="2800" dirty="0"/>
              <a:t> </a:t>
            </a:r>
            <a:r>
              <a:rPr lang="ru-RU" sz="2800" dirty="0" err="1"/>
              <a:t>Армстронг</a:t>
            </a:r>
            <a:r>
              <a:rPr lang="uk-UA" sz="2800" dirty="0"/>
              <a:t> та Едвін </a:t>
            </a:r>
            <a:r>
              <a:rPr lang="uk-UA" sz="2800" dirty="0" err="1"/>
              <a:t>Олдрін</a:t>
            </a:r>
            <a:r>
              <a:rPr lang="uk-UA" sz="2800" dirty="0"/>
              <a:t> Вони були на Місяці декілька годин. Довше за інших</a:t>
            </a:r>
            <a:r>
              <a:rPr lang="ru-RU" sz="2800" dirty="0"/>
              <a:t> —</a:t>
            </a:r>
            <a:r>
              <a:rPr lang="uk-UA" sz="2800" dirty="0"/>
              <a:t> понад три години</a:t>
            </a:r>
            <a:r>
              <a:rPr lang="ru-RU" sz="2800" dirty="0"/>
              <a:t> </a:t>
            </a:r>
            <a:r>
              <a:rPr lang="ru-RU" sz="2800" dirty="0" smtClean="0"/>
              <a:t>— </a:t>
            </a:r>
            <a:r>
              <a:rPr lang="uk-UA" sz="2800" dirty="0" smtClean="0"/>
              <a:t>люди </a:t>
            </a:r>
            <a:r>
              <a:rPr lang="uk-UA" sz="2800" dirty="0"/>
              <a:t>знаходилися на поверхні Місяця у</a:t>
            </a:r>
            <a:r>
              <a:rPr lang="ru-RU" sz="2800" dirty="0"/>
              <a:t> 1972</a:t>
            </a:r>
            <a:r>
              <a:rPr lang="uk-UA" sz="2800" dirty="0"/>
              <a:t> році.</a:t>
            </a:r>
          </a:p>
          <a:p>
            <a:r>
              <a:rPr lang="uk-UA" sz="2800" dirty="0"/>
              <a:t>Висадившись на Місяць, астронавти у скафандрах виходили з місячної кабіни. Вона складалася з посадочної та злітної частин. Посадочна частина залишалась на Місяці, а злітна доставляла астронавтів до космічного корабля.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xit" presetSubtype="0" fill="hold" grpId="1" nodeType="clickEffect">
                                  <p:stCondLst>
                                    <p:cond delay="0"/>
                                  </p:stCondLst>
                                  <p:childTnLst>
                                    <p:anim to="" calcmode="lin" valueType="num">
                                      <p:cBhvr>
                                        <p:cTn id="15" dur="1"/>
                                        <p:tgtEl>
                                          <p:spTgt spid="11"/>
                                        </p:tgtEl>
                                        <p:attrNameLst>
                                          <p:attrName/>
                                        </p:attrNameLst>
                                      </p:cBhvr>
                                    </p:anim>
                                    <p:set>
                                      <p:cBhvr>
                                        <p:cTn id="16" dur="1" fill="hold">
                                          <p:stCondLst>
                                            <p:cond delay="0"/>
                                          </p:stCondLst>
                                        </p:cTn>
                                        <p:tgtEl>
                                          <p:spTgt spid="11"/>
                                        </p:tgtEl>
                                        <p:attrNameLst>
                                          <p:attrName>style.visibility</p:attrName>
                                        </p:attrNameLst>
                                      </p:cBhvr>
                                      <p:to>
                                        <p:strVal val="hidden"/>
                                      </p:to>
                                    </p:set>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to="" calcmode="lin" valueType="num">
                                      <p:cBhvr>
                                        <p:cTn id="30"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a:bodyPr>
          <a:lstStyle/>
          <a:p>
            <a:r>
              <a:rPr lang="uk-UA" dirty="0" smtClean="0"/>
              <a:t>Висадка астронавтів</a:t>
            </a:r>
            <a:endParaRPr lang="uk-UA" dirty="0"/>
          </a:p>
        </p:txBody>
      </p:sp>
      <p:sp>
        <p:nvSpPr>
          <p:cNvPr id="10" name="Содержимое 9"/>
          <p:cNvSpPr>
            <a:spLocks noGrp="1"/>
          </p:cNvSpPr>
          <p:nvPr>
            <p:ph idx="1"/>
          </p:nvPr>
        </p:nvSpPr>
        <p:spPr/>
        <p:txBody>
          <a:bodyPr>
            <a:noAutofit/>
          </a:bodyPr>
          <a:lstStyle/>
          <a:p>
            <a:r>
              <a:rPr lang="uk-UA" sz="2400" dirty="0" smtClean="0"/>
              <a:t>Людина літала на Місяць на космічних кораблях «Аполлон», які складалися з основної частини та місячної кабіни. Корабель наближався до Місяця, ставав його  супутником, потім від нього відділялась місячна кабіна, яка здійснювала посадку. У ній спускались на Місяць два астронавти, а третій залишався на орбіті. </a:t>
            </a:r>
          </a:p>
          <a:p>
            <a:r>
              <a:rPr lang="uk-UA" sz="2400" dirty="0" smtClean="0"/>
              <a:t>Астронавти на Місяці не тільки ходили пішки, але й їздили на двомісних місяцеходах «</a:t>
            </a:r>
            <a:r>
              <a:rPr lang="uk-UA" sz="2400" dirty="0" err="1" smtClean="0"/>
              <a:t>Ровер</a:t>
            </a:r>
            <a:r>
              <a:rPr lang="uk-UA" sz="2400" dirty="0" smtClean="0"/>
              <a:t>».</a:t>
            </a:r>
          </a:p>
          <a:p>
            <a:endParaRPr lang="uk-UA" sz="2400" dirty="0"/>
          </a:p>
        </p:txBody>
      </p:sp>
      <p:pic>
        <p:nvPicPr>
          <p:cNvPr id="12" name="Содержимое 11" descr="http://im0-tub-ua.yandex.net/i?id=61316683-14-72&amp;n=21"/>
          <p:cNvPicPr>
            <a:picLocks noGrp="1"/>
          </p:cNvPicPr>
          <p:nvPr>
            <p:ph sz="half" idx="4294967295"/>
          </p:nvPr>
        </p:nvPicPr>
        <p:blipFill>
          <a:blip r:embed="rId2" cstate="print"/>
          <a:srcRect/>
          <a:stretch>
            <a:fillRect/>
          </a:stretch>
        </p:blipFill>
        <p:spPr bwMode="auto">
          <a:xfrm>
            <a:off x="500034" y="1714488"/>
            <a:ext cx="7643866" cy="428627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to="" calcmode="lin" valueType="num">
                                      <p:cBhvr>
                                        <p:cTn id="11" dur="1" fill="hold"/>
                                        <p:tgtEl>
                                          <p:spTgt spid="10">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to="" calcmode="lin" valueType="num">
                                      <p:cBhvr>
                                        <p:cTn id="15" dur="1" fill="hold"/>
                                        <p:tgtEl>
                                          <p:spTgt spid="10">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to="" calcmode="lin" valueType="num">
                                      <p:cBhvr>
                                        <p:cTn id="20"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Моря без води</a:t>
            </a:r>
            <a:endParaRPr lang="uk-UA" dirty="0"/>
          </a:p>
        </p:txBody>
      </p:sp>
      <p:sp>
        <p:nvSpPr>
          <p:cNvPr id="3" name="Содержимое 2"/>
          <p:cNvSpPr>
            <a:spLocks noGrp="1"/>
          </p:cNvSpPr>
          <p:nvPr>
            <p:ph idx="1"/>
          </p:nvPr>
        </p:nvSpPr>
        <p:spPr/>
        <p:txBody>
          <a:bodyPr/>
          <a:lstStyle/>
          <a:p>
            <a:r>
              <a:rPr lang="uk-UA" sz="3600" dirty="0" smtClean="0"/>
              <a:t>Води на Місяці немає. А морями називають низини, заповнені застиглою лавою. Колись на Місяці вивергалося багато вулканів. Їхня розпечена лава прямувала в  низини, утворюючи «моря».</a:t>
            </a:r>
          </a:p>
          <a:p>
            <a:endParaRPr lang="uk-UA"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half" idx="1"/>
          </p:nvPr>
        </p:nvSpPr>
        <p:spPr>
          <a:xfrm>
            <a:off x="457200" y="642918"/>
            <a:ext cx="3657600" cy="5483245"/>
          </a:xfrm>
        </p:spPr>
        <p:txBody>
          <a:bodyPr>
            <a:normAutofit fontScale="92500" lnSpcReduction="10000"/>
          </a:bodyPr>
          <a:lstStyle/>
          <a:p>
            <a:r>
              <a:rPr lang="uk-UA" sz="3200" dirty="0" smtClean="0"/>
              <a:t>Такий вигляд мають місячні кратери.  Вони утворились від ударів об місячну поверхню велетенських метеоритів. Сонячні промені не дістають до дна кратерів.</a:t>
            </a:r>
          </a:p>
          <a:p>
            <a:endParaRPr lang="uk-UA" dirty="0"/>
          </a:p>
        </p:txBody>
      </p:sp>
      <p:pic>
        <p:nvPicPr>
          <p:cNvPr id="10" name="Содержимое 9" descr="http://im7-tub-ua.yandex.net/i?id=182517062-61-72&amp;n=21"/>
          <p:cNvPicPr>
            <a:picLocks noGrp="1"/>
          </p:cNvPicPr>
          <p:nvPr>
            <p:ph sz="half" idx="2"/>
          </p:nvPr>
        </p:nvPicPr>
        <p:blipFill>
          <a:blip r:embed="rId2" cstate="print"/>
          <a:srcRect/>
          <a:stretch>
            <a:fillRect/>
          </a:stretch>
        </p:blipFill>
        <p:spPr bwMode="auto">
          <a:xfrm>
            <a:off x="4159275" y="1500174"/>
            <a:ext cx="4627567" cy="309881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одержимое 13"/>
          <p:cNvSpPr>
            <a:spLocks noGrp="1"/>
          </p:cNvSpPr>
          <p:nvPr>
            <p:ph sz="half" idx="1"/>
          </p:nvPr>
        </p:nvSpPr>
        <p:spPr>
          <a:xfrm>
            <a:off x="457200" y="857232"/>
            <a:ext cx="3657600" cy="5268931"/>
          </a:xfrm>
        </p:spPr>
        <p:txBody>
          <a:bodyPr>
            <a:noAutofit/>
          </a:bodyPr>
          <a:lstStyle/>
          <a:p>
            <a:r>
              <a:rPr lang="uk-UA" sz="3200" dirty="0" smtClean="0"/>
              <a:t>Першим за допомогою зорової труби за Місяцем спостерігав Італієць Галілео Галілей. Він помилився, назвавши темні рівнини морями. </a:t>
            </a:r>
            <a:endParaRPr lang="uk-UA" sz="3200" dirty="0"/>
          </a:p>
        </p:txBody>
      </p:sp>
      <p:pic>
        <p:nvPicPr>
          <p:cNvPr id="15" name="Содержимое 14" descr="http://im1-tub-ua.yandex.net/i?id=226174912-69-72&amp;n=21"/>
          <p:cNvPicPr>
            <a:picLocks noGrp="1"/>
          </p:cNvPicPr>
          <p:nvPr>
            <p:ph sz="half" idx="2"/>
          </p:nvPr>
        </p:nvPicPr>
        <p:blipFill>
          <a:blip r:embed="rId2" cstate="print"/>
          <a:stretch>
            <a:fillRect/>
          </a:stretch>
        </p:blipFill>
        <p:spPr bwMode="auto">
          <a:xfrm>
            <a:off x="4214810" y="1857364"/>
            <a:ext cx="4147435" cy="293450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to="" calcmode="lin" valueType="num">
                                      <p:cBhvr>
                                        <p:cTn id="7" dur="1" fill="hold"/>
                                        <p:tgtEl>
                                          <p:spTgt spid="14">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to="" calcmode="lin" valueType="num">
                                      <p:cBhvr>
                                        <p:cTn id="11"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dirty="0" smtClean="0"/>
              <a:t>Місячна поверхня</a:t>
            </a:r>
            <a:endParaRPr lang="uk-UA" dirty="0"/>
          </a:p>
        </p:txBody>
      </p:sp>
      <p:sp>
        <p:nvSpPr>
          <p:cNvPr id="6" name="Содержимое 5"/>
          <p:cNvSpPr>
            <a:spLocks noGrp="1"/>
          </p:cNvSpPr>
          <p:nvPr>
            <p:ph idx="1"/>
          </p:nvPr>
        </p:nvSpPr>
        <p:spPr/>
        <p:txBody>
          <a:bodyPr>
            <a:normAutofit fontScale="92500"/>
          </a:bodyPr>
          <a:lstStyle/>
          <a:p>
            <a:r>
              <a:rPr lang="uk-UA" dirty="0" smtClean="0"/>
              <a:t>На Місяці багато гір. Вони розташовані з країв кратерів і утворюють кільце. Завширшки кратери більше 200 кілометрів, але є серед них і зовсім маленькі, завширшки в кілька метрів. І низини, і гірські вершини на Місяці вкриті шаром космічного пилу.</a:t>
            </a:r>
          </a:p>
          <a:p>
            <a:r>
              <a:rPr lang="uk-UA" dirty="0" smtClean="0"/>
              <a:t>Незважаючи  на те, що в морях немає жодної  краплі води, їхні назви збереглися до сьогоднішнього дня.</a:t>
            </a:r>
          </a:p>
          <a:p>
            <a:endParaRPr lang="uk-UA"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to="" calcmode="lin" valueType="num">
                                      <p:cBhvr>
                                        <p:cTn id="11" dur="1" fill="hold"/>
                                        <p:tgtEl>
                                          <p:spTgt spid="6">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to="" calcmode="lin" valueType="num">
                                      <p:cBhvr>
                                        <p:cTn id="15"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dirty="0" smtClean="0"/>
              <a:t>Як Місяць  змінюється</a:t>
            </a:r>
            <a:endParaRPr lang="uk-UA" dirty="0"/>
          </a:p>
        </p:txBody>
      </p:sp>
      <p:sp>
        <p:nvSpPr>
          <p:cNvPr id="10" name="Содержимое 9"/>
          <p:cNvSpPr>
            <a:spLocks noGrp="1"/>
          </p:cNvSpPr>
          <p:nvPr>
            <p:ph idx="1"/>
          </p:nvPr>
        </p:nvSpPr>
        <p:spPr>
          <a:xfrm>
            <a:off x="857224" y="1600200"/>
            <a:ext cx="5286412" cy="4525963"/>
          </a:xfrm>
        </p:spPr>
        <p:txBody>
          <a:bodyPr/>
          <a:lstStyle/>
          <a:p>
            <a:r>
              <a:rPr lang="uk-UA" dirty="0" smtClean="0"/>
              <a:t>Місяць рухається навколо Землі, тому впродовж календарного місяця ми бачимо його по-різному, залежно від положення відносно Землі й Сонця. Місяць змінює свій вигляд від повного кола до тонкого серпа.</a:t>
            </a:r>
          </a:p>
          <a:p>
            <a:endParaRPr lang="uk-UA" dirty="0"/>
          </a:p>
        </p:txBody>
      </p:sp>
      <p:sp>
        <p:nvSpPr>
          <p:cNvPr id="9" name="Заголовок 3"/>
          <p:cNvSpPr txBox="1">
            <a:spLocks/>
          </p:cNvSpPr>
          <p:nvPr/>
        </p:nvSpPr>
        <p:spPr>
          <a:xfrm>
            <a:off x="4643438" y="214290"/>
            <a:ext cx="4043362"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uk-UA" sz="46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Рисунок 10"/>
          <p:cNvPicPr/>
          <p:nvPr/>
        </p:nvPicPr>
        <p:blipFill>
          <a:blip r:embed="rId3" cstate="print"/>
          <a:srcRect/>
          <a:stretch>
            <a:fillRect/>
          </a:stretch>
        </p:blipFill>
        <p:spPr bwMode="auto">
          <a:xfrm>
            <a:off x="6286512" y="1214422"/>
            <a:ext cx="2571736" cy="5357850"/>
          </a:xfrm>
          <a:prstGeom prst="rect">
            <a:avLst/>
          </a:prstGeom>
          <a:noFill/>
          <a:ln w="9525">
            <a:noFill/>
            <a:miter lim="800000"/>
            <a:headEnd/>
            <a:tailEnd/>
          </a:ln>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6" name="Object 3"/>
          <p:cNvGraphicFramePr>
            <a:graphicFrameLocks noChangeAspect="1"/>
          </p:cNvGraphicFramePr>
          <p:nvPr/>
        </p:nvGraphicFramePr>
        <p:xfrm>
          <a:off x="857250" y="1214438"/>
          <a:ext cx="5286375" cy="5357812"/>
        </p:xfrm>
        <a:graphic>
          <a:graphicData uri="http://schemas.openxmlformats.org/presentationml/2006/ole">
            <p:oleObj spid="_x0000_s2052" r:id="rId4" imgW="2742599" imgH="3428156" progId="Photoshop.Image.13">
              <p:embed/>
            </p:oleObj>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to="" calcmode="lin" valueType="num">
                                      <p:cBhvr>
                                        <p:cTn id="11" dur="1" fill="hold"/>
                                        <p:tgtEl>
                                          <p:spTgt spid="10">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to="" calcmode="lin" valueType="num">
                                      <p:cBhvr>
                                        <p:cTn id="20"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М'ячики замість Місяця</a:t>
            </a:r>
            <a:endParaRPr lang="uk-UA" dirty="0"/>
          </a:p>
        </p:txBody>
      </p:sp>
      <p:sp>
        <p:nvSpPr>
          <p:cNvPr id="3" name="Содержимое 2"/>
          <p:cNvSpPr>
            <a:spLocks noGrp="1"/>
          </p:cNvSpPr>
          <p:nvPr>
            <p:ph idx="1"/>
          </p:nvPr>
        </p:nvSpPr>
        <p:spPr>
          <a:xfrm>
            <a:off x="1000100" y="1600200"/>
            <a:ext cx="6924700" cy="4543443"/>
          </a:xfrm>
        </p:spPr>
        <p:txBody>
          <a:bodyPr>
            <a:normAutofit/>
          </a:bodyPr>
          <a:lstStyle/>
          <a:p>
            <a:r>
              <a:rPr lang="uk-UA" sz="3600" dirty="0" smtClean="0"/>
              <a:t>Зміну вигляду Місяця можна  спостерігати за допомогою лампи й м'ячика. Лампа буде Сонцем, м'ячик - Місяцем. Освітлена частина м'яча показує, яким буде Місяць на початку й наприкінці місячного місяця. </a:t>
            </a:r>
          </a:p>
          <a:p>
            <a:endParaRPr lang="uk-UA" dirty="0"/>
          </a:p>
        </p:txBody>
      </p:sp>
      <p:pic>
        <p:nvPicPr>
          <p:cNvPr id="9" name="Рисунок 8"/>
          <p:cNvPicPr/>
          <p:nvPr/>
        </p:nvPicPr>
        <p:blipFill>
          <a:blip r:embed="rId2" cstate="print"/>
          <a:srcRect l="19743" t="12952" r="34194" b="20459"/>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072067" y="71414"/>
            <a:ext cx="4071965" cy="3539430"/>
          </a:xfrm>
          <a:prstGeom prst="rect">
            <a:avLst/>
          </a:prstGeom>
          <a:noFill/>
        </p:spPr>
        <p:txBody>
          <a:bodyPr wrap="square" rtlCol="0">
            <a:spAutoFit/>
          </a:bodyPr>
          <a:lstStyle/>
          <a:p>
            <a:r>
              <a:rPr lang="uk-UA" sz="2800" dirty="0">
                <a:solidFill>
                  <a:schemeClr val="bg1"/>
                </a:solidFill>
              </a:rPr>
              <a:t>У дідуся у правій руці </a:t>
            </a:r>
            <a:r>
              <a:rPr lang="uk-UA" sz="2800" dirty="0" smtClean="0">
                <a:solidFill>
                  <a:schemeClr val="bg1"/>
                </a:solidFill>
              </a:rPr>
              <a:t>       «молодий</a:t>
            </a:r>
            <a:r>
              <a:rPr lang="uk-UA" sz="2800" dirty="0">
                <a:solidFill>
                  <a:schemeClr val="bg1"/>
                </a:solidFill>
              </a:rPr>
              <a:t>» Місяць </a:t>
            </a:r>
            <a:r>
              <a:rPr lang="uk-UA" sz="2800" dirty="0" smtClean="0">
                <a:solidFill>
                  <a:schemeClr val="bg1"/>
                </a:solidFill>
              </a:rPr>
              <a:t>- </a:t>
            </a:r>
            <a:r>
              <a:rPr lang="uk-UA" sz="2800" dirty="0">
                <a:solidFill>
                  <a:schemeClr val="bg1"/>
                </a:solidFill>
              </a:rPr>
              <a:t>серп, а в лівій повний місяць - коло. У правій руці хлопчика </a:t>
            </a:r>
            <a:r>
              <a:rPr lang="uk-UA" sz="2800" dirty="0" smtClean="0">
                <a:solidFill>
                  <a:schemeClr val="bg1"/>
                </a:solidFill>
              </a:rPr>
              <a:t>- серп </a:t>
            </a:r>
            <a:r>
              <a:rPr lang="uk-UA" sz="2800" dirty="0">
                <a:solidFill>
                  <a:schemeClr val="bg1"/>
                </a:solidFill>
              </a:rPr>
              <a:t>«старого» Місяця, який закінчує свій </a:t>
            </a:r>
            <a:r>
              <a:rPr lang="uk-UA" sz="2800" dirty="0" smtClean="0">
                <a:solidFill>
                  <a:schemeClr val="bg1"/>
                </a:solidFill>
              </a:rPr>
              <a:t>місячний шлях.</a:t>
            </a:r>
            <a:endParaRPr lang="uk-UA" sz="2800"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to="" calcmode="lin" valueType="num">
                                      <p:cBhvr>
                                        <p:cTn id="16" dur="1" fill="hold"/>
                                        <p:tgtEl>
                                          <p:spTgt spid="9"/>
                                        </p:tgtEl>
                                        <p:attrNameLst>
                                          <p:attrName/>
                                        </p:attrNameLst>
                                      </p:cBhvr>
                                    </p:anim>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Зворотний бік місяця</a:t>
            </a:r>
            <a:endParaRPr lang="uk-UA" dirty="0"/>
          </a:p>
        </p:txBody>
      </p:sp>
      <p:sp>
        <p:nvSpPr>
          <p:cNvPr id="3" name="Содержимое 2"/>
          <p:cNvSpPr>
            <a:spLocks noGrp="1"/>
          </p:cNvSpPr>
          <p:nvPr>
            <p:ph idx="1"/>
          </p:nvPr>
        </p:nvSpPr>
        <p:spPr/>
        <p:txBody>
          <a:bodyPr>
            <a:normAutofit lnSpcReduction="10000"/>
          </a:bodyPr>
          <a:lstStyle/>
          <a:p>
            <a:r>
              <a:rPr lang="uk-UA" dirty="0" smtClean="0"/>
              <a:t>Місяць змінюється, проте завжди ми бачимо тільки один його бік. Річ у тім, що Місяць обертається навколо своєї осі за чотири тижні і стільки ж часу він витрачає на те, щоб обійти навколо своєї подруги Землі. Зворотний бік Місяця вдалося побачити тільки на знімках, зроблених з перших місячних орбітальних станцій, запущених із Землі.</a:t>
            </a:r>
          </a:p>
          <a:p>
            <a:endParaRPr lang="uk-UA" dirty="0"/>
          </a:p>
        </p:txBody>
      </p:sp>
      <p:pic>
        <p:nvPicPr>
          <p:cNvPr id="4" name="Рисунок 3" descr="http://im4-tub-ua.yandex.net/i?id=261141624-37-72&amp;n=21"/>
          <p:cNvPicPr/>
          <p:nvPr/>
        </p:nvPicPr>
        <p:blipFill>
          <a:blip r:embed="rId2" cstate="print"/>
          <a:srcRect/>
          <a:stretch>
            <a:fillRect/>
          </a:stretch>
        </p:blipFill>
        <p:spPr bwMode="auto">
          <a:xfrm>
            <a:off x="2201690" y="1178706"/>
            <a:ext cx="4740620" cy="450058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218</TotalTime>
  <Words>1196</Words>
  <Application>Microsoft Office PowerPoint</Application>
  <PresentationFormat>Экран (4:3)</PresentationFormat>
  <Paragraphs>64</Paragraphs>
  <Slides>27</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Техническая</vt:lpstr>
      <vt:lpstr>Adobe Photoshop Image 13</vt:lpstr>
      <vt:lpstr>Місяць</vt:lpstr>
      <vt:lpstr>Що видно на Місяці?</vt:lpstr>
      <vt:lpstr>Моря без води</vt:lpstr>
      <vt:lpstr>Слайд 4</vt:lpstr>
      <vt:lpstr>Слайд 5</vt:lpstr>
      <vt:lpstr>Місячна поверхня</vt:lpstr>
      <vt:lpstr>Як Місяць  змінюється</vt:lpstr>
      <vt:lpstr>М'ячики замість Місяця</vt:lpstr>
      <vt:lpstr>Зворотний бік місяця</vt:lpstr>
      <vt:lpstr>Місячні затемнення</vt:lpstr>
      <vt:lpstr>Що знав Колумб</vt:lpstr>
      <vt:lpstr>Засмаглий Місяць</vt:lpstr>
      <vt:lpstr>Нічний товариш Землі</vt:lpstr>
      <vt:lpstr>Свідок вічності</vt:lpstr>
      <vt:lpstr>Прикраса місячного неба</vt:lpstr>
      <vt:lpstr>Слайд 16</vt:lpstr>
      <vt:lpstr>Слайд 17</vt:lpstr>
      <vt:lpstr>Слайд 18</vt:lpstr>
      <vt:lpstr>Володар води</vt:lpstr>
      <vt:lpstr>Польоти на Місяць</vt:lpstr>
      <vt:lpstr>У гості до Місяця</vt:lpstr>
      <vt:lpstr>Слайд 22</vt:lpstr>
      <vt:lpstr>Без  парашута</vt:lpstr>
      <vt:lpstr>Місяцеходи</vt:lpstr>
      <vt:lpstr>На Місяці</vt:lpstr>
      <vt:lpstr>Перші люди на Місяці</vt:lpstr>
      <vt:lpstr>Висадка астронавтів</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Місяць</dc:title>
  <dc:subject>Астрономія</dc:subject>
  <dc:creator>Розмаїта Ольга, 5-Б; Розмаїтий Дмитро, 9-Б</dc:creator>
  <cp:keywords>Космос; Місяць; Астрономія; природознавство</cp:keywords>
  <dc:description>Розмаїта Ольга, 5-Б Розмаїтий Дмитро, 9-Б</dc:description>
  <cp:lastModifiedBy>Администратор</cp:lastModifiedBy>
  <cp:revision>30</cp:revision>
  <dcterms:created xsi:type="dcterms:W3CDTF">2014-01-10T17:00:06Z</dcterms:created>
  <dcterms:modified xsi:type="dcterms:W3CDTF">2014-01-14T20:54:16Z</dcterms:modified>
  <cp:category>презентація</cp:category>
</cp:coreProperties>
</file>