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F8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7EA77B-4546-44FC-96B7-DE1FB6450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7D440-9C8E-40AD-90E2-6F29A3DCC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B361-E72E-488C-9B3A-4A8B9A016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2B7B8-2737-4B06-9468-92E84B3F8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787D-F61B-467A-89C0-8972A51AF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B9C67-E2A8-45DF-9139-7F5698820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69382-5CD8-4483-8E50-3F0AF770F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98514-8038-4C24-9B26-3D3388244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2A2C-1F0F-4199-BB1F-909B493B4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1DAC-4B45-433B-8C03-50C715CAE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7D64-EB59-439D-8953-D3C9B365A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C966B3D-3EB1-49BB-B8F5-3FD0CC759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500042"/>
            <a:ext cx="72779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60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Bookman Old Style" pitchFamily="18" charset="0"/>
              </a:rPr>
              <a:t>Зоряні величини</a:t>
            </a:r>
            <a:endParaRPr lang="uk-UA" sz="60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35782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Підготувала</a:t>
            </a:r>
          </a:p>
          <a:p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учениця 11-А клас</a:t>
            </a:r>
          </a:p>
          <a:p>
            <a:r>
              <a:rPr lang="uk-UA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Кошина</a:t>
            </a:r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 Анна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5786" y="785794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smtClean="0">
                <a:ln w="50800">
                  <a:noFill/>
                </a:ln>
                <a:latin typeface="Bookman Old Style" pitchFamily="18" charset="0"/>
              </a:rPr>
              <a:t>	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Абсолютну зоряну величину </a:t>
            </a:r>
            <a:r>
              <a:rPr lang="uk-UA" sz="2000" b="1" dirty="0" smtClean="0">
                <a:ln w="50800">
                  <a:noFill/>
                </a:ln>
                <a:latin typeface="Bookman Old Style" pitchFamily="18" charset="0"/>
              </a:rPr>
              <a:t>M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 можна визначити через видиму зоряну величину </a:t>
            </a:r>
            <a:r>
              <a:rPr lang="en-US" sz="2000" b="1" dirty="0" smtClean="0">
                <a:ln w="50800">
                  <a:noFill/>
                </a:ln>
                <a:latin typeface="Bookman Old Style" pitchFamily="18" charset="0"/>
              </a:rPr>
              <a:t>m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, якщо знати відстань до об'єкта </a:t>
            </a:r>
            <a:r>
              <a:rPr lang="en-US" sz="2000" b="1" dirty="0">
                <a:ln w="50800">
                  <a:noFill/>
                </a:ln>
                <a:latin typeface="Bookman Old Style" pitchFamily="18" charset="0"/>
              </a:rPr>
              <a:t>d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 в парсеках за формулою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8" name="Picture 4" descr="C:\Users\Анюта\Pictures\6b999109e74baf6070d0290a8f9c090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5119723" cy="714380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5000" t="34177"/>
          <a:stretch>
            <a:fillRect/>
          </a:stretch>
        </p:blipFill>
        <p:spPr bwMode="auto">
          <a:xfrm>
            <a:off x="857224" y="2643182"/>
            <a:ext cx="7429552" cy="325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00562" y="714356"/>
            <a:ext cx="4357718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	</a:t>
            </a:r>
            <a:r>
              <a:rPr lang="vi-VN" sz="2000" b="1" dirty="0" smtClean="0">
                <a:ln w="50800">
                  <a:noFill/>
                </a:ln>
                <a:latin typeface="Bookman Old Style" pitchFamily="18" charset="0"/>
              </a:rPr>
              <a:t>Видима зоряна величин</a:t>
            </a:r>
            <a:r>
              <a:rPr lang="uk-UA" sz="2000" b="1" dirty="0" smtClean="0">
                <a:ln w="50800">
                  <a:noFill/>
                </a:ln>
                <a:latin typeface="Bookman Old Style" pitchFamily="18" charset="0"/>
              </a:rPr>
              <a:t>а </a:t>
            </a:r>
            <a:r>
              <a:rPr lang="vi-VN" sz="2000" dirty="0" smtClean="0">
                <a:ln w="50800">
                  <a:noFill/>
                </a:ln>
                <a:latin typeface="Bookman Old Style" pitchFamily="18" charset="0"/>
              </a:rPr>
              <a:t>(</a:t>
            </a:r>
            <a:r>
              <a:rPr lang="de-DE" sz="2000" b="1" dirty="0" smtClean="0">
                <a:ln w="50800">
                  <a:noFill/>
                </a:ln>
                <a:latin typeface="Bookman Old Style" pitchFamily="18" charset="0"/>
              </a:rPr>
              <a:t>m</a:t>
            </a:r>
            <a:r>
              <a:rPr lang="de-DE" sz="2000" dirty="0" smtClean="0">
                <a:ln w="50800">
                  <a:noFill/>
                </a:ln>
                <a:latin typeface="Bookman Old Style" pitchFamily="18" charset="0"/>
              </a:rPr>
              <a:t> — </a:t>
            </a:r>
            <a:r>
              <a:rPr lang="vi-VN" sz="2000" dirty="0" smtClean="0">
                <a:ln w="50800">
                  <a:noFill/>
                </a:ln>
                <a:latin typeface="Bookman Old Style" pitchFamily="18" charset="0"/>
              </a:rPr>
              <a:t>від англ. </a:t>
            </a:r>
            <a:r>
              <a:rPr lang="de-DE" sz="2000" b="1" dirty="0" err="1" smtClean="0">
                <a:ln w="50800">
                  <a:noFill/>
                </a:ln>
                <a:latin typeface="Bookman Old Style" pitchFamily="18" charset="0"/>
              </a:rPr>
              <a:t>m</a:t>
            </a:r>
            <a:r>
              <a:rPr lang="de-DE" sz="2000" dirty="0" err="1" smtClean="0">
                <a:ln w="50800">
                  <a:noFill/>
                </a:ln>
                <a:latin typeface="Bookman Old Style" pitchFamily="18" charset="0"/>
              </a:rPr>
              <a:t>agnitude</a:t>
            </a:r>
            <a:r>
              <a:rPr lang="de-DE" sz="2000" dirty="0" smtClean="0">
                <a:ln w="50800">
                  <a:noFill/>
                </a:ln>
                <a:latin typeface="Bookman Old Style" pitchFamily="18" charset="0"/>
              </a:rPr>
              <a:t>) — </a:t>
            </a:r>
            <a:r>
              <a:rPr lang="vi-VN" sz="2000" dirty="0" smtClean="0">
                <a:ln w="50800">
                  <a:noFill/>
                </a:ln>
                <a:latin typeface="Bookman Old Style" pitchFamily="18" charset="0"/>
              </a:rPr>
              <a:t>безрозмірна вели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-</a:t>
            </a:r>
            <a:r>
              <a:rPr lang="vi-VN" sz="2000" dirty="0" smtClean="0">
                <a:ln w="50800">
                  <a:noFill/>
                </a:ln>
                <a:latin typeface="Bookman Old Style" pitchFamily="18" charset="0"/>
              </a:rPr>
              <a:t>чина, яка характеризує </a:t>
            </a:r>
            <a:r>
              <a:rPr lang="vi-VN" sz="2000" u="sng" dirty="0" smtClean="0">
                <a:ln w="50800">
                  <a:noFill/>
                </a:ln>
                <a:latin typeface="Bookman Old Style" pitchFamily="18" charset="0"/>
              </a:rPr>
              <a:t>блиск небесного тіла </a:t>
            </a:r>
            <a:r>
              <a:rPr lang="vi-VN" sz="2000" dirty="0" smtClean="0">
                <a:ln w="50800">
                  <a:noFill/>
                </a:ln>
                <a:latin typeface="Bookman Old Style" pitchFamily="18" charset="0"/>
              </a:rPr>
              <a:t>(кількість світла, що надходить від нього) з погляду земного спостерігача. Чим яскравіший об'єкт, тим менша його 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видима зоряна величина.</a:t>
            </a:r>
          </a:p>
          <a:p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	Зоряна величина </a:t>
            </a:r>
            <a:r>
              <a:rPr lang="uk-UA" sz="2000" dirty="0" err="1" smtClean="0">
                <a:ln w="50800">
                  <a:noFill/>
                </a:ln>
                <a:latin typeface="Bookman Old Style" pitchFamily="18" charset="0"/>
              </a:rPr>
              <a:t>поз-начається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 маленькою літерою </a:t>
            </a:r>
            <a:r>
              <a:rPr lang="uk-UA" sz="2000" b="1" dirty="0" smtClean="0">
                <a:ln w="50800">
                  <a:noFill/>
                </a:ln>
                <a:latin typeface="Bookman Old Style" pitchFamily="18" charset="0"/>
              </a:rPr>
              <a:t>m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 у вигляді верхнього індексу до числового значення.</a:t>
            </a:r>
          </a:p>
          <a:p>
            <a:r>
              <a:rPr lang="uk-UA" sz="2000" dirty="0">
                <a:ln w="50800">
                  <a:noFill/>
                </a:ln>
                <a:latin typeface="Bookman Old Style" pitchFamily="18" charset="0"/>
              </a:rPr>
              <a:t>	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Наприклад, </a:t>
            </a:r>
            <a:r>
              <a:rPr lang="uk-UA" sz="2000" b="1" dirty="0" smtClean="0">
                <a:latin typeface="Bookman Old Style" pitchFamily="18" charset="0"/>
              </a:rPr>
              <a:t>2</a:t>
            </a:r>
            <a:r>
              <a:rPr lang="uk-UA" sz="2000" b="1" baseline="30000" dirty="0" smtClean="0">
                <a:latin typeface="Bookman Old Style" pitchFamily="18" charset="0"/>
              </a:rPr>
              <a:t>m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означає другу зоряну величину.</a:t>
            </a:r>
            <a:endParaRPr lang="uk-UA" sz="2000" dirty="0">
              <a:ln w="50800">
                <a:noFill/>
              </a:ln>
              <a:latin typeface="Bookman Old Style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4498" r="35906"/>
          <a:stretch>
            <a:fillRect/>
          </a:stretch>
        </p:blipFill>
        <p:spPr bwMode="auto">
          <a:xfrm>
            <a:off x="714348" y="1000108"/>
            <a:ext cx="3786214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928670"/>
            <a:ext cx="3857652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	Ще у </a:t>
            </a:r>
            <a:r>
              <a:rPr lang="de-DE" sz="2000" b="1" dirty="0" smtClean="0">
                <a:ln w="50800">
                  <a:noFill/>
                </a:ln>
                <a:latin typeface="Bookman Old Style" pitchFamily="18" charset="0"/>
              </a:rPr>
              <a:t>II </a:t>
            </a:r>
            <a:r>
              <a:rPr lang="uk-UA" sz="2000" b="1" dirty="0" smtClean="0">
                <a:ln w="50800">
                  <a:noFill/>
                </a:ln>
                <a:latin typeface="Bookman Old Style" pitchFamily="18" charset="0"/>
              </a:rPr>
              <a:t>столітті до н.е. 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давньогрецький астроном </a:t>
            </a:r>
            <a:r>
              <a:rPr lang="uk-UA" sz="2000" b="1" dirty="0" err="1" smtClean="0">
                <a:ln w="50800">
                  <a:noFill/>
                </a:ln>
                <a:latin typeface="Bookman Old Style" pitchFamily="18" charset="0"/>
              </a:rPr>
              <a:t>Гіппарх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 розклав всі зірки на </a:t>
            </a:r>
            <a:r>
              <a:rPr lang="uk-UA" sz="2000" b="1" dirty="0" smtClean="0">
                <a:ln w="50800">
                  <a:noFill/>
                </a:ln>
                <a:latin typeface="Bookman Old Style" pitchFamily="18" charset="0"/>
              </a:rPr>
              <a:t>шість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 величин. Найяскравіші він назвав зірками першої величини, найбільш тьмяні - зірками шостої величини. Проміжні величини він розподілив рівномірно між рештою зірками. Сучасне поняття видимої зоряної величини зроблено таким, щоб воно більш-менш відповідало величинам, приписаним зіркам </a:t>
            </a:r>
            <a:r>
              <a:rPr lang="uk-UA" sz="2000" dirty="0" err="1" smtClean="0">
                <a:ln w="50800">
                  <a:noFill/>
                </a:ln>
                <a:latin typeface="Bookman Old Style" pitchFamily="18" charset="0"/>
              </a:rPr>
              <a:t>Гіппархом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.</a:t>
            </a:r>
            <a:endParaRPr lang="ru-RU" sz="2000" dirty="0">
              <a:ln w="50800">
                <a:noFill/>
              </a:ln>
              <a:latin typeface="Bookman Old Style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71546"/>
            <a:ext cx="3738574" cy="45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43636" y="571501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err="1" smtClean="0">
                <a:ln w="50800">
                  <a:noFill/>
                </a:ln>
                <a:latin typeface="Bookman Old Style" pitchFamily="18" charset="0"/>
              </a:rPr>
              <a:t>Гіппарх</a:t>
            </a:r>
            <a:endParaRPr lang="ru-RU" sz="2000" i="1" dirty="0">
              <a:ln w="50800">
                <a:noFill/>
              </a:ln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628" y="1000108"/>
            <a:ext cx="364333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	Така </a:t>
            </a:r>
            <a:r>
              <a:rPr lang="uk-UA" sz="2000" dirty="0" err="1" smtClean="0">
                <a:ln w="50800">
                  <a:noFill/>
                </a:ln>
                <a:latin typeface="Bookman Old Style" pitchFamily="18" charset="0"/>
              </a:rPr>
              <a:t>класифіка-ційна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 шкала майже без змін застосовувалася до середини 19 сторіччя. Першим, хто поставився до зоряної величини як до кількісної, а не якісної характеристики, був </a:t>
            </a:r>
            <a:r>
              <a:rPr lang="uk-UA" sz="2000" b="1" dirty="0" smtClean="0">
                <a:ln w="50800">
                  <a:noFill/>
                </a:ln>
                <a:latin typeface="Bookman Old Style" pitchFamily="18" charset="0"/>
              </a:rPr>
              <a:t>Фрідріх </a:t>
            </a:r>
            <a:r>
              <a:rPr lang="uk-UA" sz="2000" b="1" dirty="0" err="1" smtClean="0">
                <a:ln w="50800">
                  <a:noFill/>
                </a:ln>
                <a:latin typeface="Bookman Old Style" pitchFamily="18" charset="0"/>
              </a:rPr>
              <a:t>Аргеландер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. Саме він почав впевнено застосовувати десяткові частки зоряних величин.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5500702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ln w="50800">
                  <a:noFill/>
                </a:ln>
                <a:latin typeface="Bookman Old Style" pitchFamily="18" charset="0"/>
              </a:rPr>
              <a:t>Фрідріх </a:t>
            </a:r>
            <a:r>
              <a:rPr lang="uk-UA" sz="2000" i="1" dirty="0" err="1" smtClean="0">
                <a:ln w="50800">
                  <a:noFill/>
                </a:ln>
                <a:latin typeface="Bookman Old Style" pitchFamily="18" charset="0"/>
              </a:rPr>
              <a:t>Аргеландер</a:t>
            </a:r>
            <a:endParaRPr lang="ru-RU" sz="2000" i="1" dirty="0">
              <a:ln w="50800">
                <a:noFill/>
              </a:ln>
              <a:latin typeface="Bookman Old Style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b="21283"/>
          <a:stretch>
            <a:fillRect/>
          </a:stretch>
        </p:blipFill>
        <p:spPr bwMode="auto">
          <a:xfrm>
            <a:off x="714348" y="857232"/>
            <a:ext cx="4213519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2910" y="1000108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	</a:t>
            </a:r>
            <a:r>
              <a:rPr lang="uk-UA" sz="2000" b="1" dirty="0" smtClean="0">
                <a:ln w="50800">
                  <a:noFill/>
                </a:ln>
                <a:latin typeface="Bookman Old Style" pitchFamily="18" charset="0"/>
              </a:rPr>
              <a:t>1856 року Норман </a:t>
            </a:r>
            <a:r>
              <a:rPr lang="uk-UA" sz="2000" b="1" dirty="0" err="1" smtClean="0">
                <a:ln w="50800">
                  <a:noFill/>
                </a:ln>
                <a:latin typeface="Bookman Old Style" pitchFamily="18" charset="0"/>
              </a:rPr>
              <a:t>Погсон</a:t>
            </a:r>
            <a:r>
              <a:rPr lang="uk-UA" sz="2000" b="1" dirty="0" smtClean="0">
                <a:ln w="50800">
                  <a:noFill/>
                </a:ln>
                <a:latin typeface="Bookman Old Style" pitchFamily="18" charset="0"/>
              </a:rPr>
              <a:t> 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формалізував шкалу зоряних величин, встановивши, що зірка першої величини рівно у 100 разів яскравіша за зірку шостої величини</a:t>
            </a:r>
            <a:r>
              <a:rPr lang="ru-RU" sz="2000" dirty="0" smtClean="0">
                <a:ln w="50800">
                  <a:noFill/>
                </a:ln>
                <a:latin typeface="Bookman Old Style" pitchFamily="18" charset="0"/>
              </a:rPr>
              <a:t>.</a:t>
            </a:r>
            <a:endParaRPr lang="uk-UA" sz="2000" dirty="0" smtClean="0">
              <a:ln w="50800">
                <a:noFill/>
              </a:ln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14" y="5500702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ln w="50800">
                  <a:noFill/>
                </a:ln>
                <a:latin typeface="Bookman Old Style" pitchFamily="18" charset="0"/>
              </a:rPr>
              <a:t>Норман </a:t>
            </a:r>
            <a:r>
              <a:rPr lang="uk-UA" sz="2000" i="1" dirty="0" err="1" smtClean="0">
                <a:ln w="50800">
                  <a:noFill/>
                </a:ln>
                <a:latin typeface="Bookman Old Style" pitchFamily="18" charset="0"/>
              </a:rPr>
              <a:t>Погсон</a:t>
            </a:r>
            <a:endParaRPr lang="ru-RU" sz="2000" i="1" dirty="0">
              <a:ln w="50800">
                <a:noFill/>
              </a:ln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500438"/>
            <a:ext cx="464347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різниця в одну зоряну величину відповідає зміні інтенсивності світла в           </a:t>
            </a:r>
            <a:r>
              <a:rPr lang="uk-UA" sz="2000" b="1" dirty="0" smtClean="0">
                <a:ln w="50800">
                  <a:noFill/>
                </a:ln>
                <a:latin typeface="Bookman Old Style" pitchFamily="18" charset="0"/>
              </a:rPr>
              <a:t>≈ 2,512 раз. 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Це ірраціональне число, яке називають </a:t>
            </a:r>
            <a:r>
              <a:rPr lang="uk-UA" sz="2000" b="1" dirty="0" smtClean="0">
                <a:ln w="50800">
                  <a:noFill/>
                </a:ln>
                <a:latin typeface="Bookman Old Style" pitchFamily="18" charset="0"/>
              </a:rPr>
              <a:t>числом </a:t>
            </a:r>
            <a:r>
              <a:rPr lang="uk-UA" sz="2000" b="1" dirty="0" err="1" smtClean="0">
                <a:ln w="50800">
                  <a:noFill/>
                </a:ln>
                <a:latin typeface="Bookman Old Style" pitchFamily="18" charset="0"/>
              </a:rPr>
              <a:t>Погсона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928670"/>
            <a:ext cx="3067051" cy="45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низ 8"/>
          <p:cNvSpPr/>
          <p:nvPr/>
        </p:nvSpPr>
        <p:spPr>
          <a:xfrm>
            <a:off x="2357422" y="2928934"/>
            <a:ext cx="1143008" cy="42862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132390"/>
            <a:ext cx="714380" cy="439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928670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dirty="0">
                <a:ln w="50800">
                  <a:noFill/>
                </a:ln>
                <a:latin typeface="Bookman Old Style" pitchFamily="18" charset="0"/>
              </a:rPr>
              <a:t>	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Отже, шкала зоряних величин є логарифмічною: різниця зоряних величин двох об'єктів визначається рівнянням: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000240"/>
            <a:ext cx="4429156" cy="1024929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286124"/>
            <a:ext cx="750099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Де            — зоряні величини об'єктів,</a:t>
            </a:r>
          </a:p>
          <a:p>
            <a:endParaRPr lang="uk-UA" sz="2000" dirty="0">
              <a:ln w="50800">
                <a:noFill/>
              </a:ln>
              <a:latin typeface="Bookman Old Style" pitchFamily="18" charset="0"/>
            </a:endParaRPr>
          </a:p>
          <a:p>
            <a:endParaRPr lang="uk-UA" sz="2000" dirty="0" smtClean="0">
              <a:ln w="50800">
                <a:noFill/>
              </a:ln>
              <a:latin typeface="Bookman Old Style" pitchFamily="18" charset="0"/>
            </a:endParaRPr>
          </a:p>
          <a:p>
            <a:endParaRPr lang="uk-UA" sz="2000" dirty="0">
              <a:ln w="50800">
                <a:noFill/>
              </a:ln>
              <a:latin typeface="Bookman Old Style" pitchFamily="18" charset="0"/>
            </a:endParaRPr>
          </a:p>
          <a:p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	    — освітленості, що створюються ними.</a:t>
            </a:r>
          </a:p>
          <a:p>
            <a:endParaRPr lang="uk-UA" sz="2000" dirty="0">
              <a:ln w="50800">
                <a:noFill/>
              </a:ln>
              <a:latin typeface="Bookman Old Style" pitchFamily="18" charset="0"/>
            </a:endParaRPr>
          </a:p>
          <a:p>
            <a:endParaRPr lang="uk-UA" sz="2000" dirty="0" smtClean="0">
              <a:ln w="50800">
                <a:noFill/>
              </a:ln>
              <a:latin typeface="Bookman Old Style" pitchFamily="18" charset="0"/>
            </a:endParaRPr>
          </a:p>
          <a:p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 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613" r="87097"/>
          <a:stretch>
            <a:fillRect/>
          </a:stretch>
        </p:blipFill>
        <p:spPr bwMode="auto">
          <a:xfrm>
            <a:off x="1428728" y="2857496"/>
            <a:ext cx="642942" cy="1024929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53" t="19981" r="63118" b="17289"/>
          <a:stretch>
            <a:fillRect/>
          </a:stretch>
        </p:blipFill>
        <p:spPr bwMode="auto">
          <a:xfrm>
            <a:off x="1357290" y="3429000"/>
            <a:ext cx="714380" cy="642942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097" t="55760" r="4839"/>
          <a:stretch>
            <a:fillRect/>
          </a:stretch>
        </p:blipFill>
        <p:spPr bwMode="auto">
          <a:xfrm>
            <a:off x="1571604" y="4714884"/>
            <a:ext cx="357190" cy="453425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484" r="4839" b="58180"/>
          <a:stretch>
            <a:fillRect/>
          </a:stretch>
        </p:blipFill>
        <p:spPr bwMode="auto">
          <a:xfrm>
            <a:off x="1500166" y="4214818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23"/>
          <a:ext cx="9144000" cy="62110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4000"/>
                <a:gridCol w="3810000"/>
              </a:tblGrid>
              <a:tr h="36980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latin typeface="Bookman Old Style" pitchFamily="18" charset="0"/>
                        </a:rPr>
                        <a:t>Об'єкт</a:t>
                      </a:r>
                      <a:endParaRPr lang="ru-RU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latin typeface="Bookman Old Style" pitchFamily="18" charset="0"/>
                        </a:rPr>
                        <a:t>m</a:t>
                      </a:r>
                      <a:endParaRPr lang="ru-RU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69809">
                <a:tc>
                  <a:txBody>
                    <a:bodyPr/>
                    <a:lstStyle/>
                    <a:p>
                      <a:pPr algn="r"/>
                      <a:r>
                        <a:rPr lang="uk-UA" noProof="0" dirty="0" smtClean="0">
                          <a:latin typeface="Bookman Old Style" pitchFamily="18" charset="0"/>
                        </a:rPr>
                        <a:t>Сонце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>
                          <a:latin typeface="Bookman Old Style" pitchFamily="18" charset="0"/>
                        </a:rPr>
                        <a:t>-26,7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369809">
                <a:tc>
                  <a:txBody>
                    <a:bodyPr/>
                    <a:lstStyle/>
                    <a:p>
                      <a:pPr algn="r"/>
                      <a:r>
                        <a:rPr lang="uk-UA" noProof="0" dirty="0" smtClean="0">
                          <a:latin typeface="Bookman Old Style" pitchFamily="18" charset="0"/>
                        </a:rPr>
                        <a:t>Повний Місяць</a:t>
                      </a:r>
                      <a:r>
                        <a:rPr lang="uk-UA" baseline="0" noProof="0" dirty="0" smtClean="0">
                          <a:latin typeface="Bookman Old Style" pitchFamily="18" charset="0"/>
                        </a:rPr>
                        <a:t> 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>
                          <a:latin typeface="Bookman Old Style" pitchFamily="18" charset="0"/>
                        </a:rPr>
                        <a:t>-12,74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69809">
                <a:tc>
                  <a:txBody>
                    <a:bodyPr/>
                    <a:lstStyle/>
                    <a:p>
                      <a:pPr algn="r"/>
                      <a:r>
                        <a:rPr lang="uk-UA" noProof="0" dirty="0" smtClean="0">
                          <a:latin typeface="Bookman Old Style" pitchFamily="18" charset="0"/>
                        </a:rPr>
                        <a:t>Венера (максимум)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>
                          <a:latin typeface="Bookman Old Style" pitchFamily="18" charset="0"/>
                        </a:rPr>
                        <a:t>-4,67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369809">
                <a:tc>
                  <a:txBody>
                    <a:bodyPr/>
                    <a:lstStyle/>
                    <a:p>
                      <a:pPr algn="r"/>
                      <a:r>
                        <a:rPr lang="uk-UA" noProof="0" dirty="0" smtClean="0">
                          <a:latin typeface="Bookman Old Style" pitchFamily="18" charset="0"/>
                        </a:rPr>
                        <a:t>Міжнародна космічна станція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>
                          <a:latin typeface="Bookman Old Style" pitchFamily="18" charset="0"/>
                        </a:rPr>
                        <a:t>-4 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65528">
                <a:tc>
                  <a:txBody>
                    <a:bodyPr/>
                    <a:lstStyle/>
                    <a:p>
                      <a:pPr algn="r"/>
                      <a:r>
                        <a:rPr lang="uk-UA" noProof="0" dirty="0" smtClean="0">
                          <a:latin typeface="Bookman Old Style" pitchFamily="18" charset="0"/>
                        </a:rPr>
                        <a:t>Земля (при</a:t>
                      </a:r>
                      <a:r>
                        <a:rPr lang="uk-UA" baseline="0" noProof="0" dirty="0" smtClean="0">
                          <a:latin typeface="Bookman Old Style" pitchFamily="18" charset="0"/>
                        </a:rPr>
                        <a:t> спостереженні з Сонця</a:t>
                      </a:r>
                      <a:r>
                        <a:rPr lang="uk-UA" noProof="0" dirty="0" smtClean="0">
                          <a:latin typeface="Bookman Old Style" pitchFamily="18" charset="0"/>
                        </a:rPr>
                        <a:t>)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>
                          <a:latin typeface="Bookman Old Style" pitchFamily="18" charset="0"/>
                        </a:rPr>
                        <a:t> -3,84 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369809">
                <a:tc>
                  <a:txBody>
                    <a:bodyPr/>
                    <a:lstStyle/>
                    <a:p>
                      <a:pPr algn="r"/>
                      <a:r>
                        <a:rPr lang="uk-UA" noProof="0" dirty="0" smtClean="0">
                          <a:latin typeface="Bookman Old Style" pitchFamily="18" charset="0"/>
                        </a:rPr>
                        <a:t>Юпітер </a:t>
                      </a:r>
                      <a:r>
                        <a:rPr lang="uk-UA" noProof="0" dirty="0" smtClean="0">
                          <a:latin typeface="Bookman Old Style" pitchFamily="18" charset="0"/>
                        </a:rPr>
                        <a:t>(максимум)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>
                          <a:latin typeface="Bookman Old Style" pitchFamily="18" charset="0"/>
                        </a:rPr>
                        <a:t> -2,94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69809">
                <a:tc>
                  <a:txBody>
                    <a:bodyPr/>
                    <a:lstStyle/>
                    <a:p>
                      <a:pPr algn="r"/>
                      <a:r>
                        <a:rPr lang="uk-UA" noProof="0" dirty="0" smtClean="0">
                          <a:latin typeface="Bookman Old Style" pitchFamily="18" charset="0"/>
                        </a:rPr>
                        <a:t>Марс </a:t>
                      </a:r>
                      <a:r>
                        <a:rPr lang="uk-UA" noProof="0" dirty="0" smtClean="0">
                          <a:latin typeface="Bookman Old Style" pitchFamily="18" charset="0"/>
                        </a:rPr>
                        <a:t>(максимум)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>
                          <a:latin typeface="Bookman Old Style" pitchFamily="18" charset="0"/>
                        </a:rPr>
                        <a:t>-2,91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369809">
                <a:tc>
                  <a:txBody>
                    <a:bodyPr/>
                    <a:lstStyle/>
                    <a:p>
                      <a:pPr algn="r"/>
                      <a:r>
                        <a:rPr lang="uk-UA" noProof="0" dirty="0" smtClean="0">
                          <a:latin typeface="Bookman Old Style" pitchFamily="18" charset="0"/>
                        </a:rPr>
                        <a:t>Меркурій </a:t>
                      </a:r>
                      <a:r>
                        <a:rPr lang="uk-UA" noProof="0" dirty="0" smtClean="0">
                          <a:latin typeface="Bookman Old Style" pitchFamily="18" charset="0"/>
                        </a:rPr>
                        <a:t>(максимум)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>
                          <a:latin typeface="Bookman Old Style" pitchFamily="18" charset="0"/>
                        </a:rPr>
                        <a:t>-2,45 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69809">
                <a:tc>
                  <a:txBody>
                    <a:bodyPr/>
                    <a:lstStyle/>
                    <a:p>
                      <a:pPr algn="r"/>
                      <a:r>
                        <a:rPr lang="uk-UA" noProof="0" dirty="0" smtClean="0">
                          <a:latin typeface="Bookman Old Style" pitchFamily="18" charset="0"/>
                        </a:rPr>
                        <a:t>Сатурн </a:t>
                      </a:r>
                      <a:r>
                        <a:rPr lang="uk-UA" noProof="0" dirty="0" smtClean="0">
                          <a:latin typeface="Bookman Old Style" pitchFamily="18" charset="0"/>
                        </a:rPr>
                        <a:t>(максимум)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>
                          <a:latin typeface="Bookman Old Style" pitchFamily="18" charset="0"/>
                        </a:rPr>
                        <a:t>+0,7 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369809">
                <a:tc>
                  <a:txBody>
                    <a:bodyPr/>
                    <a:lstStyle/>
                    <a:p>
                      <a:pPr algn="r"/>
                      <a:r>
                        <a:rPr lang="uk-UA" noProof="0" dirty="0" smtClean="0">
                          <a:latin typeface="Bookman Old Style" pitchFamily="18" charset="0"/>
                        </a:rPr>
                        <a:t>Зірки Великого Ковша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>
                          <a:latin typeface="Bookman Old Style" pitchFamily="18" charset="0"/>
                        </a:rPr>
                        <a:t> +2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69809">
                <a:tc>
                  <a:txBody>
                    <a:bodyPr/>
                    <a:lstStyle/>
                    <a:p>
                      <a:pPr algn="r"/>
                      <a:r>
                        <a:rPr lang="uk-UA" noProof="0" dirty="0" smtClean="0">
                          <a:latin typeface="Bookman Old Style" pitchFamily="18" charset="0"/>
                        </a:rPr>
                        <a:t>Галактики Андромеди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>
                          <a:latin typeface="Bookman Old Style" pitchFamily="18" charset="0"/>
                        </a:rPr>
                        <a:t>+3,44 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369809">
                <a:tc>
                  <a:txBody>
                    <a:bodyPr/>
                    <a:lstStyle/>
                    <a:p>
                      <a:pPr algn="r"/>
                      <a:r>
                        <a:rPr lang="uk-UA" noProof="0" dirty="0" smtClean="0">
                          <a:latin typeface="Bookman Old Style" pitchFamily="18" charset="0"/>
                        </a:rPr>
                        <a:t>Супутники Юпітера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>
                          <a:latin typeface="Bookman Old Style" pitchFamily="18" charset="0"/>
                        </a:rPr>
                        <a:t>+5-6 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69809">
                <a:tc>
                  <a:txBody>
                    <a:bodyPr/>
                    <a:lstStyle/>
                    <a:p>
                      <a:pPr algn="r"/>
                      <a:r>
                        <a:rPr lang="uk-UA" noProof="0" dirty="0" smtClean="0">
                          <a:latin typeface="Bookman Old Style" pitchFamily="18" charset="0"/>
                        </a:rPr>
                        <a:t>Уран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>
                          <a:latin typeface="Bookman Old Style" pitchFamily="18" charset="0"/>
                        </a:rPr>
                        <a:t>+5,5 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667941">
                <a:tc>
                  <a:txBody>
                    <a:bodyPr/>
                    <a:lstStyle/>
                    <a:p>
                      <a:pPr algn="r"/>
                      <a:r>
                        <a:rPr lang="uk-UA" noProof="0" dirty="0" smtClean="0">
                          <a:latin typeface="Bookman Old Style" pitchFamily="18" charset="0"/>
                        </a:rPr>
                        <a:t>Найслабші зірки, які</a:t>
                      </a:r>
                      <a:r>
                        <a:rPr lang="uk-UA" baseline="0" noProof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uk-UA" noProof="0" dirty="0" smtClean="0">
                          <a:latin typeface="Bookman Old Style" pitchFamily="18" charset="0"/>
                        </a:rPr>
                        <a:t>спостерігаються</a:t>
                      </a:r>
                      <a:r>
                        <a:rPr lang="uk-UA" baseline="0" noProof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uk-UA" noProof="0" dirty="0" smtClean="0">
                          <a:latin typeface="Bookman Old Style" pitchFamily="18" charset="0"/>
                        </a:rPr>
                        <a:t>неозброєним оком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err="1" smtClean="0">
                          <a:latin typeface="Bookman Old Style" pitchFamily="18" charset="0"/>
                        </a:rPr>
                        <a:t>Від</a:t>
                      </a:r>
                      <a:r>
                        <a:rPr lang="ru-RU" noProof="0" dirty="0" smtClean="0">
                          <a:latin typeface="Bookman Old Style" pitchFamily="18" charset="0"/>
                        </a:rPr>
                        <a:t> +6 до +7,72 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69809">
                <a:tc>
                  <a:txBody>
                    <a:bodyPr/>
                    <a:lstStyle/>
                    <a:p>
                      <a:pPr algn="r"/>
                      <a:r>
                        <a:rPr lang="uk-UA" noProof="0" dirty="0" smtClean="0">
                          <a:latin typeface="Bookman Old Style" pitchFamily="18" charset="0"/>
                        </a:rPr>
                        <a:t>Нептун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noProof="0" dirty="0" smtClean="0">
                          <a:latin typeface="Bookman Old Style" pitchFamily="18" charset="0"/>
                        </a:rPr>
                        <a:t>+7,8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i="1" dirty="0" err="1">
                <a:ln w="50800"/>
                <a:solidFill>
                  <a:srgbClr val="00B050"/>
                </a:solidFill>
                <a:latin typeface="Bookman Old Style" pitchFamily="18" charset="0"/>
              </a:rPr>
              <a:t>Зоряні</a:t>
            </a:r>
            <a:r>
              <a:rPr lang="ru-RU" sz="2000" b="1" i="1" dirty="0">
                <a:ln w="50800"/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>
                <a:ln w="50800"/>
                <a:solidFill>
                  <a:srgbClr val="00B050"/>
                </a:solidFill>
                <a:latin typeface="Bookman Old Style" pitchFamily="18" charset="0"/>
              </a:rPr>
              <a:t>величини</a:t>
            </a:r>
            <a:r>
              <a:rPr lang="ru-RU" sz="2000" b="1" i="1" dirty="0">
                <a:ln w="50800"/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>
                <a:ln w="50800"/>
                <a:solidFill>
                  <a:srgbClr val="00B050"/>
                </a:solidFill>
                <a:latin typeface="Bookman Old Style" pitchFamily="18" charset="0"/>
              </a:rPr>
              <a:t>деяких</a:t>
            </a:r>
            <a:r>
              <a:rPr lang="ru-RU" sz="2000" b="1" i="1" dirty="0">
                <a:ln w="50800"/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>
                <a:ln w="50800"/>
                <a:solidFill>
                  <a:srgbClr val="00B050"/>
                </a:solidFill>
                <a:latin typeface="Bookman Old Style" pitchFamily="18" charset="0"/>
              </a:rPr>
              <a:t>об'єктів</a:t>
            </a:r>
            <a:r>
              <a:rPr lang="ru-RU" sz="2000" b="1" i="1" dirty="0">
                <a:ln w="50800"/>
                <a:solidFill>
                  <a:srgbClr val="00B05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2000" b="1" i="1" dirty="0">
                <a:ln w="50800"/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>
                <a:ln w="50800"/>
                <a:solidFill>
                  <a:srgbClr val="00B050"/>
                </a:solidFill>
                <a:latin typeface="Bookman Old Style" pitchFamily="18" charset="0"/>
              </a:rPr>
              <a:t>Об'єкти</a:t>
            </a:r>
            <a:r>
              <a:rPr lang="ru-RU" sz="2000" b="1" i="1" dirty="0">
                <a:ln w="50800"/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>
                <a:ln w="50800"/>
                <a:solidFill>
                  <a:srgbClr val="00B050"/>
                </a:solidFill>
                <a:latin typeface="Bookman Old Style" pitchFamily="18" charset="0"/>
              </a:rPr>
              <a:t>зоряного</a:t>
            </a:r>
            <a:r>
              <a:rPr lang="ru-RU" sz="2000" b="1" i="1" dirty="0">
                <a:ln w="50800"/>
                <a:solidFill>
                  <a:srgbClr val="00B050"/>
                </a:solidFill>
                <a:latin typeface="Bookman Old Style" pitchFamily="18" charset="0"/>
              </a:rPr>
              <a:t> неба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23"/>
          <a:ext cx="9144000" cy="62150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68842"/>
                <a:gridCol w="3368842"/>
                <a:gridCol w="2406316"/>
              </a:tblGrid>
              <a:tr h="38749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latin typeface="Bookman Old Style" pitchFamily="18" charset="0"/>
                        </a:rPr>
                        <a:t>Об'єкт</a:t>
                      </a:r>
                      <a:endParaRPr lang="ru-RU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Сузір’я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latin typeface="Bookman Old Style" pitchFamily="18" charset="0"/>
                        </a:rPr>
                        <a:t>m</a:t>
                      </a:r>
                      <a:endParaRPr lang="ru-RU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7494">
                <a:tc>
                  <a:txBody>
                    <a:bodyPr/>
                    <a:lstStyle/>
                    <a:p>
                      <a:pPr algn="r"/>
                      <a:r>
                        <a:rPr lang="uk-UA" noProof="0" smtClean="0">
                          <a:latin typeface="Bookman Old Style" pitchFamily="18" charset="0"/>
                        </a:rPr>
                        <a:t>Сіріус </a:t>
                      </a: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>
                          <a:latin typeface="Bookman Old Style" pitchFamily="18" charset="0"/>
                        </a:rPr>
                        <a:t>Великий пес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smtClean="0">
                          <a:latin typeface="Bookman Old Style" pitchFamily="18" charset="0"/>
                        </a:rPr>
                        <a:t>-1,47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387494">
                <a:tc>
                  <a:txBody>
                    <a:bodyPr/>
                    <a:lstStyle/>
                    <a:p>
                      <a:pPr algn="r"/>
                      <a:r>
                        <a:rPr lang="uk-UA" noProof="0" smtClean="0">
                          <a:latin typeface="Bookman Old Style" pitchFamily="18" charset="0"/>
                        </a:rPr>
                        <a:t>Канопус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>
                          <a:latin typeface="Bookman Old Style" pitchFamily="18" charset="0"/>
                        </a:rPr>
                        <a:t>Кіль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smtClean="0">
                          <a:latin typeface="Bookman Old Style" pitchFamily="18" charset="0"/>
                        </a:rPr>
                        <a:t> -0,72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87494">
                <a:tc>
                  <a:txBody>
                    <a:bodyPr/>
                    <a:lstStyle/>
                    <a:p>
                      <a:pPr algn="r"/>
                      <a:r>
                        <a:rPr lang="uk-UA" noProof="0" smtClean="0">
                          <a:latin typeface="Bookman Old Style" pitchFamily="18" charset="0"/>
                        </a:rPr>
                        <a:t>α Центавра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>
                          <a:latin typeface="Bookman Old Style" pitchFamily="18" charset="0"/>
                        </a:rPr>
                        <a:t>Центавр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smtClean="0">
                          <a:latin typeface="Bookman Old Style" pitchFamily="18" charset="0"/>
                        </a:rPr>
                        <a:t>-0,27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387494">
                <a:tc>
                  <a:txBody>
                    <a:bodyPr/>
                    <a:lstStyle/>
                    <a:p>
                      <a:pPr algn="r"/>
                      <a:r>
                        <a:rPr lang="uk-UA" noProof="0" smtClean="0">
                          <a:latin typeface="Bookman Old Style" pitchFamily="18" charset="0"/>
                        </a:rPr>
                        <a:t>Арктур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>
                          <a:latin typeface="Bookman Old Style" pitchFamily="18" charset="0"/>
                        </a:rPr>
                        <a:t>Волопас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smtClean="0">
                          <a:latin typeface="Bookman Old Style" pitchFamily="18" charset="0"/>
                        </a:rPr>
                        <a:t>-0,04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87494">
                <a:tc>
                  <a:txBody>
                    <a:bodyPr/>
                    <a:lstStyle/>
                    <a:p>
                      <a:pPr algn="r"/>
                      <a:r>
                        <a:rPr lang="uk-UA" noProof="0" smtClean="0">
                          <a:latin typeface="Bookman Old Style" pitchFamily="18" charset="0"/>
                        </a:rPr>
                        <a:t>Вега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>
                          <a:latin typeface="Bookman Old Style" pitchFamily="18" charset="0"/>
                        </a:rPr>
                        <a:t>Ліра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smtClean="0">
                          <a:latin typeface="Bookman Old Style" pitchFamily="18" charset="0"/>
                        </a:rPr>
                        <a:t> 0,03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387494">
                <a:tc>
                  <a:txBody>
                    <a:bodyPr/>
                    <a:lstStyle/>
                    <a:p>
                      <a:pPr algn="r"/>
                      <a:r>
                        <a:rPr lang="uk-UA" noProof="0" smtClean="0">
                          <a:latin typeface="Bookman Old Style" pitchFamily="18" charset="0"/>
                        </a:rPr>
                        <a:t>Капела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>
                          <a:latin typeface="Bookman Old Style" pitchFamily="18" charset="0"/>
                        </a:rPr>
                        <a:t>Візничий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smtClean="0">
                          <a:latin typeface="Bookman Old Style" pitchFamily="18" charset="0"/>
                        </a:rPr>
                        <a:t> +0,08</a:t>
                      </a:r>
                    </a:p>
                  </a:txBody>
                  <a:tcPr/>
                </a:tc>
              </a:tr>
              <a:tr h="387494">
                <a:tc>
                  <a:txBody>
                    <a:bodyPr/>
                    <a:lstStyle/>
                    <a:p>
                      <a:pPr algn="r"/>
                      <a:r>
                        <a:rPr lang="uk-UA" noProof="0" smtClean="0">
                          <a:latin typeface="Bookman Old Style" pitchFamily="18" charset="0"/>
                        </a:rPr>
                        <a:t>Ригель 	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>
                          <a:latin typeface="Bookman Old Style" pitchFamily="18" charset="0"/>
                        </a:rPr>
                        <a:t>Оріон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smtClean="0">
                          <a:latin typeface="Bookman Old Style" pitchFamily="18" charset="0"/>
                        </a:rPr>
                        <a:t>+0,12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387494">
                <a:tc>
                  <a:txBody>
                    <a:bodyPr/>
                    <a:lstStyle/>
                    <a:p>
                      <a:pPr algn="r"/>
                      <a:r>
                        <a:rPr lang="uk-UA" noProof="0" smtClean="0">
                          <a:latin typeface="Bookman Old Style" pitchFamily="18" charset="0"/>
                        </a:rPr>
                        <a:t>Проціон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>
                          <a:latin typeface="Bookman Old Style" pitchFamily="18" charset="0"/>
                        </a:rPr>
                        <a:t>Малий пес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smtClean="0">
                          <a:latin typeface="Bookman Old Style" pitchFamily="18" charset="0"/>
                        </a:rPr>
                        <a:t> +0,38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87494">
                <a:tc>
                  <a:txBody>
                    <a:bodyPr/>
                    <a:lstStyle/>
                    <a:p>
                      <a:pPr algn="r"/>
                      <a:r>
                        <a:rPr lang="uk-UA" noProof="0" smtClean="0">
                          <a:latin typeface="Bookman Old Style" pitchFamily="18" charset="0"/>
                        </a:rPr>
                        <a:t>Ахернар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>
                          <a:latin typeface="Bookman Old Style" pitchFamily="18" charset="0"/>
                        </a:rPr>
                        <a:t>Ерідан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smtClean="0">
                          <a:latin typeface="Bookman Old Style" pitchFamily="18" charset="0"/>
                        </a:rPr>
                        <a:t>+0,46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387494">
                <a:tc>
                  <a:txBody>
                    <a:bodyPr/>
                    <a:lstStyle/>
                    <a:p>
                      <a:pPr algn="r"/>
                      <a:r>
                        <a:rPr lang="uk-UA" noProof="0" smtClean="0">
                          <a:latin typeface="Bookman Old Style" pitchFamily="18" charset="0"/>
                        </a:rPr>
                        <a:t>Бетельгейзе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>
                          <a:latin typeface="Bookman Old Style" pitchFamily="18" charset="0"/>
                        </a:rPr>
                        <a:t>Оріон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smtClean="0">
                          <a:latin typeface="Bookman Old Style" pitchFamily="18" charset="0"/>
                        </a:rPr>
                        <a:t>+0,50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87494">
                <a:tc>
                  <a:txBody>
                    <a:bodyPr/>
                    <a:lstStyle/>
                    <a:p>
                      <a:pPr algn="r"/>
                      <a:r>
                        <a:rPr lang="uk-UA" noProof="0" smtClean="0">
                          <a:latin typeface="Bookman Old Style" pitchFamily="18" charset="0"/>
                        </a:rPr>
                        <a:t>Альтаїр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>
                          <a:latin typeface="Bookman Old Style" pitchFamily="18" charset="0"/>
                        </a:rPr>
                        <a:t>Орел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smtClean="0">
                          <a:latin typeface="Bookman Old Style" pitchFamily="18" charset="0"/>
                        </a:rPr>
                        <a:t> +0,75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387494">
                <a:tc>
                  <a:txBody>
                    <a:bodyPr/>
                    <a:lstStyle/>
                    <a:p>
                      <a:pPr algn="r"/>
                      <a:r>
                        <a:rPr lang="uk-UA" noProof="0" smtClean="0">
                          <a:latin typeface="Bookman Old Style" pitchFamily="18" charset="0"/>
                        </a:rPr>
                        <a:t>Альдебаран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>
                          <a:latin typeface="Bookman Old Style" pitchFamily="18" charset="0"/>
                        </a:rPr>
                        <a:t>Телець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smtClean="0">
                          <a:latin typeface="Bookman Old Style" pitchFamily="18" charset="0"/>
                        </a:rPr>
                        <a:t>+0,85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87494">
                <a:tc>
                  <a:txBody>
                    <a:bodyPr/>
                    <a:lstStyle/>
                    <a:p>
                      <a:pPr algn="r"/>
                      <a:r>
                        <a:rPr lang="uk-UA" noProof="0" smtClean="0">
                          <a:latin typeface="Bookman Old Style" pitchFamily="18" charset="0"/>
                        </a:rPr>
                        <a:t>Антарес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>
                          <a:latin typeface="Bookman Old Style" pitchFamily="18" charset="0"/>
                        </a:rPr>
                        <a:t>Скорпіон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smtClean="0">
                          <a:latin typeface="Bookman Old Style" pitchFamily="18" charset="0"/>
                        </a:rPr>
                        <a:t> +1,09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402666">
                <a:tc>
                  <a:txBody>
                    <a:bodyPr/>
                    <a:lstStyle/>
                    <a:p>
                      <a:pPr algn="r"/>
                      <a:r>
                        <a:rPr lang="uk-UA" noProof="0" smtClean="0">
                          <a:latin typeface="Bookman Old Style" pitchFamily="18" charset="0"/>
                        </a:rPr>
                        <a:t>Поллукс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>
                          <a:latin typeface="Bookman Old Style" pitchFamily="18" charset="0"/>
                        </a:rPr>
                        <a:t>Близнюки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smtClean="0">
                          <a:latin typeface="Bookman Old Style" pitchFamily="18" charset="0"/>
                        </a:rPr>
                        <a:t>+1,15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87494">
                <a:tc>
                  <a:txBody>
                    <a:bodyPr/>
                    <a:lstStyle/>
                    <a:p>
                      <a:pPr algn="r"/>
                      <a:r>
                        <a:rPr lang="uk-UA" noProof="0" smtClean="0">
                          <a:latin typeface="Bookman Old Style" pitchFamily="18" charset="0"/>
                        </a:rPr>
                        <a:t>Фомальгаут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>
                          <a:latin typeface="Bookman Old Style" pitchFamily="18" charset="0"/>
                        </a:rPr>
                        <a:t>Південна риба </a:t>
                      </a:r>
                      <a:endParaRPr lang="uk-UA" noProof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latin typeface="Bookman Old Style" pitchFamily="18" charset="0"/>
                        </a:rPr>
                        <a:t> +1,16</a:t>
                      </a:r>
                      <a:endParaRPr lang="uk-UA" noProof="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i="1" dirty="0" err="1">
                <a:ln w="50800"/>
                <a:solidFill>
                  <a:srgbClr val="00B050"/>
                </a:solidFill>
                <a:latin typeface="Bookman Old Style" pitchFamily="18" charset="0"/>
              </a:rPr>
              <a:t>Зоряні</a:t>
            </a:r>
            <a:r>
              <a:rPr lang="ru-RU" sz="2000" b="1" i="1" dirty="0">
                <a:ln w="50800"/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>
                <a:ln w="50800"/>
                <a:solidFill>
                  <a:srgbClr val="00B050"/>
                </a:solidFill>
                <a:latin typeface="Bookman Old Style" pitchFamily="18" charset="0"/>
              </a:rPr>
              <a:t>величини</a:t>
            </a:r>
            <a:r>
              <a:rPr lang="ru-RU" sz="2000" b="1" i="1" dirty="0">
                <a:ln w="50800"/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>
                <a:ln w="50800"/>
                <a:solidFill>
                  <a:srgbClr val="00B050"/>
                </a:solidFill>
                <a:latin typeface="Bookman Old Style" pitchFamily="18" charset="0"/>
              </a:rPr>
              <a:t>деяких</a:t>
            </a:r>
            <a:r>
              <a:rPr lang="ru-RU" sz="2000" b="1" i="1" dirty="0">
                <a:ln w="50800"/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>
                <a:ln w="50800"/>
                <a:solidFill>
                  <a:srgbClr val="00B050"/>
                </a:solidFill>
                <a:latin typeface="Bookman Old Style" pitchFamily="18" charset="0"/>
              </a:rPr>
              <a:t>об'єктів</a:t>
            </a:r>
            <a:r>
              <a:rPr lang="ru-RU" sz="2000" b="1" i="1" dirty="0">
                <a:ln w="50800"/>
                <a:solidFill>
                  <a:srgbClr val="00B05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2000" b="1" i="1" dirty="0">
                <a:ln w="50800"/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ln w="50800"/>
                <a:solidFill>
                  <a:srgbClr val="00B050"/>
                </a:solidFill>
                <a:latin typeface="Bookman Old Style" pitchFamily="18" charset="0"/>
              </a:rPr>
              <a:t>Найяскравіші</a:t>
            </a:r>
            <a:r>
              <a:rPr lang="ru-RU" sz="2000" b="1" i="1" dirty="0" smtClean="0">
                <a:ln w="50800"/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ln w="50800"/>
                <a:solidFill>
                  <a:srgbClr val="00B050"/>
                </a:solidFill>
                <a:latin typeface="Bookman Old Style" pitchFamily="18" charset="0"/>
              </a:rPr>
              <a:t>зірки</a:t>
            </a:r>
            <a:endParaRPr lang="ru-RU" sz="2000" b="1" i="1" dirty="0">
              <a:ln w="50800"/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7686" y="785794"/>
            <a:ext cx="4143404" cy="5324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b="1" dirty="0" smtClean="0">
                <a:ln w="50800">
                  <a:noFill/>
                </a:ln>
                <a:latin typeface="Bookman Old Style" pitchFamily="18" charset="0"/>
              </a:rPr>
              <a:t>	Абсолютна зоряна величина 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— це видима зоряна величина (у </a:t>
            </a:r>
            <a:r>
              <a:rPr lang="uk-UA" sz="2000" dirty="0" err="1" smtClean="0">
                <a:ln w="50800">
                  <a:noFill/>
                </a:ln>
                <a:latin typeface="Bookman Old Style" pitchFamily="18" charset="0"/>
              </a:rPr>
              <a:t>відповід-ному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 діапазоні хвиль), яку мав би астрономічний об'єкт, розташований на стандартній відстані </a:t>
            </a:r>
            <a:r>
              <a:rPr lang="uk-UA" sz="2000" u="sng" dirty="0" smtClean="0">
                <a:ln w="50800">
                  <a:noFill/>
                </a:ln>
                <a:latin typeface="Bookman Old Style" pitchFamily="18" charset="0"/>
              </a:rPr>
              <a:t>10 парсеків 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від спостерігача (за відсутності поглинання світла).</a:t>
            </a:r>
          </a:p>
          <a:p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	Абсолютну зоряну величину було запроваджено для </a:t>
            </a:r>
            <a:r>
              <a:rPr lang="uk-UA" sz="2000" u="sng" dirty="0" smtClean="0">
                <a:ln w="50800">
                  <a:noFill/>
                </a:ln>
                <a:latin typeface="Bookman Old Style" pitchFamily="18" charset="0"/>
              </a:rPr>
              <a:t>порівняння яскравості об'єктів, незалежно від відстані до них</a:t>
            </a:r>
            <a:r>
              <a:rPr lang="uk-UA" sz="2000" dirty="0" smtClean="0">
                <a:ln w="50800">
                  <a:noFill/>
                </a:ln>
                <a:latin typeface="Bookman Old Style" pitchFamily="18" charset="0"/>
              </a:rPr>
              <a:t>. На відміну від видимої зоряної величини є фізичною характеристикою власне небесного тіла.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565" r="28066"/>
          <a:stretch>
            <a:fillRect/>
          </a:stretch>
        </p:blipFill>
        <p:spPr bwMode="auto">
          <a:xfrm>
            <a:off x="714348" y="1000108"/>
            <a:ext cx="35936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'Орбита'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'Орбита'</Template>
  <TotalTime>126</TotalTime>
  <Words>220</Words>
  <Application>Microsoft Office PowerPoint</Application>
  <PresentationFormat>Экран (4:3)</PresentationFormat>
  <Paragraphs>110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Tahoma</vt:lpstr>
      <vt:lpstr>Arial</vt:lpstr>
      <vt:lpstr>Calibri</vt:lpstr>
      <vt:lpstr>Шаблон оформления 'Орбита'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Анюта</cp:lastModifiedBy>
  <cp:revision>14</cp:revision>
  <dcterms:created xsi:type="dcterms:W3CDTF">2013-10-02T19:49:36Z</dcterms:created>
  <dcterms:modified xsi:type="dcterms:W3CDTF">2013-10-02T21:55:57Z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TC100690451049</vt:lpwstr>
  </property>
</Properties>
</file>