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sldIdLst>
    <p:sldId id="256" r:id="rId3"/>
    <p:sldId id="259" r:id="rId4"/>
    <p:sldId id="257" r:id="rId5"/>
    <p:sldId id="258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711B634-1EDD-4AFC-B508-062D9532D10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7299707-C72A-4AAD-A227-410D15C06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vi-V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Гр</a:t>
            </a:r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vi-V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нвіцька корол</a:t>
            </a:r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vi-V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вська обсерват</a:t>
            </a:r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vi-VN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рія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929198"/>
            <a:ext cx="4714876" cy="192880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Підготувала :</a:t>
            </a:r>
          </a:p>
          <a:p>
            <a:r>
              <a:rPr lang="uk-UA" dirty="0" smtClean="0">
                <a:solidFill>
                  <a:schemeClr val="accent1"/>
                </a:solidFill>
              </a:rPr>
              <a:t>учениця 11-Б класу </a:t>
            </a:r>
          </a:p>
          <a:p>
            <a:r>
              <a:rPr lang="uk-UA" dirty="0" smtClean="0">
                <a:solidFill>
                  <a:schemeClr val="accent1"/>
                </a:solidFill>
              </a:rPr>
              <a:t>ХЗОШ І-ІІІ ступенів № 124</a:t>
            </a:r>
          </a:p>
          <a:p>
            <a:r>
              <a:rPr lang="uk-UA" dirty="0" smtClean="0">
                <a:solidFill>
                  <a:schemeClr val="accent1"/>
                </a:solidFill>
              </a:rPr>
              <a:t>Остапенко Анастасія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royal_observatory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5357850" cy="35663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</a:rPr>
              <a:t>Мета презентації: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715436" cy="476886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розширити знання про Гринвіцьку королівську обсерваторію;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з історії створення  ;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перший королівський астроном;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комета Галлея;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обладнання обсерваторії</a:t>
            </a:r>
            <a:r>
              <a:rPr lang="uk-UA" dirty="0" smtClean="0">
                <a:solidFill>
                  <a:schemeClr val="accent1"/>
                </a:solidFill>
              </a:rPr>
              <a:t>;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accent1"/>
                </a:solidFill>
              </a:rPr>
              <a:t>Гринвіцький музей.</a:t>
            </a:r>
            <a:endParaRPr lang="uk-UA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8858280" cy="2071678"/>
          </a:xfrm>
        </p:spPr>
        <p:txBody>
          <a:bodyPr/>
          <a:lstStyle/>
          <a:p>
            <a:pPr algn="ctr">
              <a:buNone/>
            </a:pPr>
            <a:r>
              <a:rPr lang="vi-VN" sz="1800" dirty="0" smtClean="0">
                <a:solidFill>
                  <a:schemeClr val="accent1"/>
                </a:solidFill>
              </a:rPr>
              <a:t>Гр</a:t>
            </a:r>
            <a:r>
              <a:rPr lang="uk-UA" sz="1800" dirty="0" smtClean="0">
                <a:solidFill>
                  <a:schemeClr val="accent1"/>
                </a:solidFill>
              </a:rPr>
              <a:t>и</a:t>
            </a:r>
            <a:r>
              <a:rPr lang="vi-VN" sz="1800" dirty="0" smtClean="0">
                <a:solidFill>
                  <a:schemeClr val="accent1"/>
                </a:solidFill>
              </a:rPr>
              <a:t>нвіцька корол</a:t>
            </a:r>
            <a:r>
              <a:rPr lang="uk-UA" sz="1800" dirty="0" smtClean="0">
                <a:solidFill>
                  <a:schemeClr val="accent1"/>
                </a:solidFill>
              </a:rPr>
              <a:t>і</a:t>
            </a:r>
            <a:r>
              <a:rPr lang="vi-VN" sz="1800" dirty="0" smtClean="0">
                <a:solidFill>
                  <a:schemeClr val="accent1"/>
                </a:solidFill>
              </a:rPr>
              <a:t>вська обсерват</a:t>
            </a:r>
            <a:r>
              <a:rPr lang="uk-UA" sz="1800" dirty="0" smtClean="0">
                <a:solidFill>
                  <a:schemeClr val="accent1"/>
                </a:solidFill>
              </a:rPr>
              <a:t>о</a:t>
            </a:r>
            <a:r>
              <a:rPr lang="vi-VN" sz="1800" dirty="0" smtClean="0">
                <a:solidFill>
                  <a:schemeClr val="accent1"/>
                </a:solidFill>
              </a:rPr>
              <a:t>рія — основна астрономічна організація Великобританії, з державним фінансуванням</a:t>
            </a:r>
            <a:r>
              <a:rPr lang="uk-UA" sz="1800" dirty="0" smtClean="0">
                <a:solidFill>
                  <a:schemeClr val="accent1"/>
                </a:solidFill>
              </a:rPr>
              <a:t>.</a:t>
            </a:r>
          </a:p>
          <a:p>
            <a:pPr algn="ctr">
              <a:buNone/>
            </a:pPr>
            <a:endParaRPr lang="uk-UA" sz="1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vi-VN" sz="1800" dirty="0" smtClean="0">
                <a:solidFill>
                  <a:schemeClr val="accent1"/>
                </a:solidFill>
              </a:rPr>
              <a:t>Заснована</a:t>
            </a:r>
            <a:r>
              <a:rPr lang="uk-UA" sz="1800" dirty="0" smtClean="0">
                <a:solidFill>
                  <a:schemeClr val="accent1"/>
                </a:solidFill>
              </a:rPr>
              <a:t> 22 червня</a:t>
            </a:r>
            <a:r>
              <a:rPr lang="vi-VN" sz="1800" dirty="0" smtClean="0">
                <a:solidFill>
                  <a:schemeClr val="accent1"/>
                </a:solidFill>
              </a:rPr>
              <a:t> 1675 року королем Карлом ІІ</a:t>
            </a:r>
            <a:r>
              <a:rPr lang="uk-UA" sz="1800" dirty="0" smtClean="0">
                <a:solidFill>
                  <a:schemeClr val="accent1"/>
                </a:solidFill>
              </a:rPr>
              <a:t>.</a:t>
            </a:r>
            <a:r>
              <a:rPr lang="vi-VN" sz="1800" dirty="0" smtClean="0">
                <a:solidFill>
                  <a:schemeClr val="accent1"/>
                </a:solidFill>
              </a:rPr>
              <a:t> </a:t>
            </a:r>
            <a:r>
              <a:rPr lang="uk-UA" sz="1800" dirty="0" smtClean="0">
                <a:solidFill>
                  <a:schemeClr val="accent1"/>
                </a:solidFill>
              </a:rPr>
              <a:t>Метою було</a:t>
            </a:r>
            <a:r>
              <a:rPr lang="vi-VN" sz="1800" dirty="0" smtClean="0">
                <a:solidFill>
                  <a:schemeClr val="accent1"/>
                </a:solidFill>
              </a:rPr>
              <a:t> уточнення життєво важливих для мореплавців координат і спочатку розташовувалася в передмісті Лондона</a:t>
            </a:r>
            <a:r>
              <a:rPr lang="uk-UA" sz="1800" dirty="0" smtClean="0">
                <a:solidFill>
                  <a:schemeClr val="accent1"/>
                </a:solidFill>
              </a:rPr>
              <a:t> -</a:t>
            </a:r>
            <a:r>
              <a:rPr lang="vi-VN" sz="1800" dirty="0" smtClean="0">
                <a:solidFill>
                  <a:schemeClr val="accent1"/>
                </a:solidFill>
              </a:rPr>
              <a:t> Гринвічі, у будівлях, спроектованих Крістофером Реном.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PU22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7569591" cy="4572032"/>
          </a:xfrm>
        </p:spPr>
      </p:pic>
      <p:sp>
        <p:nvSpPr>
          <p:cNvPr id="6" name="TextBox 5"/>
          <p:cNvSpPr txBox="1"/>
          <p:nvPr/>
        </p:nvSpPr>
        <p:spPr>
          <a:xfrm>
            <a:off x="6286512" y="64886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Історичний вигляд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4214818"/>
            <a:ext cx="4071934" cy="26431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Для </a:t>
            </a:r>
            <a:r>
              <a:rPr lang="ru-RU" sz="2000" dirty="0" err="1" smtClean="0">
                <a:solidFill>
                  <a:schemeClr val="accent1"/>
                </a:solidFill>
              </a:rPr>
              <a:t>обсерваторії</a:t>
            </a:r>
            <a:r>
              <a:rPr lang="ru-RU" sz="2000" dirty="0" smtClean="0">
                <a:solidFill>
                  <a:schemeClr val="accent1"/>
                </a:solidFill>
              </a:rPr>
              <a:t> монарх </a:t>
            </a:r>
            <a:r>
              <a:rPr lang="ru-RU" sz="2000" dirty="0" err="1" smtClean="0">
                <a:solidFill>
                  <a:schemeClr val="accent1"/>
                </a:solidFill>
              </a:rPr>
              <a:t>виділив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ділянку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власної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землі</a:t>
            </a:r>
            <a:r>
              <a:rPr lang="ru-RU" sz="2000" dirty="0" smtClean="0">
                <a:solidFill>
                  <a:schemeClr val="accent1"/>
                </a:solidFill>
              </a:rPr>
              <a:t> в </a:t>
            </a:r>
            <a:r>
              <a:rPr lang="ru-RU" sz="2000" dirty="0" err="1" smtClean="0">
                <a:solidFill>
                  <a:schemeClr val="accent1"/>
                </a:solidFill>
              </a:rPr>
              <a:t>грінвіцькому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Королівському</a:t>
            </a:r>
            <a:r>
              <a:rPr lang="ru-RU" sz="2000" dirty="0" smtClean="0">
                <a:solidFill>
                  <a:schemeClr val="accent1"/>
                </a:solidFill>
              </a:rPr>
              <a:t> парку. Першим директором, </a:t>
            </a:r>
            <a:r>
              <a:rPr lang="ru-RU" sz="2000" dirty="0" err="1" smtClean="0">
                <a:solidFill>
                  <a:schemeClr val="accent1"/>
                </a:solidFill>
              </a:rPr>
              <a:t>що</a:t>
            </a:r>
            <a:r>
              <a:rPr lang="ru-RU" sz="2000" dirty="0" smtClean="0">
                <a:solidFill>
                  <a:schemeClr val="accent1"/>
                </a:solidFill>
              </a:rPr>
              <a:t> носив титул </a:t>
            </a:r>
            <a:r>
              <a:rPr lang="ru-RU" sz="2000" dirty="0" err="1" smtClean="0">
                <a:solidFill>
                  <a:schemeClr val="accent1"/>
                </a:solidFill>
              </a:rPr>
              <a:t>Королівського</a:t>
            </a:r>
            <a:r>
              <a:rPr lang="ru-RU" sz="2000" dirty="0" smtClean="0">
                <a:solidFill>
                  <a:schemeClr val="accent1"/>
                </a:solidFill>
              </a:rPr>
              <a:t> астронома, став </a:t>
            </a:r>
            <a:r>
              <a:rPr lang="ru-RU" sz="2000" dirty="0" err="1" smtClean="0">
                <a:solidFill>
                  <a:schemeClr val="accent1"/>
                </a:solidFill>
              </a:rPr>
              <a:t>талановитий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вчений</a:t>
            </a:r>
            <a:r>
              <a:rPr lang="ru-RU" sz="2000" dirty="0" smtClean="0">
                <a:solidFill>
                  <a:schemeClr val="accent1"/>
                </a:solidFill>
              </a:rPr>
              <a:t> Джон </a:t>
            </a:r>
            <a:r>
              <a:rPr lang="ru-RU" sz="2000" dirty="0" err="1" smtClean="0">
                <a:solidFill>
                  <a:schemeClr val="accent1"/>
                </a:solidFill>
              </a:rPr>
              <a:t>Фламстід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Flamsteed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42852"/>
            <a:ext cx="3403600" cy="4140200"/>
          </a:xfrm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Для телескопів архітектор </a:t>
            </a:r>
            <a:r>
              <a:rPr lang="uk-UA" dirty="0" err="1" smtClean="0">
                <a:solidFill>
                  <a:schemeClr val="accent1"/>
                </a:solidFill>
              </a:rPr>
              <a:t>Крістофер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  <a:r>
              <a:rPr lang="uk-UA" dirty="0" err="1" smtClean="0">
                <a:solidFill>
                  <a:schemeClr val="accent1"/>
                </a:solidFill>
              </a:rPr>
              <a:t>Рен</a:t>
            </a:r>
            <a:r>
              <a:rPr lang="uk-UA" dirty="0" smtClean="0">
                <a:solidFill>
                  <a:schemeClr val="accent1"/>
                </a:solidFill>
              </a:rPr>
              <a:t> спроектував восьмикутну кімнату .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 descr="Octagon-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4214842" cy="2653385"/>
          </a:xfrm>
          <a:prstGeom prst="rect">
            <a:avLst/>
          </a:prstGeom>
        </p:spPr>
      </p:pic>
      <p:pic>
        <p:nvPicPr>
          <p:cNvPr id="8" name="Рисунок 7" descr="Edmund-Halle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2595335" cy="3424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2928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1"/>
                </a:solidFill>
              </a:rPr>
              <a:t>Едмун</a:t>
            </a:r>
            <a:r>
              <a:rPr lang="uk-UA" dirty="0" smtClean="0">
                <a:solidFill>
                  <a:schemeClr val="accent1"/>
                </a:solidFill>
              </a:rPr>
              <a:t> Галлей – другий директор обсерваторії. На той час він вже був відомим вченим. Галлей прославився своїми спостереженнями за рухом Місяця щодо зірок і точним обчисленням орбіти комети, яка тепер носить його ім'я - знаменитої комети Галлея.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572032" cy="4383087"/>
          </a:xfrm>
        </p:spPr>
        <p:txBody>
          <a:bodyPr/>
          <a:lstStyle/>
          <a:p>
            <a:pPr algn="ctr">
              <a:buNone/>
            </a:pPr>
            <a:r>
              <a:rPr lang="ru-RU" sz="2000" dirty="0" err="1" smtClean="0">
                <a:solidFill>
                  <a:schemeClr val="accent1"/>
                </a:solidFill>
              </a:rPr>
              <a:t>Найзнаменитішою</a:t>
            </a:r>
            <a:r>
              <a:rPr lang="ru-RU" sz="2000" dirty="0" smtClean="0">
                <a:solidFill>
                  <a:schemeClr val="accent1"/>
                </a:solidFill>
              </a:rPr>
              <a:t> кометою </a:t>
            </a:r>
            <a:r>
              <a:rPr lang="ru-RU" sz="2000" dirty="0" err="1" smtClean="0">
                <a:solidFill>
                  <a:schemeClr val="accent1"/>
                </a:solidFill>
              </a:rPr>
              <a:t>можна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вважати</a:t>
            </a:r>
            <a:r>
              <a:rPr lang="ru-RU" sz="2000" dirty="0" smtClean="0">
                <a:solidFill>
                  <a:schemeClr val="accent1"/>
                </a:solidFill>
              </a:rPr>
              <a:t> комету Галлея, яку </a:t>
            </a:r>
            <a:r>
              <a:rPr lang="ru-RU" sz="2000" dirty="0" err="1" smtClean="0">
                <a:solidFill>
                  <a:schemeClr val="accent1"/>
                </a:solidFill>
              </a:rPr>
              <a:t>спостерігають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вже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кілька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тисячоліть</a:t>
            </a:r>
            <a:r>
              <a:rPr lang="ru-RU" sz="2000" dirty="0" smtClean="0">
                <a:solidFill>
                  <a:schemeClr val="accent1"/>
                </a:solidFill>
              </a:rPr>
              <a:t>. Директор </a:t>
            </a:r>
            <a:r>
              <a:rPr lang="ru-RU" sz="2000" dirty="0" err="1" smtClean="0">
                <a:solidFill>
                  <a:schemeClr val="accent1"/>
                </a:solidFill>
              </a:rPr>
              <a:t>Гринвіцької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обсерваторії</a:t>
            </a:r>
            <a:r>
              <a:rPr lang="ru-RU" sz="2000" dirty="0" smtClean="0">
                <a:solidFill>
                  <a:schemeClr val="accent1"/>
                </a:solidFill>
              </a:rPr>
              <a:t> Е. Галлей </a:t>
            </a:r>
            <a:r>
              <a:rPr lang="ru-RU" sz="2000" dirty="0" err="1" smtClean="0">
                <a:solidFill>
                  <a:schemeClr val="accent1"/>
                </a:solidFill>
              </a:rPr>
              <a:t>вперше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визначив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орбіту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комети</a:t>
            </a:r>
            <a:r>
              <a:rPr lang="ru-RU" sz="2000" dirty="0" smtClean="0">
                <a:solidFill>
                  <a:schemeClr val="accent1"/>
                </a:solidFill>
              </a:rPr>
              <a:t>, яку </a:t>
            </a:r>
            <a:r>
              <a:rPr lang="ru-RU" sz="2000" dirty="0" err="1" smtClean="0">
                <a:solidFill>
                  <a:schemeClr val="accent1"/>
                </a:solidFill>
              </a:rPr>
              <a:t>було</a:t>
            </a:r>
            <a:r>
              <a:rPr lang="ru-RU" sz="2000" dirty="0" smtClean="0">
                <a:solidFill>
                  <a:schemeClr val="accent1"/>
                </a:solidFill>
              </a:rPr>
              <a:t> видно у 1682 р. Для </a:t>
            </a:r>
            <a:r>
              <a:rPr lang="ru-RU" sz="2000" dirty="0" err="1" smtClean="0">
                <a:solidFill>
                  <a:schemeClr val="accent1"/>
                </a:solidFill>
              </a:rPr>
              <a:t>цього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він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вивчив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стародавні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літописи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і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звернув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увагу</a:t>
            </a:r>
            <a:r>
              <a:rPr lang="ru-RU" sz="2000" dirty="0" smtClean="0">
                <a:solidFill>
                  <a:schemeClr val="accent1"/>
                </a:solidFill>
              </a:rPr>
              <a:t> на те, </a:t>
            </a:r>
            <a:r>
              <a:rPr lang="ru-RU" sz="2000" dirty="0" err="1" smtClean="0">
                <a:solidFill>
                  <a:schemeClr val="accent1"/>
                </a:solidFill>
              </a:rPr>
              <a:t>що</a:t>
            </a:r>
            <a:r>
              <a:rPr lang="ru-RU" sz="2000" dirty="0" smtClean="0">
                <a:solidFill>
                  <a:schemeClr val="accent1"/>
                </a:solidFill>
              </a:rPr>
              <a:t> одна </a:t>
            </a:r>
            <a:r>
              <a:rPr lang="ru-RU" sz="2000" dirty="0" err="1" smtClean="0">
                <a:solidFill>
                  <a:schemeClr val="accent1"/>
                </a:solidFill>
              </a:rPr>
              <a:t>з</a:t>
            </a:r>
            <a:r>
              <a:rPr lang="ru-RU" sz="2000" dirty="0" smtClean="0">
                <a:solidFill>
                  <a:schemeClr val="accent1"/>
                </a:solidFill>
              </a:rPr>
              <a:t> комет </a:t>
            </a:r>
            <a:r>
              <a:rPr lang="ru-RU" sz="2000" dirty="0" err="1" smtClean="0">
                <a:solidFill>
                  <a:schemeClr val="accent1"/>
                </a:solidFill>
              </a:rPr>
              <a:t>з'являлася</a:t>
            </a:r>
            <a:r>
              <a:rPr lang="ru-RU" sz="2000" dirty="0" smtClean="0">
                <a:solidFill>
                  <a:schemeClr val="accent1"/>
                </a:solidFill>
              </a:rPr>
              <a:t> на </a:t>
            </a:r>
            <a:r>
              <a:rPr lang="ru-RU" sz="2000" dirty="0" err="1" smtClean="0">
                <a:solidFill>
                  <a:schemeClr val="accent1"/>
                </a:solidFill>
              </a:rPr>
              <a:t>небі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з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постійним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періодом</a:t>
            </a:r>
            <a:r>
              <a:rPr lang="ru-RU" sz="2000" dirty="0" smtClean="0">
                <a:solidFill>
                  <a:schemeClr val="accent1"/>
                </a:solidFill>
              </a:rPr>
              <a:t> 76 р. За </a:t>
            </a:r>
            <a:r>
              <a:rPr lang="ru-RU" sz="2000" dirty="0" err="1" smtClean="0">
                <a:solidFill>
                  <a:schemeClr val="accent1"/>
                </a:solidFill>
              </a:rPr>
              <a:t>допомогою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третього</a:t>
            </a:r>
            <a:r>
              <a:rPr lang="ru-RU" sz="2000" dirty="0" smtClean="0">
                <a:solidFill>
                  <a:schemeClr val="accent1"/>
                </a:solidFill>
              </a:rPr>
              <a:t> закону Кеплера, Галлей </a:t>
            </a:r>
            <a:r>
              <a:rPr lang="ru-RU" sz="2000" dirty="0" err="1" smtClean="0">
                <a:solidFill>
                  <a:schemeClr val="accent1"/>
                </a:solidFill>
              </a:rPr>
              <a:t>визначив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велику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піввісь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орбіти</a:t>
            </a:r>
            <a:r>
              <a:rPr lang="ru-RU" sz="2000" dirty="0" smtClean="0">
                <a:solidFill>
                  <a:schemeClr val="accent1"/>
                </a:solidFill>
              </a:rPr>
              <a:t> та </a:t>
            </a:r>
            <a:r>
              <a:rPr lang="ru-RU" sz="2000" dirty="0" err="1" smtClean="0">
                <a:solidFill>
                  <a:schemeClr val="accent1"/>
                </a:solidFill>
              </a:rPr>
              <a:t>передбачив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її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появу</a:t>
            </a:r>
            <a:r>
              <a:rPr lang="ru-RU" sz="2000" dirty="0" smtClean="0">
                <a:solidFill>
                  <a:schemeClr val="accent1"/>
                </a:solidFill>
              </a:rPr>
              <a:t> у 1758 р. </a:t>
            </a:r>
            <a:r>
              <a:rPr lang="ru-RU" sz="2000" dirty="0" err="1" smtClean="0">
                <a:solidFill>
                  <a:schemeClr val="accent1"/>
                </a:solidFill>
              </a:rPr>
              <a:t>Останній</a:t>
            </a:r>
            <a:r>
              <a:rPr lang="ru-RU" sz="2000" dirty="0" smtClean="0">
                <a:solidFill>
                  <a:schemeClr val="accent1"/>
                </a:solidFill>
              </a:rPr>
              <a:t> раз комету Галлея </a:t>
            </a:r>
            <a:r>
              <a:rPr lang="ru-RU" sz="2000" dirty="0" err="1" smtClean="0">
                <a:solidFill>
                  <a:schemeClr val="accent1"/>
                </a:solidFill>
              </a:rPr>
              <a:t>спостерігали</a:t>
            </a:r>
            <a:r>
              <a:rPr lang="ru-RU" sz="2000" dirty="0" smtClean="0">
                <a:solidFill>
                  <a:schemeClr val="accent1"/>
                </a:solidFill>
              </a:rPr>
              <a:t> у 1986 </a:t>
            </a:r>
            <a:r>
              <a:rPr lang="en-US" sz="2000" dirty="0" smtClean="0">
                <a:solidFill>
                  <a:schemeClr val="accent1"/>
                </a:solidFill>
              </a:rPr>
              <a:t>p., </a:t>
            </a:r>
            <a:r>
              <a:rPr lang="ru-RU" sz="2000" dirty="0" smtClean="0">
                <a:solidFill>
                  <a:schemeClr val="accent1"/>
                </a:solidFill>
              </a:rPr>
              <a:t>а </a:t>
            </a:r>
            <a:r>
              <a:rPr lang="ru-RU" sz="2000" dirty="0" err="1" smtClean="0">
                <a:solidFill>
                  <a:schemeClr val="accent1"/>
                </a:solidFill>
              </a:rPr>
              <a:t>наступний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її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приліт</a:t>
            </a:r>
            <a:r>
              <a:rPr lang="ru-RU" sz="2000" dirty="0" smtClean="0">
                <a:solidFill>
                  <a:schemeClr val="accent1"/>
                </a:solidFill>
              </a:rPr>
              <a:t> до </a:t>
            </a:r>
            <a:r>
              <a:rPr lang="ru-RU" sz="2000" dirty="0" err="1" smtClean="0">
                <a:solidFill>
                  <a:schemeClr val="accent1"/>
                </a:solidFill>
              </a:rPr>
              <a:t>Землі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очікується</a:t>
            </a:r>
            <a:r>
              <a:rPr lang="ru-RU" sz="2000" dirty="0" smtClean="0">
                <a:solidFill>
                  <a:schemeClr val="accent1"/>
                </a:solidFill>
              </a:rPr>
              <a:t> у 2061 р.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halebopp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3857628"/>
            <a:ext cx="4038600" cy="2710617"/>
          </a:xfrm>
        </p:spPr>
      </p:pic>
      <p:pic>
        <p:nvPicPr>
          <p:cNvPr id="6" name="Рисунок 5" descr="11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71480"/>
            <a:ext cx="3716931" cy="27860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ime-b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614866" cy="30789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0"/>
            <a:ext cx="4038600" cy="3214686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chemeClr val="accent1"/>
                </a:solidFill>
              </a:rPr>
              <a:t>У XVIII столітті </a:t>
            </a:r>
            <a:r>
              <a:rPr lang="uk-UA" sz="2000" dirty="0" err="1" smtClean="0">
                <a:solidFill>
                  <a:schemeClr val="accent1"/>
                </a:solidFill>
              </a:rPr>
              <a:t>Грінвіцька</a:t>
            </a:r>
            <a:r>
              <a:rPr lang="uk-UA" sz="2000" dirty="0" smtClean="0">
                <a:solidFill>
                  <a:schemeClr val="accent1"/>
                </a:solidFill>
              </a:rPr>
              <a:t> обсерваторія подала сигнал точного часу. На шпилі однієї з її веж була встановлена червона куля сигналу часу. Рівно о 13 годині 00 секунд куля падала, і моряки виставляли цей час на своїх хронометрах.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929066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1884 року земний меридіан, що проходить через центр меридіанного кола Гринвіцької обсерваторії, було прийнято за початковий для визначення довгот та лічби поясного часу.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 descr="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786058"/>
            <a:ext cx="2967406" cy="38576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5214942" cy="3143272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chemeClr val="accent1"/>
                </a:solidFill>
              </a:rPr>
              <a:t>У 1893 році обсерваторія була обладнана величезним рефлекторним телескопом, тоді одним з найбільших у світі. За допомогою цього телескопа вчені змогли спостерігати далекі зірки і галактики. Ще довго </a:t>
            </a:r>
            <a:r>
              <a:rPr lang="uk-UA" sz="2000" dirty="0" err="1" smtClean="0">
                <a:solidFill>
                  <a:schemeClr val="accent1"/>
                </a:solidFill>
              </a:rPr>
              <a:t>Грінвіцька</a:t>
            </a:r>
            <a:r>
              <a:rPr lang="uk-UA" sz="2000" dirty="0" smtClean="0">
                <a:solidFill>
                  <a:schemeClr val="accent1"/>
                </a:solidFill>
              </a:rPr>
              <a:t> обсерваторія залишалася одним з головних астрономічних центрів на Землі.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7" name="Содержимое 6" descr="observator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10" y="0"/>
            <a:ext cx="3929090" cy="4286280"/>
          </a:xfrm>
        </p:spPr>
      </p:pic>
      <p:sp>
        <p:nvSpPr>
          <p:cNvPr id="9" name="TextBox 8"/>
          <p:cNvSpPr txBox="1"/>
          <p:nvPr/>
        </p:nvSpPr>
        <p:spPr>
          <a:xfrm>
            <a:off x="5000628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/>
                </a:solidFill>
              </a:rPr>
              <a:t>Рефлекторний телескоп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" name="Рисунок 9" descr="refractor-tele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86058"/>
            <a:ext cx="3649783" cy="38338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214974" cy="3857628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chemeClr val="accent1"/>
                </a:solidFill>
              </a:rPr>
              <a:t>Після війни, в 1947 році, через світлового забруднення атмосфери у Лондоні було вирішено перенести обсерваторію у замок </a:t>
            </a:r>
            <a:r>
              <a:rPr lang="uk-UA" sz="2000" dirty="0" err="1" smtClean="0">
                <a:solidFill>
                  <a:schemeClr val="accent1"/>
                </a:solidFill>
              </a:rPr>
              <a:t>Херстмонсо</a:t>
            </a:r>
            <a:r>
              <a:rPr lang="uk-UA" sz="2000" dirty="0" smtClean="0">
                <a:solidFill>
                  <a:schemeClr val="accent1"/>
                </a:solidFill>
              </a:rPr>
              <a:t>,</a:t>
            </a:r>
            <a:r>
              <a:rPr lang="ru-RU" sz="2000" dirty="0" smtClean="0">
                <a:solidFill>
                  <a:schemeClr val="accent1"/>
                </a:solidFill>
              </a:rPr>
              <a:t> на </a:t>
            </a:r>
            <a:r>
              <a:rPr lang="ru-RU" sz="2000" dirty="0" err="1" smtClean="0">
                <a:solidFill>
                  <a:schemeClr val="accent1"/>
                </a:solidFill>
              </a:rPr>
              <a:t>північний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схід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від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Гринвіча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accent1"/>
                </a:solidFill>
              </a:rPr>
              <a:t>Опинившись вже у межах столиці Великобританії, обсерваторія стала втрачати своє колишнє </a:t>
            </a:r>
            <a:r>
              <a:rPr lang="uk-UA" sz="2000" dirty="0" smtClean="0">
                <a:solidFill>
                  <a:schemeClr val="accent1"/>
                </a:solidFill>
              </a:rPr>
              <a:t>значення. </a:t>
            </a:r>
            <a:r>
              <a:rPr lang="uk-UA" sz="2000" dirty="0" smtClean="0">
                <a:solidFill>
                  <a:schemeClr val="accent1"/>
                </a:solidFill>
              </a:rPr>
              <a:t>Саме тому зрештою тут вирішено було відкрити музей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6157931_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42852"/>
            <a:ext cx="3143272" cy="2357454"/>
          </a:xfrm>
          <a:prstGeom prst="rect">
            <a:avLst/>
          </a:prstGeom>
        </p:spPr>
      </p:pic>
      <p:pic>
        <p:nvPicPr>
          <p:cNvPr id="7" name="Рисунок 6" descr="1301062323_img_3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9000"/>
            <a:ext cx="3775856" cy="2857520"/>
          </a:xfrm>
          <a:prstGeom prst="rect">
            <a:avLst/>
          </a:prstGeom>
        </p:spPr>
      </p:pic>
      <p:pic>
        <p:nvPicPr>
          <p:cNvPr id="8" name="Рисунок 7" descr="263252417.jpg"/>
          <p:cNvPicPr>
            <a:picLocks noChangeAspect="1"/>
          </p:cNvPicPr>
          <p:nvPr/>
        </p:nvPicPr>
        <p:blipFill>
          <a:blip r:embed="rId4"/>
          <a:srcRect r="1680" b="9243"/>
          <a:stretch>
            <a:fillRect/>
          </a:stretch>
        </p:blipFill>
        <p:spPr>
          <a:xfrm>
            <a:off x="4000496" y="4357694"/>
            <a:ext cx="3405177" cy="2357430"/>
          </a:xfrm>
          <a:prstGeom prst="rect">
            <a:avLst/>
          </a:prstGeom>
        </p:spPr>
      </p:pic>
      <p:pic>
        <p:nvPicPr>
          <p:cNvPr id="5" name="Содержимое 4" descr="1059575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72066" y="2143116"/>
            <a:ext cx="3548087" cy="266106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DA25AD-F4F3-4F94-BA3A-7D994271AC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433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Тема20</vt:lpstr>
      <vt:lpstr>Гринвіцька королівська обсерваторія</vt:lpstr>
      <vt:lpstr>Мета презентації: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Фантастическая орбитальная станция</dc:title>
  <dc:creator/>
  <cp:keywords/>
  <cp:lastModifiedBy>Admin</cp:lastModifiedBy>
  <cp:revision>9</cp:revision>
  <dcterms:modified xsi:type="dcterms:W3CDTF">2014-12-06T11:17:45Z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TC026496959991</vt:lpwstr>
  </property>
</Properties>
</file>