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4D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30517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95888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122992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374957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273702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1C3A969-E0E1-4F69-8071-C846829A6633}" type="datetimeFigureOut">
              <a:rPr lang="uk-UA" smtClean="0"/>
              <a:t>09.01.2015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207190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1C3A969-E0E1-4F69-8071-C846829A6633}" type="datetimeFigureOut">
              <a:rPr lang="uk-UA" smtClean="0"/>
              <a:t>09.01.2015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136520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1C3A969-E0E1-4F69-8071-C846829A6633}" type="datetimeFigureOut">
              <a:rPr lang="uk-UA" smtClean="0"/>
              <a:t>09.01.2015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89990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C3A969-E0E1-4F69-8071-C846829A6633}" type="datetimeFigureOut">
              <a:rPr lang="uk-UA" smtClean="0"/>
              <a:t>09.01.2015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191995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1C3A969-E0E1-4F69-8071-C846829A6633}" type="datetimeFigureOut">
              <a:rPr lang="uk-UA" smtClean="0"/>
              <a:t>09.01.2015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317525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1C3A969-E0E1-4F69-8071-C846829A6633}" type="datetimeFigureOut">
              <a:rPr lang="uk-UA" smtClean="0"/>
              <a:t>09.01.2015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F7AE379-D979-4347-9EC9-918BB6650FB0}" type="slidenum">
              <a:rPr lang="uk-UA" smtClean="0"/>
              <a:t>‹#›</a:t>
            </a:fld>
            <a:endParaRPr lang="uk-UA"/>
          </a:p>
        </p:txBody>
      </p:sp>
    </p:spTree>
    <p:extLst>
      <p:ext uri="{BB962C8B-B14F-4D97-AF65-F5344CB8AC3E}">
        <p14:creationId xmlns:p14="http://schemas.microsoft.com/office/powerpoint/2010/main" val="242721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3A969-E0E1-4F69-8071-C846829A6633}" type="datetimeFigureOut">
              <a:rPr lang="uk-UA" smtClean="0"/>
              <a:t>09.01.2015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E379-D979-4347-9EC9-918BB6650FB0}" type="slidenum">
              <a:rPr lang="uk-UA" smtClean="0"/>
              <a:t>‹#›</a:t>
            </a:fld>
            <a:endParaRPr lang="uk-UA"/>
          </a:p>
        </p:txBody>
      </p:sp>
    </p:spTree>
    <p:extLst>
      <p:ext uri="{BB962C8B-B14F-4D97-AF65-F5344CB8AC3E}">
        <p14:creationId xmlns:p14="http://schemas.microsoft.com/office/powerpoint/2010/main" val="320525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00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a:p>
        </p:txBody>
      </p:sp>
      <p:pic>
        <p:nvPicPr>
          <p:cNvPr id="1028" name="Picture 4" descr="Счастливый Новый год, праздник, Рождество цвета, рождественские украшения вект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29898" y="3270143"/>
            <a:ext cx="5801531" cy="1569660"/>
          </a:xfrm>
          <a:prstGeom prst="rect">
            <a:avLst/>
          </a:prstGeom>
        </p:spPr>
        <p:txBody>
          <a:bodyPr wrap="square">
            <a:spAutoFit/>
          </a:bodyPr>
          <a:lstStyle/>
          <a:p>
            <a:r>
              <a:rPr lang="en-US" sz="4800" b="0" i="1" dirty="0" smtClean="0">
                <a:solidFill>
                  <a:srgbClr val="000000"/>
                </a:solidFill>
                <a:effectLst/>
                <a:latin typeface="Times New Roman" panose="02020603050405020304" pitchFamily="18" charset="0"/>
                <a:cs typeface="Times New Roman" panose="02020603050405020304" pitchFamily="18" charset="0"/>
              </a:rPr>
              <a:t>Christmas</a:t>
            </a:r>
            <a:r>
              <a:rPr lang="uk-UA" sz="4800" b="0" i="1" dirty="0" smtClean="0">
                <a:solidFill>
                  <a:srgbClr val="000000"/>
                </a:solidFill>
                <a:effectLst/>
                <a:latin typeface="Times New Roman" panose="02020603050405020304" pitchFamily="18" charset="0"/>
                <a:cs typeface="Times New Roman" panose="02020603050405020304" pitchFamily="18" charset="0"/>
              </a:rPr>
              <a:t> </a:t>
            </a:r>
            <a:r>
              <a:rPr lang="en-US" sz="4800" b="0" i="1" dirty="0" smtClean="0">
                <a:solidFill>
                  <a:srgbClr val="000000"/>
                </a:solidFill>
                <a:effectLst/>
                <a:latin typeface="Times New Roman" panose="02020603050405020304" pitchFamily="18" charset="0"/>
                <a:cs typeface="Times New Roman" panose="02020603050405020304" pitchFamily="18" charset="0"/>
              </a:rPr>
              <a:t>in Ukraine, England </a:t>
            </a:r>
            <a:r>
              <a:rPr lang="en-US" sz="4800" i="1" dirty="0" smtClean="0">
                <a:solidFill>
                  <a:srgbClr val="000000"/>
                </a:solidFill>
                <a:latin typeface="Times New Roman" panose="02020603050405020304" pitchFamily="18" charset="0"/>
                <a:cs typeface="Times New Roman" panose="02020603050405020304" pitchFamily="18" charset="0"/>
              </a:rPr>
              <a:t>and USA</a:t>
            </a:r>
            <a:r>
              <a:rPr lang="en-US" sz="4800" b="0" i="1" dirty="0" smtClean="0">
                <a:solidFill>
                  <a:srgbClr val="000000"/>
                </a:solidFill>
                <a:effectLst/>
                <a:latin typeface="Times New Roman" panose="02020603050405020304" pitchFamily="18" charset="0"/>
                <a:cs typeface="Times New Roman" panose="02020603050405020304" pitchFamily="18" charset="0"/>
              </a:rPr>
              <a:t> </a:t>
            </a:r>
            <a:endParaRPr lang="uk-UA"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89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098" name="Picture 2" descr="http://thesmashable.com/wp-content/uploads/2012/11/Free_Christmas_Ornaments_Homemade_Personalized_Christmas_Ornament_Crafts_and_Desig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9117" y="1090681"/>
            <a:ext cx="11752883" cy="830997"/>
          </a:xfrm>
          <a:prstGeom prst="rect">
            <a:avLst/>
          </a:prstGeom>
        </p:spPr>
        <p:txBody>
          <a:bodyPr wrap="square">
            <a:spAutoFit/>
          </a:bodyPr>
          <a:lstStyle/>
          <a:p>
            <a:r>
              <a:rPr lang="en-US" sz="2400" b="0" i="0" dirty="0" smtClean="0">
                <a:effectLst/>
                <a:latin typeface="Times New Roman" panose="02020603050405020304" pitchFamily="18" charset="0"/>
                <a:cs typeface="Times New Roman" panose="02020603050405020304" pitchFamily="18" charset="0"/>
              </a:rPr>
              <a:t>In England, everything leads up to the 25th December because this is Christmas Day… the day everyone is waiting for. </a:t>
            </a:r>
          </a:p>
        </p:txBody>
      </p:sp>
      <p:sp>
        <p:nvSpPr>
          <p:cNvPr id="5" name="Прямоугольник 4"/>
          <p:cNvSpPr/>
          <p:nvPr/>
        </p:nvSpPr>
        <p:spPr>
          <a:xfrm>
            <a:off x="439117" y="2028756"/>
            <a:ext cx="5295256" cy="1938992"/>
          </a:xfrm>
          <a:prstGeom prst="rect">
            <a:avLst/>
          </a:prstGeom>
        </p:spPr>
        <p:txBody>
          <a:bodyPr wrap="square">
            <a:spAutoFit/>
          </a:bodyPr>
          <a:lstStyle/>
          <a:p>
            <a:r>
              <a:rPr lang="en-US" sz="2400" b="0" i="0" dirty="0" smtClean="0">
                <a:effectLst/>
                <a:latin typeface="Times New Roman" panose="02020603050405020304" pitchFamily="18" charset="0"/>
                <a:cs typeface="Times New Roman" panose="02020603050405020304" pitchFamily="18" charset="0"/>
              </a:rPr>
              <a:t>Most people start decorating their homes in December, with lights, garlands and a Christmas tree. Some people get really excited and start preparing for Christmas in November!</a:t>
            </a:r>
            <a:endParaRPr lang="uk-UA"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780302" y="230188"/>
            <a:ext cx="4631396" cy="707886"/>
          </a:xfrm>
          <a:prstGeom prst="rect">
            <a:avLst/>
          </a:prstGeom>
        </p:spPr>
        <p:txBody>
          <a:bodyPr wrap="none">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Christmas i</a:t>
            </a:r>
            <a:r>
              <a:rPr lang="en-US" sz="4000" b="0" i="0" dirty="0" smtClean="0">
                <a:solidFill>
                  <a:srgbClr val="FF0000"/>
                </a:solidFill>
                <a:effectLst/>
                <a:latin typeface="Times New Roman" panose="02020603050405020304" pitchFamily="18" charset="0"/>
                <a:cs typeface="Times New Roman" panose="02020603050405020304" pitchFamily="18" charset="0"/>
              </a:rPr>
              <a:t>n England</a:t>
            </a:r>
            <a:endParaRPr lang="uk-UA" sz="4000" dirty="0">
              <a:solidFill>
                <a:srgbClr val="FF0000"/>
              </a:solidFill>
            </a:endParaRPr>
          </a:p>
        </p:txBody>
      </p:sp>
    </p:spTree>
    <p:extLst>
      <p:ext uri="{BB962C8B-B14F-4D97-AF65-F5344CB8AC3E}">
        <p14:creationId xmlns:p14="http://schemas.microsoft.com/office/powerpoint/2010/main" val="98534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67945" y="166082"/>
            <a:ext cx="6958739" cy="3416320"/>
          </a:xfrm>
          <a:prstGeom prst="rect">
            <a:avLst/>
          </a:prstGeom>
        </p:spPr>
        <p:txBody>
          <a:bodyPr wrap="square">
            <a:spAutoFit/>
          </a:bodyPr>
          <a:lstStyle/>
          <a:p>
            <a:r>
              <a:rPr lang="en-US" sz="2400" b="0" i="0" dirty="0" smtClean="0">
                <a:effectLst/>
                <a:latin typeface="Times New Roman" panose="02020603050405020304" pitchFamily="18" charset="0"/>
                <a:cs typeface="Times New Roman" panose="02020603050405020304" pitchFamily="18" charset="0"/>
              </a:rPr>
              <a:t>Father Christmas, or Santa Claus, comes on Christmas Eve and brings presents to all the children who have been good during the year. </a:t>
            </a:r>
          </a:p>
          <a:p>
            <a:endParaRPr lang="en-US" sz="2400" dirty="0">
              <a:latin typeface="Times New Roman" panose="02020603050405020304" pitchFamily="18" charset="0"/>
              <a:cs typeface="Times New Roman" panose="02020603050405020304" pitchFamily="18" charset="0"/>
            </a:endParaRPr>
          </a:p>
          <a:p>
            <a:r>
              <a:rPr lang="en-US" sz="2400" b="0" i="0" dirty="0" smtClean="0">
                <a:effectLst/>
                <a:latin typeface="Times New Roman" panose="02020603050405020304" pitchFamily="18" charset="0"/>
                <a:cs typeface="Times New Roman" panose="02020603050405020304" pitchFamily="18" charset="0"/>
              </a:rPr>
              <a:t>He fills their Christmas stockings, and sometimes leaves presents under the tree too.</a:t>
            </a:r>
          </a:p>
          <a:p>
            <a:endParaRPr lang="en-US" sz="2400" dirty="0">
              <a:latin typeface="Times New Roman" panose="02020603050405020304" pitchFamily="18" charset="0"/>
              <a:cs typeface="Times New Roman" panose="02020603050405020304" pitchFamily="18" charset="0"/>
            </a:endParaRPr>
          </a:p>
          <a:p>
            <a:r>
              <a:rPr lang="en-US" sz="2400" b="0" i="0" dirty="0" smtClean="0">
                <a:effectLst/>
                <a:latin typeface="Times New Roman" panose="02020603050405020304" pitchFamily="18" charset="0"/>
                <a:cs typeface="Times New Roman" panose="02020603050405020304" pitchFamily="18" charset="0"/>
              </a:rPr>
              <a:t> On Christmas Eve, lots of children leave something for Santa and his reindeer to snack on…</a:t>
            </a:r>
            <a:endParaRPr lang="uk-UA" sz="2400" dirty="0">
              <a:latin typeface="Times New Roman" panose="02020603050405020304" pitchFamily="18" charset="0"/>
              <a:cs typeface="Times New Roman" panose="02020603050405020304" pitchFamily="18" charset="0"/>
            </a:endParaRPr>
          </a:p>
        </p:txBody>
      </p:sp>
      <p:pic>
        <p:nvPicPr>
          <p:cNvPr id="5124" name="Picture 4" descr="http://www.marshfarm.co.uk/wp-content/uploads/2013/06/Sa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33"/>
            <a:ext cx="4927870" cy="68936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wallpapersbuzz.com/image/302/b_a-treat-for-sa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677" y="3541500"/>
            <a:ext cx="5046029" cy="3153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316706" y="4573602"/>
            <a:ext cx="1875294" cy="1200329"/>
          </a:xfrm>
          <a:prstGeom prst="rect">
            <a:avLst/>
          </a:prstGeom>
        </p:spPr>
        <p:txBody>
          <a:bodyPr wrap="square">
            <a:spAutoFit/>
          </a:bodyPr>
          <a:lstStyle/>
          <a:p>
            <a:r>
              <a:rPr lang="en-US" dirty="0" smtClean="0">
                <a:solidFill>
                  <a:srgbClr val="FF0000"/>
                </a:solidFill>
              </a:rPr>
              <a:t>Mince pies and sherry for Santa. Carrots for the reindeer!</a:t>
            </a:r>
            <a:endParaRPr lang="uk-UA" dirty="0">
              <a:solidFill>
                <a:srgbClr val="FF0000"/>
              </a:solidFill>
            </a:endParaRPr>
          </a:p>
        </p:txBody>
      </p:sp>
    </p:spTree>
    <p:extLst>
      <p:ext uri="{BB962C8B-B14F-4D97-AF65-F5344CB8AC3E}">
        <p14:creationId xmlns:p14="http://schemas.microsoft.com/office/powerpoint/2010/main" val="337239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176" y="919740"/>
            <a:ext cx="7470183" cy="3126156"/>
          </a:xfrm>
        </p:spPr>
        <p:txBody>
          <a:bodyPr>
            <a:normAutofit lnSpcReduction="10000"/>
          </a:bodyPr>
          <a:lstStyle/>
          <a:p>
            <a:r>
              <a:rPr lang="en-US" dirty="0"/>
              <a:t> The typical dinner consists of turkey with potatoes and other vegetables such as carrots and sprouts. In Britain this is followed by Christmas pudding - a sweet pudding containing a lot of dried fruit and often covered with burning brandy. Other traditional dish in Britain is a Christmas cake – a cake containing a lot of dried fruit and usually having a covering of icing .</a:t>
            </a:r>
            <a:endParaRPr lang="uk-UA" dirty="0"/>
          </a:p>
        </p:txBody>
      </p:sp>
      <p:sp>
        <p:nvSpPr>
          <p:cNvPr id="4" name="Прямоугольник 3"/>
          <p:cNvSpPr/>
          <p:nvPr/>
        </p:nvSpPr>
        <p:spPr>
          <a:xfrm>
            <a:off x="2741156" y="211854"/>
            <a:ext cx="3820277" cy="707886"/>
          </a:xfrm>
          <a:prstGeom prst="rect">
            <a:avLst/>
          </a:prstGeom>
        </p:spPr>
        <p:txBody>
          <a:bodyPr wrap="none">
            <a:spAutoFit/>
          </a:bodyPr>
          <a:lstStyle/>
          <a:p>
            <a:r>
              <a:rPr lang="en-US" sz="4000" b="0" i="0" dirty="0" smtClean="0">
                <a:solidFill>
                  <a:srgbClr val="FF0000"/>
                </a:solidFill>
                <a:effectLst/>
                <a:latin typeface="Times New Roman" panose="02020603050405020304" pitchFamily="18" charset="0"/>
                <a:cs typeface="Times New Roman" panose="02020603050405020304" pitchFamily="18" charset="0"/>
              </a:rPr>
              <a:t>Christmas Dinner</a:t>
            </a:r>
            <a:endParaRPr lang="uk-UA" sz="4000" dirty="0">
              <a:solidFill>
                <a:srgbClr val="FF0000"/>
              </a:solidFill>
              <a:latin typeface="Times New Roman" panose="02020603050405020304" pitchFamily="18" charset="0"/>
              <a:cs typeface="Times New Roman" panose="02020603050405020304" pitchFamily="18" charset="0"/>
            </a:endParaRPr>
          </a:p>
        </p:txBody>
      </p:sp>
      <p:pic>
        <p:nvPicPr>
          <p:cNvPr id="7170" name="Picture 2" descr="http://www.lovelivingwell.co.uk/wp-content/uploads/2013/12/christmas-d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376" y="320342"/>
            <a:ext cx="364807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goodtoknow.media.ipcdigital.co.uk/111/0000004ad/2ae3_orh100000w614/xmas-pu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158" y="3177608"/>
            <a:ext cx="4087526" cy="27161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dailymail.co.uk/i/pix/2010/12/21/article-1340408-0C68F6B6000005DC-70_468x3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559" y="3867864"/>
            <a:ext cx="3610002" cy="276149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delsfoods.com/wp-content/uploads/2013/09/Chinese-food-on-Christm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57" y="3893548"/>
            <a:ext cx="3657505" cy="273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8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8194" name="Picture 2" descr="http://egmr.net/wp-content/gallery/03-december-2014-christmas-preview/merry-christmas-h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91174" y="1144588"/>
            <a:ext cx="9082006" cy="1938992"/>
          </a:xfrm>
          <a:prstGeom prst="rect">
            <a:avLst/>
          </a:prstGeom>
        </p:spPr>
        <p:txBody>
          <a:bodyPr wrap="square">
            <a:spAutoFit/>
          </a:bodyPr>
          <a:lstStyle/>
          <a:p>
            <a:r>
              <a:rPr lang="en-US" sz="2400" b="0" dirty="0" smtClean="0">
                <a:solidFill>
                  <a:srgbClr val="000000"/>
                </a:solidFill>
                <a:effectLst/>
                <a:latin typeface="Times New Roman" panose="02020603050405020304" pitchFamily="18" charset="0"/>
                <a:cs typeface="Times New Roman" panose="02020603050405020304" pitchFamily="18" charset="0"/>
              </a:rPr>
              <a:t>Christmas is the most important holiday in the U.S. It is celebrating on December 25. American love Christmas and all the traditional cooking related. People like to decorate homes. Outwardly, they put figures that glow </a:t>
            </a:r>
            <a:r>
              <a:rPr lang="en-US" sz="2400" dirty="0">
                <a:solidFill>
                  <a:srgbClr val="000000"/>
                </a:solidFill>
                <a:latin typeface="Times New Roman" panose="02020603050405020304" pitchFamily="18" charset="0"/>
                <a:cs typeface="Times New Roman" panose="02020603050405020304" pitchFamily="18" charset="0"/>
              </a:rPr>
              <a:t>a</a:t>
            </a:r>
            <a:r>
              <a:rPr lang="en-US" sz="2400" b="0" dirty="0" smtClean="0">
                <a:solidFill>
                  <a:srgbClr val="000000"/>
                </a:solidFill>
                <a:effectLst/>
                <a:latin typeface="Times New Roman" panose="02020603050405020304" pitchFamily="18" charset="0"/>
                <a:cs typeface="Times New Roman" panose="02020603050405020304" pitchFamily="18" charset="0"/>
              </a:rPr>
              <a:t>t night. These figures depict winter scenes with snowman, reindeer or biblical heroes</a:t>
            </a:r>
            <a:r>
              <a:rPr lang="en-US" sz="2400" dirty="0">
                <a:solidFill>
                  <a:srgbClr val="000000"/>
                </a:solidFill>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30776" y="230188"/>
            <a:ext cx="3948517" cy="707886"/>
          </a:xfrm>
          <a:prstGeom prst="rect">
            <a:avLst/>
          </a:prstGeom>
        </p:spPr>
        <p:txBody>
          <a:bodyPr wrap="none">
            <a:spAutoFit/>
          </a:bodyPr>
          <a:lstStyle/>
          <a:p>
            <a:r>
              <a:rPr lang="en-US" sz="4000" b="0" dirty="0" smtClean="0">
                <a:solidFill>
                  <a:srgbClr val="FF0000"/>
                </a:solidFill>
                <a:effectLst/>
                <a:latin typeface="Times New Roman" panose="02020603050405020304" pitchFamily="18" charset="0"/>
                <a:cs typeface="Times New Roman" panose="02020603050405020304" pitchFamily="18" charset="0"/>
              </a:rPr>
              <a:t>Christmas in USA</a:t>
            </a:r>
            <a:endParaRPr lang="uk-UA" sz="4000" dirty="0">
              <a:solidFill>
                <a:srgbClr val="FF0000"/>
              </a:solidFill>
            </a:endParaRPr>
          </a:p>
        </p:txBody>
      </p:sp>
    </p:spTree>
    <p:extLst>
      <p:ext uri="{BB962C8B-B14F-4D97-AF65-F5344CB8AC3E}">
        <p14:creationId xmlns:p14="http://schemas.microsoft.com/office/powerpoint/2010/main" val="26058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1710" y="334128"/>
            <a:ext cx="3330844" cy="952231"/>
          </a:xfrm>
        </p:spPr>
        <p:txBody>
          <a:bodyPr>
            <a:normAutofit/>
          </a:bodyPr>
          <a:lstStyle/>
          <a:p>
            <a:r>
              <a:rPr lang="en-US" sz="4000" dirty="0" smtClean="0">
                <a:solidFill>
                  <a:srgbClr val="FF0000"/>
                </a:solidFill>
                <a:latin typeface="Times New Roman" panose="02020603050405020304" pitchFamily="18" charset="0"/>
                <a:cs typeface="Times New Roman" panose="02020603050405020304" pitchFamily="18" charset="0"/>
              </a:rPr>
              <a:t>Christmas Eve</a:t>
            </a:r>
            <a:endParaRPr lang="uk-UA" sz="4000"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18454" y="1722155"/>
            <a:ext cx="6447294" cy="5445811"/>
          </a:xfrm>
        </p:spPr>
        <p:txBody>
          <a:bodyPr/>
          <a:lstStyle/>
          <a:p>
            <a:r>
              <a:rPr lang="en-US" dirty="0" smtClean="0"/>
              <a:t>On Christmas Eve each family gathers at their parents house. Before sit down you should read a prayer. Then </a:t>
            </a:r>
            <a:r>
              <a:rPr lang="en-US" dirty="0" err="1" smtClean="0"/>
              <a:t>americans</a:t>
            </a:r>
            <a:r>
              <a:rPr lang="en-US" dirty="0" smtClean="0"/>
              <a:t> must eat the sacred bread. Then they drink red wine, eat sup with cabbage, homemade sausage with garlic and necessary fish. On the table also must be green peas and prunes. Stuffed turkey is the main dish of </a:t>
            </a:r>
            <a:r>
              <a:rPr lang="en-US" dirty="0" err="1" smtClean="0"/>
              <a:t>americans</a:t>
            </a:r>
            <a:r>
              <a:rPr lang="en-US" dirty="0" smtClean="0"/>
              <a:t> with </a:t>
            </a:r>
            <a:r>
              <a:rPr lang="en-US" dirty="0" err="1" smtClean="0"/>
              <a:t>scottish</a:t>
            </a:r>
            <a:r>
              <a:rPr lang="en-US" dirty="0" smtClean="0"/>
              <a:t> roots.</a:t>
            </a:r>
            <a:endParaRPr lang="uk-UA" dirty="0"/>
          </a:p>
        </p:txBody>
      </p:sp>
      <p:pic>
        <p:nvPicPr>
          <p:cNvPr id="9220" name="Picture 4" descr="http://www.christmas-newyear.com/wp-content/uploads/2012/11/christmas-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06" y="132650"/>
            <a:ext cx="4697469" cy="35188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yimg.com/os/publish-images/lifestyles/2013-12-03/c6d99af3-f472-4239-8898-7a8791c6ed2a_Cheapest-Christmas-di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748" y="3727710"/>
            <a:ext cx="4589048" cy="291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0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6238" y="225642"/>
            <a:ext cx="4973665" cy="890238"/>
          </a:xfrm>
        </p:spPr>
        <p:txBody>
          <a:bodyPr>
            <a:normAutofit/>
          </a:bodyPr>
          <a:lstStyle/>
          <a:p>
            <a:r>
              <a:rPr lang="en-US" sz="4000" dirty="0" smtClean="0">
                <a:solidFill>
                  <a:srgbClr val="FF0000"/>
                </a:solidFill>
                <a:latin typeface="Times New Roman" panose="02020603050405020304" pitchFamily="18" charset="0"/>
                <a:cs typeface="Times New Roman" panose="02020603050405020304" pitchFamily="18" charset="0"/>
              </a:rPr>
              <a:t>Christmas in Ukraine</a:t>
            </a:r>
            <a:endParaRPr lang="uk-UA" sz="4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7458" y="1115880"/>
            <a:ext cx="11546236" cy="2061273"/>
          </a:xfrm>
        </p:spPr>
        <p:txBody>
          <a:bodyPr/>
          <a:lstStyle/>
          <a:p>
            <a:pPr marL="0" indent="0">
              <a:buNone/>
            </a:pPr>
            <a:r>
              <a:rPr lang="en-US" dirty="0" smtClean="0"/>
              <a:t>Ukrainians </a:t>
            </a:r>
            <a:r>
              <a:rPr lang="en-US" dirty="0" err="1" smtClean="0"/>
              <a:t>selebrate</a:t>
            </a:r>
            <a:r>
              <a:rPr lang="en-US" dirty="0" smtClean="0"/>
              <a:t> Christmas in the 7</a:t>
            </a:r>
            <a:r>
              <a:rPr lang="en-US" baseline="30000" dirty="0" smtClean="0"/>
              <a:t>th</a:t>
            </a:r>
            <a:r>
              <a:rPr lang="en-US" dirty="0" smtClean="0"/>
              <a:t> of January. Traditions </a:t>
            </a:r>
            <a:r>
              <a:rPr lang="en-US" dirty="0"/>
              <a:t>of celebrating Christmas go back to the pre-Christian times and have many unique customs and rituals </a:t>
            </a:r>
          </a:p>
          <a:p>
            <a:pPr marL="0" indent="0">
              <a:buNone/>
            </a:pPr>
            <a:r>
              <a:rPr lang="en-US" dirty="0" smtClean="0"/>
              <a:t>The </a:t>
            </a:r>
            <a:r>
              <a:rPr lang="en-US" dirty="0"/>
              <a:t>most important thing – it has always been a family holiday!</a:t>
            </a:r>
            <a:endParaRPr lang="uk-UA" dirty="0"/>
          </a:p>
        </p:txBody>
      </p:sp>
      <p:pic>
        <p:nvPicPr>
          <p:cNvPr id="10244" name="Picture 4" descr="http://ridna.ua/wp-content/uploads/2012/01/sviata-vech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337" y="2910992"/>
            <a:ext cx="7106457" cy="3824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8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6557" y="179145"/>
            <a:ext cx="2958885" cy="1076217"/>
          </a:xfrm>
        </p:spPr>
        <p:txBody>
          <a:bodyPr>
            <a:normAutofit/>
          </a:bodyPr>
          <a:lstStyle/>
          <a:p>
            <a:r>
              <a:rPr lang="en-US" sz="4000" dirty="0" smtClean="0">
                <a:solidFill>
                  <a:srgbClr val="FF0000"/>
                </a:solidFill>
                <a:latin typeface="Times New Roman" panose="02020603050405020304" pitchFamily="18" charset="0"/>
                <a:cs typeface="Times New Roman" panose="02020603050405020304" pitchFamily="18" charset="0"/>
              </a:rPr>
              <a:t>Holy Supper</a:t>
            </a:r>
            <a:endParaRPr lang="uk-UA" sz="4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9757" y="1121661"/>
            <a:ext cx="5418917" cy="333772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Many families follow the old tradition to prepare 12 meatless dishes and to sit at the table when the first star appears in the sky</a:t>
            </a: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dish of the Holy Supper is </a:t>
            </a:r>
            <a:r>
              <a:rPr lang="en-US" dirty="0" err="1">
                <a:latin typeface="Times New Roman" panose="02020603050405020304" pitchFamily="18" charset="0"/>
                <a:cs typeface="Times New Roman" panose="02020603050405020304" pitchFamily="18" charset="0"/>
              </a:rPr>
              <a:t>kutia</a:t>
            </a:r>
            <a:r>
              <a:rPr lang="en-US" dirty="0">
                <a:latin typeface="Times New Roman" panose="02020603050405020304" pitchFamily="18" charset="0"/>
                <a:cs typeface="Times New Roman" panose="02020603050405020304" pitchFamily="18" charset="0"/>
              </a:rPr>
              <a:t>. It is prepared of wheat and raisins, nuts, poppy seeds and fruit.</a:t>
            </a:r>
            <a:endParaRPr lang="uk-UA" dirty="0">
              <a:latin typeface="Times New Roman" panose="02020603050405020304" pitchFamily="18" charset="0"/>
              <a:cs typeface="Times New Roman" panose="02020603050405020304" pitchFamily="18" charset="0"/>
            </a:endParaRPr>
          </a:p>
        </p:txBody>
      </p:sp>
      <p:pic>
        <p:nvPicPr>
          <p:cNvPr id="11266" name="Picture 2" descr="http://4vlada.com/redaktor/uploads2/images/o-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445" y="1121661"/>
            <a:ext cx="6261989" cy="4705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kyiv.comments.ua/img/20120106115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513" y="4023375"/>
            <a:ext cx="3794988" cy="2757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1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6756" y="234412"/>
            <a:ext cx="8600268" cy="265917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One of the most amazing traditions is singing Christmas carols.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are usually children who start caroling since early morning on the 6th of January</a:t>
            </a:r>
          </a:p>
          <a:p>
            <a:pPr marL="0" indent="0">
              <a:buNone/>
            </a:pPr>
            <a:r>
              <a:rPr lang="en-US" dirty="0" smtClean="0">
                <a:latin typeface="Times New Roman" panose="02020603050405020304" pitchFamily="18" charset="0"/>
                <a:cs typeface="Times New Roman" panose="02020603050405020304" pitchFamily="18" charset="0"/>
              </a:rPr>
              <a:t>Children </a:t>
            </a:r>
            <a:r>
              <a:rPr lang="en-US" dirty="0">
                <a:latin typeface="Times New Roman" panose="02020603050405020304" pitchFamily="18" charset="0"/>
                <a:cs typeface="Times New Roman" panose="02020603050405020304" pitchFamily="18" charset="0"/>
              </a:rPr>
              <a:t>gather in groups and wear old clothes dramatizing the scenes from the Bible.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groups are called </a:t>
            </a:r>
            <a:r>
              <a:rPr lang="en-US" dirty="0" err="1">
                <a:latin typeface="Times New Roman" panose="02020603050405020304" pitchFamily="18" charset="0"/>
                <a:cs typeface="Times New Roman" panose="02020603050405020304" pitchFamily="18" charset="0"/>
              </a:rPr>
              <a:t>Vertep</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Carols last till the 20th of January. They bring good mood and hope to every house…</a:t>
            </a:r>
          </a:p>
          <a:p>
            <a:endParaRPr lang="uk-UA" dirty="0"/>
          </a:p>
        </p:txBody>
      </p:sp>
      <p:pic>
        <p:nvPicPr>
          <p:cNvPr id="12292" name="Picture 4" descr="http://pogoda.rovno.ua/sites/default/files/images/20132111153515.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54" r="16000"/>
          <a:stretch/>
        </p:blipFill>
        <p:spPr bwMode="auto">
          <a:xfrm>
            <a:off x="8927024" y="234411"/>
            <a:ext cx="2588218" cy="24275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bm.img.com.ua/berlin/storage/news/600x500/8/76/007db156f5122fea1ca5ce5bd9c90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299" y="2742225"/>
            <a:ext cx="5715000" cy="4086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6" name="Picture 8" descr="http://tvoemisto.tv/media/gallery/full/r/i/rizdvo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669" y="2829464"/>
            <a:ext cx="3689806" cy="3911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02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390</Words>
  <Application>Microsoft Office PowerPoint</Application>
  <PresentationFormat>Широкоэкранный</PresentationFormat>
  <Paragraphs>24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Christmas Eve</vt:lpstr>
      <vt:lpstr>Christmas in Ukraine</vt:lpstr>
      <vt:lpstr>Holy Supper</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Софія</dc:creator>
  <cp:lastModifiedBy>Софія</cp:lastModifiedBy>
  <cp:revision>14</cp:revision>
  <dcterms:created xsi:type="dcterms:W3CDTF">2015-01-09T12:07:56Z</dcterms:created>
  <dcterms:modified xsi:type="dcterms:W3CDTF">2015-01-09T17:58:09Z</dcterms:modified>
</cp:coreProperties>
</file>