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63" r:id="rId4"/>
    <p:sldId id="259" r:id="rId5"/>
    <p:sldId id="264" r:id="rId6"/>
    <p:sldId id="265" r:id="rId7"/>
    <p:sldId id="266" r:id="rId8"/>
    <p:sldId id="267" r:id="rId9"/>
    <p:sldId id="268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00FF"/>
    <a:srgbClr val="660066"/>
    <a:srgbClr val="3366CC"/>
    <a:srgbClr val="4D4D4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DCC2-B358-4D6F-86EB-39B8AC82C409}" type="datetimeFigureOut">
              <a:rPr lang="ru-RU" smtClean="0"/>
              <a:t>26.09.2013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6027-F95D-42A7-8741-0AFCE50F2593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DCC2-B358-4D6F-86EB-39B8AC82C409}" type="datetimeFigureOut">
              <a:rPr lang="ru-RU" smtClean="0"/>
              <a:t>26.09.2013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6027-F95D-42A7-8741-0AFCE50F25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DCC2-B358-4D6F-86EB-39B8AC82C409}" type="datetimeFigureOut">
              <a:rPr lang="ru-RU" smtClean="0"/>
              <a:t>26.09.2013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6027-F95D-42A7-8741-0AFCE50F25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DCC2-B358-4D6F-86EB-39B8AC82C409}" type="datetimeFigureOut">
              <a:rPr lang="ru-RU" smtClean="0"/>
              <a:t>26.09.2013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6027-F95D-42A7-8741-0AFCE50F25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DCC2-B358-4D6F-86EB-39B8AC82C409}" type="datetimeFigureOut">
              <a:rPr lang="ru-RU" smtClean="0"/>
              <a:t>26.09.2013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6027-F95D-42A7-8741-0AFCE50F2593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DCC2-B358-4D6F-86EB-39B8AC82C409}" type="datetimeFigureOut">
              <a:rPr lang="ru-RU" smtClean="0"/>
              <a:t>26.09.2013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6027-F95D-42A7-8741-0AFCE50F25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DCC2-B358-4D6F-86EB-39B8AC82C409}" type="datetimeFigureOut">
              <a:rPr lang="ru-RU" smtClean="0"/>
              <a:t>26.09.2013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6027-F95D-42A7-8741-0AFCE50F25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DCC2-B358-4D6F-86EB-39B8AC82C409}" type="datetimeFigureOut">
              <a:rPr lang="ru-RU" smtClean="0"/>
              <a:t>26.09.2013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6027-F95D-42A7-8741-0AFCE50F25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DCC2-B358-4D6F-86EB-39B8AC82C409}" type="datetimeFigureOut">
              <a:rPr lang="ru-RU" smtClean="0"/>
              <a:t>26.09.2013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6027-F95D-42A7-8741-0AFCE50F25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DCC2-B358-4D6F-86EB-39B8AC82C409}" type="datetimeFigureOut">
              <a:rPr lang="ru-RU" smtClean="0"/>
              <a:t>26.09.2013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6027-F95D-42A7-8741-0AFCE50F25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DCC2-B358-4D6F-86EB-39B8AC82C409}" type="datetimeFigureOut">
              <a:rPr lang="ru-RU" smtClean="0"/>
              <a:t>26.09.2013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966027-F95D-42A7-8741-0AFCE50F259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EDDCC2-B358-4D6F-86EB-39B8AC82C409}" type="datetimeFigureOut">
              <a:rPr lang="ru-RU" smtClean="0"/>
              <a:t>26.09.2013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966027-F95D-42A7-8741-0AFCE50F259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ua/yandsearch?source=wiz&amp;uinfo=sw-1377-sh-674-fw-1152-fh-468-pd-1&amp;tld=ua&amp;p=7&amp;text=%D0%B7%D0%B2%D0%B5%D0%B7%D0%B4%D0%BD%D0%BE%D0%B5%20%D0%BD%D0%B5%D0%B1%D0%BE%20%D1%84%D0%BE%D1%82%D0%BE&amp;noreask=1&amp;pos=239&amp;rpt=simage&amp;lr=143&amp;img_url=http://www.i-g-t.org/wp-content/uploads/2013/01/50197264_9a03d6333ccce0a9b6dbb313a294feeb-300x225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ua/yandsearch?source=wiz&amp;uinfo=sw-1377-sh-674-fw-1152-fh-468-pd-1&amp;tld=ua&amp;p=2&amp;text=%D0%B7%D0%B2%D0%B5%D0%B7%D0%B4%D0%BD%D0%BE%D0%B5%20%D0%BD%D0%B5%D0%B1%D0%BE%20%D1%84%D0%BE%D1%82%D0%BE&amp;noreask=1&amp;pos=84&amp;rpt=simage&amp;lr=143&amp;img_url=http://s017.radikal.ru/i437/1201/c9/088e82f4e57a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images.yandex.ua/yandsearch?source=wiz&amp;text=%D0%BA%D0%B0%D0%BB%D0%B5%D0%BD%D0%B4%D0%B0%D1%80%20%D1%84%D0%BE%D1%82%D0%BE&amp;noreask=1&amp;pos=27&amp;rpt=simage&amp;lr=143&amp;uinfo=sw-1377-sh-674-fw-1152-fh-468-pd-1&amp;img_url=http://www.hdwallpapersarena.com/wp-content/uploads/2012/04/2013calendar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images.yandex.ua/yandsearch?source=wiz&amp;img_url=http://www.endoftheworld2012.net/Mayan%20Calendar.jpg&amp;uinfo=sw-1377-sh-674-fw-1152-fh-468-pd-1&amp;tld=ua&amp;p=4&amp;text=%D0%BA%D0%B0%D0%BB%D0%B5%D0%BD%D0%B4%D0%B0%D1%80%20%D1%84%D0%BE%D1%82%D0%BE&amp;noreask=1&amp;pos=136&amp;rpt=simage&amp;lr=14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496944" cy="403244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4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Зоряний час. Сонячний час. Сп</a:t>
            </a:r>
            <a:r>
              <a:rPr lang="uk-UA" sz="4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іввідношення сонячного та зоряного часу. Видимий рух Сонця. Тропічний і зоряний роки. Типи календарів.</a:t>
            </a:r>
            <a:endParaRPr lang="ru-RU" sz="4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8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businesspskov.ru/pictures/13021501042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0" y="0"/>
            <a:ext cx="9161579" cy="68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56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0" name="Picture 22" descr="http://s017.radikal.ru/i426/1202/9b/b696ab96973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0"/>
            <a:ext cx="91257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2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430" y="870383"/>
            <a:ext cx="6400800" cy="201622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" indent="0" algn="ctr">
              <a:buNone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Сонячний час — </a:t>
            </a:r>
            <a:r>
              <a:rPr lang="uk-UA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66FF"/>
                </a:solidFill>
              </a:rPr>
              <a:t>система відліку часу, в якій як основна одиниця прийнятий інтервал (сонячна доба) між двома послідовними верхніми (або нижніми) кульмінаціями Сонця.</a:t>
            </a:r>
            <a:endParaRPr lang="ru-RU" sz="2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66FF"/>
              </a:solidFill>
            </a:endParaRPr>
          </a:p>
        </p:txBody>
      </p:sp>
      <p:pic>
        <p:nvPicPr>
          <p:cNvPr id="1026" name="Picture 2" descr="FXBoOZ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92" y="2740595"/>
            <a:ext cx="2613468" cy="227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7408" y="501317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Система відліку часу, основана на середньому Сонці називається середнім сонячним часом, а інтервал часу між двома послідовними одноіменними його кульмінаціями — середньою сонячною добою, які поділяються на середні сонячні години, хвилини і секунди.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13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113" y="836712"/>
            <a:ext cx="8352928" cy="3782754"/>
          </a:xfrm>
          <a:solidFill>
            <a:schemeClr val="bg1"/>
          </a:solidFill>
        </p:spPr>
        <p:txBody>
          <a:bodyPr>
            <a:normAutofit fontScale="2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" indent="0" algn="ctr">
              <a:buNone/>
            </a:pPr>
            <a:r>
              <a:rPr lang="vi-VN" sz="10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Зоряний час</a:t>
            </a:r>
            <a:r>
              <a:rPr lang="vi-VN" sz="7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vi-VN" sz="72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vi-VN" sz="7200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) (астрономія) — тривалість, яка визначається періодом обертання Землі навколо своєї осі відносно зірок</a:t>
            </a:r>
            <a:r>
              <a:rPr lang="vi-VN" sz="72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  <a:endParaRPr lang="uk-UA" sz="7200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5720" indent="0" algn="ctr">
              <a:buNone/>
            </a:pPr>
            <a:r>
              <a:rPr lang="vi-VN" sz="72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vi-VN" sz="7200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б) (у переносному розумінні) — момент здійснення усіх мрій та бажань. </a:t>
            </a:r>
            <a:endParaRPr lang="uk-UA" sz="7200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5720" indent="0" algn="ctr">
              <a:buNone/>
            </a:pPr>
            <a:r>
              <a:rPr lang="vi-VN" sz="72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Час </a:t>
            </a:r>
            <a:r>
              <a:rPr lang="vi-VN" sz="7200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що минув від верхньої кульмінації точки весняного рівнодення називається зоряним часом. </a:t>
            </a:r>
            <a:endParaRPr lang="uk-UA" sz="7200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5720" indent="0" algn="ctr">
              <a:buNone/>
            </a:pPr>
            <a:r>
              <a:rPr lang="vi-VN" sz="10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Зо́ряна доба́ —</a:t>
            </a:r>
            <a:r>
              <a:rPr lang="vi-VN" sz="10400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vi-VN" sz="8800" dirty="0">
                <a:ln w="10541" cmpd="sng">
                  <a:solidFill>
                    <a:schemeClr val="tx1"/>
                  </a:solidFill>
                  <a:prstDash val="solid"/>
                </a:ln>
              </a:rPr>
              <a:t>період обертання будь-якого небесного тіла навколо власної осі в інерційній системі відліку</a:t>
            </a:r>
            <a:r>
              <a:rPr lang="vi-VN" sz="8800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.</a:t>
            </a:r>
            <a:endParaRPr lang="uk-UA" sz="8800" dirty="0" smtClean="0">
              <a:ln w="10541" cmpd="sng">
                <a:solidFill>
                  <a:schemeClr val="tx1"/>
                </a:solidFill>
                <a:prstDash val="solid"/>
              </a:ln>
            </a:endParaRPr>
          </a:p>
          <a:p>
            <a:pPr marL="45720" indent="0" algn="ctr">
              <a:buNone/>
            </a:pPr>
            <a:r>
              <a:rPr lang="vi-VN" sz="8800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vi-VN" sz="8800" dirty="0">
                <a:ln w="10541" cmpd="sng">
                  <a:solidFill>
                    <a:schemeClr val="tx1"/>
                  </a:solidFill>
                  <a:prstDash val="solid"/>
                </a:ln>
              </a:rPr>
              <a:t>Для Землі це час, за який Земля робить один оберт навколо своєї осі по відношенню до далеких зірок</a:t>
            </a:r>
            <a:r>
              <a:rPr lang="vi-VN" sz="8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</a:t>
            </a:r>
            <a:endParaRPr lang="ru-RU" sz="88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pic>
        <p:nvPicPr>
          <p:cNvPr id="2050" name="Picture 2" descr="m2436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379957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89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4968552" cy="49266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Видимий рух Сонця</a:t>
            </a:r>
            <a:endParaRPr lang="ru-RU" sz="2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517632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200" b="1" dirty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Земля одночасно бере участь у двох рухах: обертається навколо своєї осі і рухається по еліпсу навколо Сонця. Обертання Землі навколо осі викликає зміну дня і ночі. Її рух навколо Сонця викликає зміну пір року. Від спільного обертання Землі навколо її осі і руху навколо Сонця відбувається видимий рух Сонця небесною сферою.</a:t>
            </a:r>
            <a:endParaRPr lang="ru-RU" sz="2200" b="1" dirty="0">
              <a:ln w="10541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2" descr="sont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8154"/>
            <a:ext cx="327025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9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836712"/>
            <a:ext cx="4968552" cy="36004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Тропічний рік</a:t>
            </a:r>
            <a:endParaRPr lang="ru-RU" sz="2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32" y="1844824"/>
            <a:ext cx="4339652" cy="3672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За сильно спрощеним визначенням, тропічний рік - це час, необхідний для того, щоб сонце, почавши свій рух від обраної екліптичною довготи, завершило один повний цикл пір року і повернулося до тієї ж самої екліптичною довготі.</a:t>
            </a:r>
            <a:endParaRPr lang="ru-RU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 descr="0101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83" y="1556792"/>
            <a:ext cx="456764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0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836712"/>
            <a:ext cx="4968552" cy="36004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Зоряний рік.</a:t>
            </a:r>
            <a:endParaRPr lang="ru-RU" sz="2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zorepad-572x3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260436" cy="417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6128" y="5589240"/>
            <a:ext cx="8800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Сидеричний рік дорівнює періоду обертання Землі навколо Сонця (щодо зірок).</a:t>
            </a:r>
            <a:endParaRPr lang="ru-RU" b="1" dirty="0">
              <a:ln w="1905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b="1" dirty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небесних тіл, що рухаються навколо Сонця (таких як планети чи астероїди), сидеричний рік — це їх орбітальний період.</a:t>
            </a:r>
            <a:endParaRPr lang="ru-RU" b="1" dirty="0">
              <a:ln w="1905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18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424936" cy="100811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Календарем </a:t>
            </a:r>
            <a:r>
              <a:rPr lang="ru-RU" sz="2000" b="1" dirty="0">
                <a:ln w="10541" cmpd="sng">
                  <a:solidFill>
                    <a:srgbClr val="660066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прийнято називати певну систему лічби проміжків часу з поділом їх на окремі періоди — роки, місяці, тижні, дні.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228" y="1844824"/>
            <a:ext cx="8800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rgbClr val="660066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Слово «календар» походить від латинських слів «калео» - «прого­лошую» і «календаріум» - «боргова книга». </a:t>
            </a:r>
          </a:p>
        </p:txBody>
      </p:sp>
      <p:pic>
        <p:nvPicPr>
          <p:cNvPr id="8194" name="Picture 2" descr="http://www.novinar.de/wp-content/uploads/2013-calendar-uk-showing-bank-holidays-i10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49532"/>
            <a:ext cx="4332566" cy="429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5-tub-ua.yandex.net/i?id=80762434-2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67" y="2924944"/>
            <a:ext cx="460683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41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44148"/>
            <a:ext cx="4129542" cy="4733123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Місячний, місячно-сонячний і сонячний календарі. </a:t>
            </a:r>
            <a:r>
              <a:rPr lang="ru-RU" sz="2000" b="1" dirty="0">
                <a:ln w="10541" cmpd="sng">
                  <a:solidFill>
                    <a:srgbClr val="660066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У місячному календарі рік складається з 12 календарних місяців. В давнину лічбу днів у новому місяці починали від першої появи вузького серпа Місяця на вечірньому небі; тривалість місяця порівнювалась зі зміною фаз Місяця.</a:t>
            </a:r>
          </a:p>
        </p:txBody>
      </p:sp>
      <p:pic>
        <p:nvPicPr>
          <p:cNvPr id="9220" name="Picture 4" descr="http://astrosfera.ru/img/pages/582a2e3837fc9071f414fcf7765a86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124744"/>
            <a:ext cx="452404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37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3"/>
            <a:ext cx="8568952" cy="172819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Місячно-сонячний календар  </a:t>
            </a:r>
            <a:r>
              <a:rPr lang="ru-RU" sz="2000" b="1" dirty="0">
                <a:ln w="10541" cmpd="sng">
                  <a:solidFill>
                    <a:srgbClr val="6600FF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офіційно використовується лише в Ізраїлі. На підставі місячно-сонячного календаря проводять об­числення дат християнської Пасхи і пов'язаних з нею інших свят (Вознесения, Трійці). В минулому ж він повсюдно був найбільш уживаним.</a:t>
            </a:r>
          </a:p>
        </p:txBody>
      </p:sp>
      <p:pic>
        <p:nvPicPr>
          <p:cNvPr id="1026" name="Picture 2" descr="C:\Users\фокс\Desktop\d9df61b42825ca7a25a1460234e7adf49c15d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39" y="2780928"/>
            <a:ext cx="55245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35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TC101859866[[fn=Макрос]]</Template>
  <TotalTime>95</TotalTime>
  <Words>447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Зоряний час. Сонячний час. Співвідношення сонячного та зоряного часу. Видимий рух Сонця. Тропічний і зоряний роки. Типи календарів.</vt:lpstr>
      <vt:lpstr>Презентация PowerPoint</vt:lpstr>
      <vt:lpstr>Презентация PowerPoint</vt:lpstr>
      <vt:lpstr>Видимий рух Сонця</vt:lpstr>
      <vt:lpstr>Тропічний рік</vt:lpstr>
      <vt:lpstr>Зоряний рік.</vt:lpstr>
      <vt:lpstr>Календарем прийнято називати певну систему лічби проміжків часу з поділом їх на окремі періоди — роки, місяці, тижні, дні.</vt:lpstr>
      <vt:lpstr>Місячний, місячно-сонячний і сонячний календарі. У місячному календарі рік складається з 12 календарних місяців. В давнину лічбу днів у новому місяці починали від першої появи вузького серпа Місяця на вечірньому небі; тривалість місяця порівнювалась зі зміною фаз Місяця.</vt:lpstr>
      <vt:lpstr>Місячно-сонячний календар  офіційно використовується лише в Ізраїлі. На підставі місячно-сонячного календаря проводять об­числення дат християнської Пасхи і пов'язаних з нею інших свят (Вознесения, Трійці). В минулому ж він повсюдно був найбільш уживаним.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Зоряний час. Сонячний час. Співвідношення сонячного та зоряного часу. Видимий рух Сонця. Тропічний і зоряний роки. Типи календарів.</dc:title>
  <dc:creator>фокс</dc:creator>
  <cp:lastModifiedBy>фокс</cp:lastModifiedBy>
  <cp:revision>20</cp:revision>
  <dcterms:created xsi:type="dcterms:W3CDTF">2013-09-25T18:47:24Z</dcterms:created>
  <dcterms:modified xsi:type="dcterms:W3CDTF">2013-09-26T14:39:20Z</dcterms:modified>
</cp:coreProperties>
</file>