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6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C808D-6FB4-4A4A-8040-5100BCE28C23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85066-D8CC-4525-97E7-F89D30D98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C808D-6FB4-4A4A-8040-5100BCE28C23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85066-D8CC-4525-97E7-F89D30D98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C808D-6FB4-4A4A-8040-5100BCE28C23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85066-D8CC-4525-97E7-F89D30D98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C808D-6FB4-4A4A-8040-5100BCE28C23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85066-D8CC-4525-97E7-F89D30D98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C808D-6FB4-4A4A-8040-5100BCE28C23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85066-D8CC-4525-97E7-F89D30D98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C808D-6FB4-4A4A-8040-5100BCE28C23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85066-D8CC-4525-97E7-F89D30D98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C808D-6FB4-4A4A-8040-5100BCE28C23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85066-D8CC-4525-97E7-F89D30D98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C808D-6FB4-4A4A-8040-5100BCE28C23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85066-D8CC-4525-97E7-F89D30D98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C808D-6FB4-4A4A-8040-5100BCE28C23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85066-D8CC-4525-97E7-F89D30D98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C808D-6FB4-4A4A-8040-5100BCE28C23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85066-D8CC-4525-97E7-F89D30D98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C808D-6FB4-4A4A-8040-5100BCE28C23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85066-D8CC-4525-97E7-F89D30D98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4000"/>
            <a:lum/>
          </a:blip>
          <a:srcRect/>
          <a:stretch>
            <a:fillRect t="-23000"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C808D-6FB4-4A4A-8040-5100BCE28C23}" type="datetimeFigureOut">
              <a:rPr lang="ru-RU" smtClean="0"/>
              <a:pPr/>
              <a:t>31.03.2014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85066-D8CC-4525-97E7-F89D30D986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Імовірність життя на інших планетах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8"/>
          </a:xfrm>
          <a:solidFill>
            <a:schemeClr val="bg1"/>
          </a:solidFill>
        </p:spPr>
        <p:txBody>
          <a:bodyPr/>
          <a:lstStyle/>
          <a:p>
            <a:r>
              <a:rPr lang="uk-UA" dirty="0">
                <a:solidFill>
                  <a:srgbClr val="FF0000"/>
                </a:solidFill>
              </a:rPr>
              <a:t>П</a:t>
            </a:r>
            <a:r>
              <a:rPr lang="uk-UA" dirty="0" smtClean="0">
                <a:solidFill>
                  <a:srgbClr val="FF0000"/>
                </a:solidFill>
              </a:rPr>
              <a:t>ідготувала Кузьменко Надія, 11-А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7686" y="357166"/>
            <a:ext cx="4572000" cy="59093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r>
              <a:rPr lang="uk-UA" dirty="0" smtClean="0"/>
              <a:t>Є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/>
              <a:t>методів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виявити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планет, </a:t>
            </a:r>
            <a:r>
              <a:rPr lang="ru-RU" dirty="0" err="1"/>
              <a:t>навіть</a:t>
            </a:r>
            <a:r>
              <a:rPr lang="ru-RU" dirty="0"/>
              <a:t> не </a:t>
            </a:r>
            <a:r>
              <a:rPr lang="ru-RU" dirty="0" err="1"/>
              <a:t>бачачи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. </a:t>
            </a:r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них </a:t>
            </a:r>
            <a:r>
              <a:rPr lang="ru-RU" dirty="0" err="1"/>
              <a:t>є</a:t>
            </a:r>
            <a:r>
              <a:rPr lang="ru-RU" dirty="0"/>
              <a:t> метод </a:t>
            </a:r>
            <a:r>
              <a:rPr lang="ru-RU" dirty="0" err="1"/>
              <a:t>проме</a:t>
            </a:r>
            <a:r>
              <a:rPr lang="ru-RU" dirty="0"/>
              <a:t> </a:t>
            </a:r>
            <a:r>
              <a:rPr lang="ru-RU" dirty="0" err="1"/>
              <a:t>невих</a:t>
            </a:r>
            <a:r>
              <a:rPr lang="ru-RU" dirty="0"/>
              <a:t> </a:t>
            </a:r>
            <a:r>
              <a:rPr lang="ru-RU" dirty="0" err="1"/>
              <a:t>швидкостей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за </a:t>
            </a:r>
            <a:r>
              <a:rPr lang="ru-RU" dirty="0" err="1"/>
              <a:t>сучасних</a:t>
            </a:r>
            <a:r>
              <a:rPr lang="ru-RU" dirty="0"/>
              <a:t> методик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реєструвати</a:t>
            </a:r>
            <a:r>
              <a:rPr lang="ru-RU" dirty="0"/>
              <a:t> </a:t>
            </a:r>
            <a:r>
              <a:rPr lang="ru-RU" dirty="0" err="1"/>
              <a:t>коливання</a:t>
            </a:r>
            <a:r>
              <a:rPr lang="ru-RU" dirty="0"/>
              <a:t> </a:t>
            </a:r>
            <a:r>
              <a:rPr lang="ru-RU" dirty="0" err="1"/>
              <a:t>променевої</a:t>
            </a:r>
            <a:r>
              <a:rPr lang="ru-RU" dirty="0"/>
              <a:t> </a:t>
            </a:r>
            <a:r>
              <a:rPr lang="ru-RU" dirty="0" err="1"/>
              <a:t>швидкості</a:t>
            </a:r>
            <a:r>
              <a:rPr lang="ru-RU" dirty="0"/>
              <a:t> </a:t>
            </a:r>
            <a:r>
              <a:rPr lang="ru-RU" dirty="0" err="1"/>
              <a:t>зорі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у 3 м/с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наявності</a:t>
            </a:r>
            <a:r>
              <a:rPr lang="ru-RU" dirty="0"/>
              <a:t> невидимого компонента.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Використовуючи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метод, 1995 р. два </a:t>
            </a:r>
            <a:r>
              <a:rPr lang="ru-RU" dirty="0" err="1"/>
              <a:t>швейцарських</a:t>
            </a:r>
            <a:r>
              <a:rPr lang="ru-RU" dirty="0"/>
              <a:t> </a:t>
            </a:r>
            <a:r>
              <a:rPr lang="ru-RU" dirty="0" err="1"/>
              <a:t>дослідники</a:t>
            </a:r>
            <a:r>
              <a:rPr lang="ru-RU" dirty="0"/>
              <a:t> М. Майор </a:t>
            </a:r>
            <a:r>
              <a:rPr lang="ru-RU" dirty="0" err="1"/>
              <a:t>і</a:t>
            </a:r>
            <a:r>
              <a:rPr lang="ru-RU" dirty="0"/>
              <a:t> Д. </a:t>
            </a:r>
            <a:r>
              <a:rPr lang="ru-RU" dirty="0" err="1"/>
              <a:t>Квелоц</a:t>
            </a:r>
            <a:r>
              <a:rPr lang="ru-RU" dirty="0"/>
              <a:t> </a:t>
            </a:r>
            <a:r>
              <a:rPr lang="ru-RU" dirty="0" err="1"/>
              <a:t>оголосили</a:t>
            </a:r>
            <a:r>
              <a:rPr lang="ru-RU" dirty="0"/>
              <a:t> про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першої</a:t>
            </a:r>
            <a:r>
              <a:rPr lang="ru-RU" dirty="0"/>
              <a:t> </a:t>
            </a:r>
            <a:r>
              <a:rPr lang="ru-RU" dirty="0" err="1"/>
              <a:t>позасонячної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. Планета </a:t>
            </a:r>
            <a:r>
              <a:rPr lang="ru-RU" dirty="0" err="1"/>
              <a:t>масою</a:t>
            </a:r>
            <a:r>
              <a:rPr lang="ru-RU" dirty="0"/>
              <a:t> 0,47 </a:t>
            </a:r>
            <a:r>
              <a:rPr lang="ru-RU" dirty="0" err="1"/>
              <a:t>маси</a:t>
            </a:r>
            <a:r>
              <a:rPr lang="ru-RU" dirty="0"/>
              <a:t> </a:t>
            </a:r>
            <a:r>
              <a:rPr lang="ru-RU" dirty="0" err="1"/>
              <a:t>Юпітера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непримітної</a:t>
            </a:r>
            <a:r>
              <a:rPr lang="ru-RU" dirty="0"/>
              <a:t> </a:t>
            </a:r>
            <a:r>
              <a:rPr lang="ru-RU" dirty="0" err="1"/>
              <a:t>зорі</a:t>
            </a:r>
            <a:r>
              <a:rPr lang="ru-RU" dirty="0"/>
              <a:t> 51 Пегаса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обертається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періодом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4,2 </a:t>
            </a:r>
            <a:r>
              <a:rPr lang="ru-RU" dirty="0" err="1"/>
              <a:t>земних</a:t>
            </a:r>
            <a:r>
              <a:rPr lang="ru-RU" dirty="0"/>
              <a:t> </a:t>
            </a:r>
            <a:r>
              <a:rPr lang="ru-RU" dirty="0" err="1"/>
              <a:t>доби</a:t>
            </a:r>
            <a:r>
              <a:rPr lang="ru-RU" dirty="0"/>
              <a:t>. </a:t>
            </a:r>
            <a:r>
              <a:rPr lang="ru-RU" dirty="0" err="1"/>
              <a:t>Відтоді</a:t>
            </a:r>
            <a:r>
              <a:rPr lang="ru-RU" dirty="0"/>
              <a:t> до </a:t>
            </a:r>
            <a:r>
              <a:rPr lang="ru-RU" dirty="0" err="1"/>
              <a:t>кінця</a:t>
            </a:r>
            <a:r>
              <a:rPr lang="ru-RU" dirty="0"/>
              <a:t> </a:t>
            </a:r>
            <a:r>
              <a:rPr lang="en-US" dirty="0"/>
              <a:t>XX </a:t>
            </a:r>
            <a:r>
              <a:rPr lang="ru-RU" dirty="0"/>
              <a:t>ст.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відкрито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</a:t>
            </a:r>
            <a:r>
              <a:rPr lang="ru-RU" dirty="0" err="1"/>
              <a:t>п'яти</a:t>
            </a:r>
            <a:r>
              <a:rPr lang="ru-RU" dirty="0"/>
              <a:t> </a:t>
            </a:r>
            <a:r>
              <a:rPr lang="ru-RU" dirty="0" err="1"/>
              <a:t>десятків</a:t>
            </a:r>
            <a:r>
              <a:rPr lang="ru-RU" dirty="0"/>
              <a:t> планет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зір</a:t>
            </a:r>
            <a:r>
              <a:rPr lang="ru-RU" dirty="0"/>
              <a:t> у </a:t>
            </a:r>
            <a:r>
              <a:rPr lang="ru-RU" dirty="0" err="1"/>
              <a:t>радіусі</a:t>
            </a:r>
            <a:r>
              <a:rPr lang="ru-RU" dirty="0"/>
              <a:t> до </a:t>
            </a:r>
            <a:r>
              <a:rPr lang="ru-RU" dirty="0" err="1"/>
              <a:t>двохсот</a:t>
            </a:r>
            <a:r>
              <a:rPr lang="ru-RU" dirty="0"/>
              <a:t> </a:t>
            </a:r>
            <a:r>
              <a:rPr lang="ru-RU" dirty="0" err="1"/>
              <a:t>світлових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. Для </a:t>
            </a:r>
            <a:r>
              <a:rPr lang="ru-RU" dirty="0" err="1"/>
              <a:t>пошуків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найпотужніші</a:t>
            </a:r>
            <a:r>
              <a:rPr lang="ru-RU" dirty="0"/>
              <a:t> </a:t>
            </a:r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наземні</a:t>
            </a:r>
            <a:r>
              <a:rPr lang="ru-RU" dirty="0"/>
              <a:t> </a:t>
            </a:r>
            <a:r>
              <a:rPr lang="ru-RU" dirty="0" err="1"/>
              <a:t>оптичні</a:t>
            </a:r>
            <a:r>
              <a:rPr lang="ru-RU" dirty="0"/>
              <a:t> </a:t>
            </a:r>
            <a:r>
              <a:rPr lang="ru-RU" dirty="0" err="1"/>
              <a:t>телескопи</a:t>
            </a:r>
            <a:r>
              <a:rPr lang="ru-RU" dirty="0"/>
              <a:t>, </a:t>
            </a:r>
            <a:r>
              <a:rPr lang="ru-RU" dirty="0" err="1"/>
              <a:t>такі</a:t>
            </a:r>
            <a:r>
              <a:rPr lang="ru-RU" dirty="0"/>
              <a:t> як 10-метрові «</a:t>
            </a:r>
            <a:r>
              <a:rPr lang="ru-RU" dirty="0" err="1"/>
              <a:t>Кек-І</a:t>
            </a:r>
            <a:r>
              <a:rPr lang="ru-RU" dirty="0"/>
              <a:t>» </a:t>
            </a:r>
            <a:r>
              <a:rPr lang="ru-RU" dirty="0" err="1"/>
              <a:t>і</a:t>
            </a:r>
            <a:r>
              <a:rPr lang="ru-RU" dirty="0"/>
              <a:t> «</a:t>
            </a:r>
            <a:r>
              <a:rPr lang="ru-RU" dirty="0" err="1"/>
              <a:t>Кек-ІІ</a:t>
            </a:r>
            <a:r>
              <a:rPr lang="ru-RU" dirty="0"/>
              <a:t>» та </a:t>
            </a:r>
            <a:r>
              <a:rPr lang="ru-RU" dirty="0" err="1"/>
              <a:t>інші</a:t>
            </a:r>
            <a:r>
              <a:rPr lang="ru-RU" dirty="0"/>
              <a:t>.</a:t>
            </a:r>
          </a:p>
        </p:txBody>
      </p:sp>
      <p:pic>
        <p:nvPicPr>
          <p:cNvPr id="1026" name="Picture 2" descr="http://galspace.spb.ru/indvop.file/11.file/3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14290"/>
            <a:ext cx="2857520" cy="32657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643182"/>
            <a:ext cx="8229600" cy="1143000"/>
          </a:xfrm>
        </p:spPr>
        <p:txBody>
          <a:bodyPr>
            <a:normAutofit/>
          </a:bodyPr>
          <a:lstStyle/>
          <a:p>
            <a:r>
              <a:rPr lang="uk-UA" sz="6600" b="1" dirty="0" smtClean="0"/>
              <a:t>ВИСНОВОК</a:t>
            </a:r>
            <a:endParaRPr lang="ru-RU" sz="6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57158" y="357166"/>
            <a:ext cx="8358246" cy="60016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Життя – складна відкрита система хімічних і біологічних сполук з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високим ступенем впорядкованості, яка зберігає величезний обсяг інформації про себе та навколишній світ. Земля за багатьма параметрами - закрита система, тому проблема виживання людства пов'язана з освоєнням космосу. Ми почали освоювати його, але можуть виникнути проблеми, під час встановлення контактів з чужими цивілізаціями, які знаходяться на високому рівні розвитку.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214291"/>
            <a:ext cx="6286528" cy="286232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dirty="0" err="1" smtClean="0"/>
              <a:t>Подальший</a:t>
            </a:r>
            <a:r>
              <a:rPr lang="ru-RU" dirty="0" smtClean="0"/>
              <a:t> </a:t>
            </a:r>
            <a:r>
              <a:rPr lang="ru-RU" dirty="0" err="1"/>
              <a:t>перехід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переджиття</a:t>
            </a:r>
            <a:r>
              <a:rPr lang="ru-RU" dirty="0"/>
              <a:t> до </a:t>
            </a:r>
            <a:r>
              <a:rPr lang="ru-RU" dirty="0" err="1"/>
              <a:t>життя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стали </a:t>
            </a:r>
            <a:r>
              <a:rPr lang="ru-RU" dirty="0" err="1"/>
              <a:t>можливими</a:t>
            </a:r>
            <a:r>
              <a:rPr lang="ru-RU" dirty="0"/>
              <a:t> за </a:t>
            </a:r>
            <a:r>
              <a:rPr lang="ru-RU" dirty="0" err="1"/>
              <a:t>підтримання</a:t>
            </a:r>
            <a:r>
              <a:rPr lang="ru-RU" dirty="0"/>
              <a:t> </a:t>
            </a:r>
            <a:r>
              <a:rPr lang="ru-RU" dirty="0" err="1"/>
              <a:t>стабільними</a:t>
            </a:r>
            <a:r>
              <a:rPr lang="ru-RU" dirty="0"/>
              <a:t> </a:t>
            </a:r>
            <a:r>
              <a:rPr lang="ru-RU" dirty="0" err="1"/>
              <a:t>впродовж</a:t>
            </a:r>
            <a:r>
              <a:rPr lang="ru-RU" dirty="0"/>
              <a:t> </a:t>
            </a:r>
            <a:r>
              <a:rPr lang="ru-RU" dirty="0" err="1"/>
              <a:t>мільярдів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характеристик </a:t>
            </a:r>
            <a:r>
              <a:rPr lang="ru-RU" dirty="0" err="1"/>
              <a:t>зовнішнього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. І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умова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реалізувалась</a:t>
            </a:r>
            <a:r>
              <a:rPr lang="ru-RU" dirty="0"/>
              <a:t> на </a:t>
            </a:r>
            <a:r>
              <a:rPr lang="ru-RU" dirty="0" err="1"/>
              <a:t>Землі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Є три </a:t>
            </a:r>
            <a:r>
              <a:rPr lang="ru-RU" dirty="0" err="1"/>
              <a:t>особливості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роблять</a:t>
            </a:r>
            <a:r>
              <a:rPr lang="ru-RU" dirty="0"/>
              <a:t> Землю </a:t>
            </a:r>
            <a:r>
              <a:rPr lang="ru-RU" dirty="0" err="1"/>
              <a:t>унікальною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планет: </a:t>
            </a:r>
            <a:r>
              <a:rPr lang="ru-RU" dirty="0" err="1"/>
              <a:t>віддаль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, </a:t>
            </a:r>
            <a:r>
              <a:rPr lang="ru-RU" dirty="0" err="1"/>
              <a:t>розміри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(</a:t>
            </a:r>
            <a:r>
              <a:rPr lang="ru-RU" dirty="0" err="1"/>
              <a:t>що</a:t>
            </a:r>
            <a:r>
              <a:rPr lang="ru-RU" dirty="0"/>
              <a:t>, </a:t>
            </a:r>
            <a:r>
              <a:rPr lang="ru-RU" dirty="0" err="1"/>
              <a:t>можливо</a:t>
            </a:r>
            <a:r>
              <a:rPr lang="ru-RU" dirty="0"/>
              <a:t>,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істотно</a:t>
            </a:r>
            <a:r>
              <a:rPr lang="ru-RU" dirty="0"/>
              <a:t>) </a:t>
            </a:r>
            <a:r>
              <a:rPr lang="ru-RU" dirty="0" err="1"/>
              <a:t>відносно</a:t>
            </a:r>
            <a:r>
              <a:rPr lang="ru-RU" dirty="0"/>
              <a:t> велика </a:t>
            </a:r>
            <a:r>
              <a:rPr lang="ru-RU" dirty="0" err="1"/>
              <a:t>маса</a:t>
            </a:r>
            <a:r>
              <a:rPr lang="ru-RU" dirty="0"/>
              <a:t> природного </a:t>
            </a:r>
            <a:r>
              <a:rPr lang="ru-RU" dirty="0" err="1"/>
              <a:t>супутника</a:t>
            </a:r>
            <a:r>
              <a:rPr lang="ru-RU" dirty="0"/>
              <a:t> </a:t>
            </a:r>
            <a:r>
              <a:rPr lang="ru-RU" dirty="0" err="1"/>
              <a:t>Місяця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/>
              <a:t>три характеристики </a:t>
            </a:r>
            <a:r>
              <a:rPr lang="ru-RU" dirty="0" err="1"/>
              <a:t>виявились</a:t>
            </a:r>
            <a:r>
              <a:rPr lang="ru-RU" dirty="0"/>
              <a:t> </a:t>
            </a:r>
            <a:r>
              <a:rPr lang="ru-RU" dirty="0" err="1"/>
              <a:t>важливими</a:t>
            </a:r>
            <a:r>
              <a:rPr lang="ru-RU" dirty="0"/>
              <a:t> для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життя</a:t>
            </a:r>
            <a:endParaRPr lang="ru-RU" dirty="0"/>
          </a:p>
        </p:txBody>
      </p:sp>
      <p:pic>
        <p:nvPicPr>
          <p:cNvPr id="9218" name="Picture 2" descr="http://geografica.net.ua/_ph/14/2/41072617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3000372"/>
            <a:ext cx="4762500" cy="3571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9600" dirty="0" smtClean="0"/>
          </a:p>
          <a:p>
            <a:pPr algn="ctr">
              <a:buNone/>
            </a:pPr>
            <a:r>
              <a:rPr lang="en-US" sz="9600" dirty="0" smtClean="0"/>
              <a:t>1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14290"/>
            <a:ext cx="4929222" cy="246221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ru-RU" sz="2200" dirty="0"/>
              <a:t>Земля </a:t>
            </a:r>
            <a:r>
              <a:rPr lang="ru-RU" sz="2200" dirty="0" err="1"/>
              <a:t>знаходиться</a:t>
            </a:r>
            <a:r>
              <a:rPr lang="ru-RU" sz="2200" dirty="0"/>
              <a:t> </a:t>
            </a:r>
            <a:r>
              <a:rPr lang="ru-RU" sz="2200" dirty="0" err="1"/>
              <a:t>від</a:t>
            </a:r>
            <a:r>
              <a:rPr lang="ru-RU" sz="2200" dirty="0"/>
              <a:t> </a:t>
            </a:r>
            <a:r>
              <a:rPr lang="ru-RU" sz="2200" dirty="0" err="1"/>
              <a:t>Сонця</a:t>
            </a:r>
            <a:r>
              <a:rPr lang="ru-RU" sz="2200" dirty="0"/>
              <a:t> на </a:t>
            </a:r>
            <a:r>
              <a:rPr lang="ru-RU" sz="2200" dirty="0" err="1"/>
              <a:t>дуже</a:t>
            </a:r>
            <a:r>
              <a:rPr lang="ru-RU" sz="2200" dirty="0"/>
              <a:t> </a:t>
            </a:r>
            <a:r>
              <a:rPr lang="ru-RU" sz="2200" dirty="0" err="1"/>
              <a:t>зручній</a:t>
            </a:r>
            <a:r>
              <a:rPr lang="ru-RU" sz="2200" dirty="0"/>
              <a:t> </a:t>
            </a:r>
            <a:r>
              <a:rPr lang="ru-RU" sz="2200" dirty="0" err="1"/>
              <a:t>віддалі</a:t>
            </a:r>
            <a:r>
              <a:rPr lang="ru-RU" sz="2200" dirty="0"/>
              <a:t> -149 600 000 км. </a:t>
            </a:r>
            <a:r>
              <a:rPr lang="ru-RU" sz="2200" dirty="0" err="1"/>
              <a:t>Саме</a:t>
            </a:r>
            <a:r>
              <a:rPr lang="ru-RU" sz="2200" dirty="0"/>
              <a:t> на </a:t>
            </a:r>
            <a:r>
              <a:rPr lang="ru-RU" sz="2200" dirty="0" err="1"/>
              <a:t>цій</a:t>
            </a:r>
            <a:r>
              <a:rPr lang="ru-RU" sz="2200" dirty="0"/>
              <a:t> </a:t>
            </a:r>
            <a:r>
              <a:rPr lang="ru-RU" sz="2200" dirty="0" err="1"/>
              <a:t>відстані</a:t>
            </a:r>
            <a:r>
              <a:rPr lang="ru-RU" sz="2200" dirty="0"/>
              <a:t> </a:t>
            </a:r>
            <a:r>
              <a:rPr lang="ru-RU" sz="2200" dirty="0" err="1"/>
              <a:t>середня</a:t>
            </a:r>
            <a:r>
              <a:rPr lang="ru-RU" sz="2200" dirty="0"/>
              <a:t> температура на </a:t>
            </a:r>
            <a:r>
              <a:rPr lang="ru-RU" sz="2200" dirty="0" err="1"/>
              <a:t>поверхні</a:t>
            </a:r>
            <a:r>
              <a:rPr lang="ru-RU" sz="2200" dirty="0"/>
              <a:t> </a:t>
            </a:r>
            <a:r>
              <a:rPr lang="ru-RU" sz="2200" dirty="0" err="1"/>
              <a:t>така</a:t>
            </a:r>
            <a:r>
              <a:rPr lang="ru-RU" sz="2200" dirty="0"/>
              <a:t>, </a:t>
            </a:r>
            <a:r>
              <a:rPr lang="ru-RU" sz="2200" dirty="0" err="1"/>
              <a:t>що</a:t>
            </a:r>
            <a:r>
              <a:rPr lang="ru-RU" sz="2200" dirty="0"/>
              <a:t> </a:t>
            </a:r>
            <a:r>
              <a:rPr lang="ru-RU" sz="2200" dirty="0" err="1"/>
              <a:t>дозволяє</a:t>
            </a:r>
            <a:r>
              <a:rPr lang="ru-RU" sz="2200" dirty="0"/>
              <a:t> </a:t>
            </a:r>
            <a:r>
              <a:rPr lang="ru-RU" sz="2200" dirty="0" err="1"/>
              <a:t>воді</a:t>
            </a:r>
            <a:r>
              <a:rPr lang="ru-RU" sz="2200" dirty="0"/>
              <a:t>, яка входить до складу </a:t>
            </a:r>
            <a:r>
              <a:rPr lang="ru-RU" sz="2200" dirty="0" err="1"/>
              <a:t>тіл</a:t>
            </a:r>
            <a:r>
              <a:rPr lang="ru-RU" sz="2200" dirty="0"/>
              <a:t> </a:t>
            </a:r>
            <a:r>
              <a:rPr lang="ru-RU" sz="2200" dirty="0" err="1"/>
              <a:t>живих</a:t>
            </a:r>
            <a:r>
              <a:rPr lang="ru-RU" sz="2200" dirty="0"/>
              <a:t> </a:t>
            </a:r>
            <a:r>
              <a:rPr lang="ru-RU" sz="2200" dirty="0" err="1"/>
              <a:t>істот</a:t>
            </a:r>
            <a:r>
              <a:rPr lang="ru-RU" sz="2200" dirty="0"/>
              <a:t>, </a:t>
            </a:r>
            <a:r>
              <a:rPr lang="ru-RU" sz="2200" dirty="0" err="1"/>
              <a:t>знаходитись</a:t>
            </a:r>
            <a:r>
              <a:rPr lang="ru-RU" sz="2200" dirty="0"/>
              <a:t> у </a:t>
            </a:r>
            <a:r>
              <a:rPr lang="ru-RU" sz="2200" dirty="0" err="1"/>
              <a:t>рідкому</a:t>
            </a:r>
            <a:r>
              <a:rPr lang="ru-RU" sz="2200" dirty="0"/>
              <a:t> </a:t>
            </a:r>
            <a:r>
              <a:rPr lang="ru-RU" sz="2200" dirty="0" err="1"/>
              <a:t>стані</a:t>
            </a:r>
            <a:r>
              <a:rPr lang="ru-RU" sz="2200" dirty="0"/>
              <a:t>, а не у </a:t>
            </a:r>
            <a:r>
              <a:rPr lang="ru-RU" sz="2200" dirty="0" err="1"/>
              <a:t>вигляді</a:t>
            </a:r>
            <a:r>
              <a:rPr lang="ru-RU" sz="2200" dirty="0"/>
              <a:t> </a:t>
            </a:r>
            <a:r>
              <a:rPr lang="ru-RU" sz="2200" dirty="0" err="1"/>
              <a:t>льоду</a:t>
            </a:r>
            <a:r>
              <a:rPr lang="ru-RU" sz="2200" dirty="0"/>
              <a:t> </a:t>
            </a:r>
            <a:r>
              <a:rPr lang="ru-RU" sz="2200" dirty="0" err="1"/>
              <a:t>чи</a:t>
            </a:r>
            <a:r>
              <a:rPr lang="ru-RU" sz="2200" dirty="0"/>
              <a:t> </a:t>
            </a:r>
            <a:r>
              <a:rPr lang="ru-RU" sz="2200" dirty="0" err="1"/>
              <a:t>водяної</a:t>
            </a:r>
            <a:r>
              <a:rPr lang="ru-RU" sz="2200" dirty="0"/>
              <a:t> пари.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43372" y="4143380"/>
            <a:ext cx="4572000" cy="246221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>
            <a:spAutoFit/>
          </a:bodyPr>
          <a:lstStyle/>
          <a:p>
            <a:r>
              <a:rPr lang="ru-RU" sz="2200" dirty="0" err="1"/>
              <a:t>Якби</a:t>
            </a:r>
            <a:r>
              <a:rPr lang="ru-RU" sz="2200" dirty="0"/>
              <a:t> Земля </a:t>
            </a:r>
            <a:r>
              <a:rPr lang="ru-RU" sz="2200" dirty="0" err="1"/>
              <a:t>знаходилась</a:t>
            </a:r>
            <a:r>
              <a:rPr lang="ru-RU" sz="2200" dirty="0"/>
              <a:t> на </a:t>
            </a:r>
            <a:r>
              <a:rPr lang="ru-RU" sz="2200" dirty="0" err="1"/>
              <a:t>місці</a:t>
            </a:r>
            <a:r>
              <a:rPr lang="ru-RU" sz="2200" dirty="0"/>
              <a:t> </a:t>
            </a:r>
            <a:r>
              <a:rPr lang="ru-RU" sz="2200" dirty="0" err="1"/>
              <a:t>Венери</a:t>
            </a:r>
            <a:r>
              <a:rPr lang="ru-RU" sz="2200" dirty="0"/>
              <a:t>, то велика </a:t>
            </a:r>
            <a:r>
              <a:rPr lang="ru-RU" sz="2200" dirty="0" err="1"/>
              <a:t>кількість</a:t>
            </a:r>
            <a:r>
              <a:rPr lang="ru-RU" sz="2200" dirty="0"/>
              <a:t> </a:t>
            </a:r>
            <a:r>
              <a:rPr lang="ru-RU" sz="2200" dirty="0" err="1"/>
              <a:t>радіації</a:t>
            </a:r>
            <a:r>
              <a:rPr lang="ru-RU" sz="2200" dirty="0"/>
              <a:t> </a:t>
            </a:r>
            <a:r>
              <a:rPr lang="ru-RU" sz="2200" dirty="0" err="1"/>
              <a:t>від</a:t>
            </a:r>
            <a:r>
              <a:rPr lang="ru-RU" sz="2200" dirty="0"/>
              <a:t> </a:t>
            </a:r>
            <a:r>
              <a:rPr lang="ru-RU" sz="2200" dirty="0" err="1"/>
              <a:t>Сонця</a:t>
            </a:r>
            <a:r>
              <a:rPr lang="ru-RU" sz="2200" dirty="0"/>
              <a:t> </a:t>
            </a:r>
            <a:r>
              <a:rPr lang="ru-RU" sz="2200" dirty="0" err="1"/>
              <a:t>врешті-решт</a:t>
            </a:r>
            <a:r>
              <a:rPr lang="ru-RU" sz="2200" dirty="0"/>
              <a:t> </a:t>
            </a:r>
            <a:r>
              <a:rPr lang="ru-RU" sz="2200" dirty="0" err="1"/>
              <a:t>зробила</a:t>
            </a:r>
            <a:r>
              <a:rPr lang="ru-RU" sz="2200" dirty="0"/>
              <a:t> б </a:t>
            </a:r>
            <a:r>
              <a:rPr lang="ru-RU" sz="2200" dirty="0" err="1"/>
              <a:t>її</a:t>
            </a:r>
            <a:r>
              <a:rPr lang="ru-RU" sz="2200" dirty="0"/>
              <a:t> </a:t>
            </a:r>
            <a:r>
              <a:rPr lang="ru-RU" sz="2200" dirty="0" err="1"/>
              <a:t>схожою</a:t>
            </a:r>
            <a:r>
              <a:rPr lang="ru-RU" sz="2200" dirty="0"/>
              <a:t> на Венеру </a:t>
            </a:r>
            <a:r>
              <a:rPr lang="ru-RU" sz="2200" dirty="0" err="1"/>
              <a:t>з</a:t>
            </a:r>
            <a:r>
              <a:rPr lang="ru-RU" sz="2200" dirty="0"/>
              <a:t> потужною атмосферою </a:t>
            </a:r>
            <a:r>
              <a:rPr lang="ru-RU" sz="2200" dirty="0" err="1"/>
              <a:t>з</a:t>
            </a:r>
            <a:r>
              <a:rPr lang="ru-RU" sz="2200" dirty="0"/>
              <a:t> </a:t>
            </a:r>
            <a:r>
              <a:rPr lang="ru-RU" sz="2200" dirty="0" err="1"/>
              <a:t>вуглекислого</a:t>
            </a:r>
            <a:r>
              <a:rPr lang="ru-RU" sz="2200" dirty="0"/>
              <a:t> газу </a:t>
            </a:r>
            <a:r>
              <a:rPr lang="ru-RU" sz="2200" dirty="0" err="1"/>
              <a:t>і</a:t>
            </a:r>
            <a:r>
              <a:rPr lang="ru-RU" sz="2200" dirty="0"/>
              <a:t> </a:t>
            </a:r>
            <a:r>
              <a:rPr lang="ru-RU" sz="2200" dirty="0" err="1"/>
              <a:t>занадто</a:t>
            </a:r>
            <a:r>
              <a:rPr lang="ru-RU" sz="2200" dirty="0"/>
              <a:t> </a:t>
            </a:r>
            <a:r>
              <a:rPr lang="ru-RU" sz="2200" dirty="0" err="1"/>
              <a:t>високою</a:t>
            </a:r>
            <a:r>
              <a:rPr lang="ru-RU" sz="2200" dirty="0"/>
              <a:t> для </a:t>
            </a:r>
            <a:r>
              <a:rPr lang="ru-RU" sz="2200" dirty="0" err="1"/>
              <a:t>існування</a:t>
            </a:r>
            <a:r>
              <a:rPr lang="ru-RU" sz="2200" dirty="0"/>
              <a:t> </a:t>
            </a:r>
            <a:r>
              <a:rPr lang="ru-RU" sz="2200" dirty="0" err="1"/>
              <a:t>життя</a:t>
            </a:r>
            <a:r>
              <a:rPr lang="ru-RU" sz="2200" dirty="0"/>
              <a:t> температурою.</a:t>
            </a:r>
          </a:p>
        </p:txBody>
      </p:sp>
      <p:pic>
        <p:nvPicPr>
          <p:cNvPr id="6146" name="Picture 2" descr="http://meest-online.com/wp-content/uploads/2013/01/p472x302_RAbdDApiBJthShGaSyiBKOwPnqVls1Io-300x19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509568"/>
            <a:ext cx="3786194" cy="2776555"/>
          </a:xfrm>
          <a:prstGeom prst="rect">
            <a:avLst/>
          </a:prstGeom>
          <a:noFill/>
        </p:spPr>
      </p:pic>
      <p:pic>
        <p:nvPicPr>
          <p:cNvPr id="6148" name="Picture 4" descr="http://gadzetomania.pl/images/2010/03/marin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857496"/>
            <a:ext cx="3643338" cy="25860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9600" dirty="0" smtClean="0"/>
          </a:p>
          <a:p>
            <a:pPr algn="ctr">
              <a:buNone/>
            </a:pPr>
            <a:r>
              <a:rPr lang="en-US" sz="9600" dirty="0" smtClean="0"/>
              <a:t>2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214290"/>
            <a:ext cx="8215370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dirty="0" err="1"/>
              <a:t>Відносно</a:t>
            </a:r>
            <a:r>
              <a:rPr lang="ru-RU" sz="2400" dirty="0"/>
              <a:t> </a:t>
            </a:r>
            <a:r>
              <a:rPr lang="ru-RU" sz="2400" dirty="0" err="1"/>
              <a:t>розмірів</a:t>
            </a:r>
            <a:r>
              <a:rPr lang="ru-RU" sz="2400" dirty="0"/>
              <a:t> 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зрозуміло</a:t>
            </a:r>
            <a:r>
              <a:rPr lang="ru-RU" sz="2400" dirty="0"/>
              <a:t>. За </a:t>
            </a:r>
            <a:r>
              <a:rPr lang="ru-RU" sz="2400" dirty="0" err="1"/>
              <a:t>більших</a:t>
            </a:r>
            <a:r>
              <a:rPr lang="ru-RU" sz="2400" dirty="0"/>
              <a:t> </a:t>
            </a:r>
            <a:r>
              <a:rPr lang="ru-RU" sz="2400" dirty="0" err="1"/>
              <a:t>розмірів</a:t>
            </a:r>
            <a:r>
              <a:rPr lang="ru-RU" sz="2400" dirty="0"/>
              <a:t> Земля мала б </a:t>
            </a:r>
            <a:r>
              <a:rPr lang="ru-RU" sz="2400" dirty="0" err="1"/>
              <a:t>більшу</a:t>
            </a:r>
            <a:r>
              <a:rPr lang="ru-RU" sz="2400" dirty="0"/>
              <a:t> </a:t>
            </a:r>
            <a:r>
              <a:rPr lang="ru-RU" sz="2400" dirty="0" err="1"/>
              <a:t>масу</a:t>
            </a:r>
            <a:r>
              <a:rPr lang="ru-RU" sz="2400" dirty="0"/>
              <a:t>,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більшу</a:t>
            </a:r>
            <a:r>
              <a:rPr lang="ru-RU" sz="2400" dirty="0"/>
              <a:t> силу </a:t>
            </a:r>
            <a:r>
              <a:rPr lang="ru-RU" sz="2400" dirty="0" err="1"/>
              <a:t>тяжіння</a:t>
            </a:r>
            <a:r>
              <a:rPr lang="ru-RU" sz="2400" dirty="0"/>
              <a:t>. </a:t>
            </a:r>
            <a:r>
              <a:rPr lang="ru-RU" sz="2400" dirty="0" err="1"/>
              <a:t>Тоді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атмосфера </a:t>
            </a:r>
            <a:r>
              <a:rPr lang="ru-RU" sz="2400" dirty="0" err="1"/>
              <a:t>нагадувала</a:t>
            </a:r>
            <a:r>
              <a:rPr lang="ru-RU" sz="2400" dirty="0"/>
              <a:t> б атмосферу </a:t>
            </a:r>
            <a:r>
              <a:rPr lang="ru-RU" sz="2400" dirty="0" err="1"/>
              <a:t>планет-гігантів</a:t>
            </a:r>
            <a:r>
              <a:rPr lang="ru-RU" sz="2400" dirty="0"/>
              <a:t> - </a:t>
            </a:r>
            <a:r>
              <a:rPr lang="ru-RU" sz="2400" dirty="0" err="1"/>
              <a:t>Юпітера</a:t>
            </a:r>
            <a:r>
              <a:rPr lang="ru-RU" sz="2400" dirty="0"/>
              <a:t> </a:t>
            </a:r>
            <a:r>
              <a:rPr lang="ru-RU" sz="2400" dirty="0" err="1"/>
              <a:t>чи</a:t>
            </a:r>
            <a:r>
              <a:rPr lang="ru-RU" sz="2400" dirty="0"/>
              <a:t> Сатурна - </a:t>
            </a:r>
            <a:r>
              <a:rPr lang="ru-RU" sz="2400" dirty="0" err="1"/>
              <a:t>і</a:t>
            </a:r>
            <a:r>
              <a:rPr lang="ru-RU" sz="2400" dirty="0"/>
              <a:t> для </a:t>
            </a:r>
            <a:r>
              <a:rPr lang="ru-RU" sz="2400" dirty="0" err="1"/>
              <a:t>життя</a:t>
            </a:r>
            <a:r>
              <a:rPr lang="ru-RU" sz="2400" dirty="0"/>
              <a:t> </a:t>
            </a:r>
            <a:r>
              <a:rPr lang="ru-RU" sz="2400" dirty="0" err="1"/>
              <a:t>була</a:t>
            </a:r>
            <a:r>
              <a:rPr lang="ru-RU" sz="2400" dirty="0"/>
              <a:t> б </a:t>
            </a:r>
            <a:r>
              <a:rPr lang="ru-RU" sz="2400" dirty="0" err="1"/>
              <a:t>непридатною</a:t>
            </a:r>
            <a:r>
              <a:rPr lang="ru-RU" sz="2400" dirty="0"/>
              <a:t>. За </a:t>
            </a:r>
            <a:r>
              <a:rPr lang="ru-RU" sz="2400" dirty="0" err="1"/>
              <a:t>менших</a:t>
            </a:r>
            <a:r>
              <a:rPr lang="ru-RU" sz="2400" dirty="0"/>
              <a:t> </a:t>
            </a:r>
            <a:r>
              <a:rPr lang="ru-RU" sz="2400" dirty="0" err="1"/>
              <a:t>розмірів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маси</a:t>
            </a:r>
            <a:r>
              <a:rPr lang="ru-RU" sz="2400" dirty="0"/>
              <a:t>, як у </a:t>
            </a:r>
            <a:r>
              <a:rPr lang="ru-RU" sz="2400" dirty="0" err="1"/>
              <a:t>Меркурія</a:t>
            </a:r>
            <a:r>
              <a:rPr lang="ru-RU" sz="2400" dirty="0"/>
              <a:t>, Земля </a:t>
            </a:r>
            <a:r>
              <a:rPr lang="ru-RU" sz="2400" dirty="0" err="1"/>
              <a:t>взагалі</a:t>
            </a:r>
            <a:r>
              <a:rPr lang="ru-RU" sz="2400" dirty="0"/>
              <a:t> не могла б </a:t>
            </a:r>
            <a:r>
              <a:rPr lang="ru-RU" sz="2400" dirty="0" err="1"/>
              <a:t>утримати</a:t>
            </a:r>
            <a:r>
              <a:rPr lang="ru-RU" sz="2400" dirty="0"/>
              <a:t> атмосферу.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214546" y="2643182"/>
            <a:ext cx="6429420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/>
            <a:r>
              <a:rPr lang="ru-RU" sz="2400" dirty="0"/>
              <a:t>Таким чином, </a:t>
            </a:r>
            <a:r>
              <a:rPr lang="ru-RU" sz="2400" dirty="0" err="1"/>
              <a:t>розміри</a:t>
            </a:r>
            <a:r>
              <a:rPr lang="ru-RU" sz="2400" dirty="0"/>
              <a:t> </a:t>
            </a:r>
            <a:r>
              <a:rPr lang="ru-RU" sz="2400" dirty="0" err="1"/>
              <a:t>і</a:t>
            </a:r>
            <a:r>
              <a:rPr lang="ru-RU" sz="2400" dirty="0"/>
              <a:t> </a:t>
            </a:r>
            <a:r>
              <a:rPr lang="ru-RU" sz="2400" dirty="0" err="1"/>
              <a:t>відстань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центрального </a:t>
            </a:r>
            <a:r>
              <a:rPr lang="ru-RU" sz="2400" dirty="0" err="1"/>
              <a:t>світила</a:t>
            </a:r>
            <a:r>
              <a:rPr lang="ru-RU" sz="2400" dirty="0"/>
              <a:t> - </a:t>
            </a:r>
            <a:r>
              <a:rPr lang="ru-RU" sz="2400" dirty="0" err="1"/>
              <a:t>це</a:t>
            </a:r>
            <a:r>
              <a:rPr lang="ru-RU" sz="2400" dirty="0"/>
              <a:t> два </a:t>
            </a:r>
            <a:r>
              <a:rPr lang="ru-RU" sz="2400" dirty="0" err="1"/>
              <a:t>вирішальних</a:t>
            </a:r>
            <a:r>
              <a:rPr lang="ru-RU" sz="2400" dirty="0"/>
              <a:t> </a:t>
            </a:r>
            <a:r>
              <a:rPr lang="ru-RU" sz="2400" dirty="0" err="1"/>
              <a:t>фактори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точки </a:t>
            </a:r>
            <a:r>
              <a:rPr lang="ru-RU" sz="2400" dirty="0" err="1"/>
              <a:t>зору</a:t>
            </a:r>
            <a:r>
              <a:rPr lang="ru-RU" sz="2400" dirty="0"/>
              <a:t> умов для </a:t>
            </a:r>
            <a:r>
              <a:rPr lang="ru-RU" sz="2400" dirty="0" err="1"/>
              <a:t>існування</a:t>
            </a:r>
            <a:r>
              <a:rPr lang="ru-RU" sz="2400" dirty="0"/>
              <a:t> </a:t>
            </a:r>
            <a:r>
              <a:rPr lang="ru-RU" sz="2400" dirty="0" err="1"/>
              <a:t>життя</a:t>
            </a:r>
            <a:r>
              <a:rPr lang="ru-RU" sz="2400" dirty="0"/>
              <a:t> (в кожному </a:t>
            </a:r>
            <a:r>
              <a:rPr lang="ru-RU" sz="2400" dirty="0" err="1"/>
              <a:t>разі</a:t>
            </a:r>
            <a:r>
              <a:rPr lang="ru-RU" sz="2400" dirty="0"/>
              <a:t>, </a:t>
            </a:r>
            <a:r>
              <a:rPr lang="ru-RU" sz="2400" dirty="0" err="1"/>
              <a:t>схожого</a:t>
            </a:r>
            <a:r>
              <a:rPr lang="ru-RU" sz="2400" dirty="0"/>
              <a:t> на </a:t>
            </a:r>
            <a:r>
              <a:rPr lang="ru-RU" sz="2400" dirty="0" err="1"/>
              <a:t>земне</a:t>
            </a:r>
            <a:r>
              <a:rPr lang="ru-RU" sz="2400" dirty="0"/>
              <a:t>).</a:t>
            </a:r>
          </a:p>
        </p:txBody>
      </p:sp>
      <p:pic>
        <p:nvPicPr>
          <p:cNvPr id="5122" name="Picture 2" descr="http://www.vinec.org.ua/images/stories/news/2009_news_svit/nibiru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4429132"/>
            <a:ext cx="3595718" cy="2133601"/>
          </a:xfrm>
          <a:prstGeom prst="rect">
            <a:avLst/>
          </a:prstGeom>
          <a:noFill/>
        </p:spPr>
      </p:pic>
      <p:pic>
        <p:nvPicPr>
          <p:cNvPr id="5124" name="Picture 4" descr="http://www.voprosy-kak-i-pochemu.ru/wp-content/uploads/2010/08/Sun-Syste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57628"/>
            <a:ext cx="3868992" cy="2857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332037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 smtClean="0"/>
              <a:t>3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285728"/>
            <a:ext cx="878684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До </a:t>
            </a:r>
            <a:r>
              <a:rPr lang="ru-RU" sz="2800" dirty="0" err="1"/>
              <a:t>цього</a:t>
            </a:r>
            <a:r>
              <a:rPr lang="ru-RU" sz="2800" dirty="0"/>
              <a:t> треба </a:t>
            </a:r>
            <a:r>
              <a:rPr lang="ru-RU" sz="2800" dirty="0" err="1"/>
              <a:t>додати</a:t>
            </a:r>
            <a:r>
              <a:rPr lang="ru-RU" sz="2800" dirty="0"/>
              <a:t> </a:t>
            </a:r>
            <a:r>
              <a:rPr lang="ru-RU" sz="2800" dirty="0" err="1"/>
              <a:t>важливість</a:t>
            </a:r>
            <a:r>
              <a:rPr lang="ru-RU" sz="2800" dirty="0"/>
              <a:t> </a:t>
            </a:r>
            <a:r>
              <a:rPr lang="ru-RU" sz="2800" dirty="0" err="1"/>
              <a:t>планет-гігантів</a:t>
            </a:r>
            <a:r>
              <a:rPr lang="ru-RU" sz="2800" dirty="0"/>
              <a:t>, особливо </a:t>
            </a:r>
            <a:r>
              <a:rPr lang="ru-RU" sz="2800" dirty="0" err="1"/>
              <a:t>Юпітера</a:t>
            </a:r>
            <a:r>
              <a:rPr lang="ru-RU" sz="2800" dirty="0"/>
              <a:t>, у </a:t>
            </a:r>
            <a:r>
              <a:rPr lang="ru-RU" sz="2800" dirty="0" err="1"/>
              <a:t>Сонячній</a:t>
            </a:r>
            <a:r>
              <a:rPr lang="ru-RU" sz="2800" dirty="0"/>
              <a:t> </a:t>
            </a:r>
            <a:r>
              <a:rPr lang="ru-RU" sz="2800" dirty="0" err="1"/>
              <a:t>системі</a:t>
            </a:r>
            <a:r>
              <a:rPr lang="ru-RU" sz="2800" dirty="0"/>
              <a:t>. </a:t>
            </a:r>
            <a:r>
              <a:rPr lang="ru-RU" sz="2800" dirty="0" err="1"/>
              <a:t>їхня</a:t>
            </a:r>
            <a:r>
              <a:rPr lang="ru-RU" sz="2800" dirty="0"/>
              <a:t> </a:t>
            </a:r>
            <a:r>
              <a:rPr lang="ru-RU" sz="2800" dirty="0" err="1"/>
              <a:t>наявність</a:t>
            </a:r>
            <a:r>
              <a:rPr lang="ru-RU" sz="2800" dirty="0"/>
              <a:t> </a:t>
            </a:r>
            <a:r>
              <a:rPr lang="ru-RU" sz="2800" dirty="0" err="1"/>
              <a:t>сприяє</a:t>
            </a:r>
            <a:r>
              <a:rPr lang="ru-RU" sz="2800" dirty="0"/>
              <a:t> </a:t>
            </a:r>
            <a:r>
              <a:rPr lang="ru-RU" sz="2800" dirty="0" err="1"/>
              <a:t>стабілізації</a:t>
            </a:r>
            <a:r>
              <a:rPr lang="ru-RU" sz="2800" dirty="0"/>
              <a:t> </a:t>
            </a:r>
            <a:r>
              <a:rPr lang="ru-RU" sz="2800" dirty="0" err="1"/>
              <a:t>орбіти</a:t>
            </a:r>
            <a:r>
              <a:rPr lang="ru-RU" sz="2800" dirty="0"/>
              <a:t> </a:t>
            </a:r>
            <a:r>
              <a:rPr lang="ru-RU" sz="2800" dirty="0" err="1"/>
              <a:t>Землі</a:t>
            </a:r>
            <a:r>
              <a:rPr lang="ru-RU" sz="2800" dirty="0"/>
              <a:t>, без </a:t>
            </a:r>
            <a:r>
              <a:rPr lang="ru-RU" sz="2800" dirty="0" err="1"/>
              <a:t>чого</a:t>
            </a:r>
            <a:r>
              <a:rPr lang="ru-RU" sz="2800" dirty="0"/>
              <a:t> вона могла б бути </a:t>
            </a:r>
            <a:r>
              <a:rPr lang="ru-RU" sz="2800" dirty="0" err="1"/>
              <a:t>викинутою</a:t>
            </a:r>
            <a:r>
              <a:rPr lang="ru-RU" sz="2800" dirty="0"/>
              <a:t> за </a:t>
            </a:r>
            <a:r>
              <a:rPr lang="ru-RU" sz="2800" dirty="0" err="1"/>
              <a:t>межі</a:t>
            </a:r>
            <a:r>
              <a:rPr lang="ru-RU" sz="2800" dirty="0"/>
              <a:t> </a:t>
            </a:r>
            <a:r>
              <a:rPr lang="ru-RU" sz="2800" dirty="0" err="1"/>
              <a:t>планетної</a:t>
            </a:r>
            <a:r>
              <a:rPr lang="ru-RU" sz="2800" dirty="0"/>
              <a:t> </a:t>
            </a:r>
            <a:r>
              <a:rPr lang="ru-RU" sz="2800" dirty="0" err="1"/>
              <a:t>сім'ї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впала б на </a:t>
            </a:r>
            <a:r>
              <a:rPr lang="ru-RU" sz="2800" dirty="0" err="1"/>
              <a:t>Сонце</a:t>
            </a:r>
            <a:r>
              <a:rPr lang="ru-RU" sz="2800" dirty="0"/>
              <a:t>. До того ж </a:t>
            </a:r>
            <a:r>
              <a:rPr lang="ru-RU" sz="2800" dirty="0" err="1"/>
              <a:t>Юпітер</a:t>
            </a:r>
            <a:r>
              <a:rPr lang="ru-RU" sz="2800" dirty="0"/>
              <a:t> як </a:t>
            </a:r>
            <a:r>
              <a:rPr lang="ru-RU" sz="2800" dirty="0" err="1"/>
              <a:t>наймасивніша</a:t>
            </a:r>
            <a:r>
              <a:rPr lang="ru-RU" sz="2800" dirty="0"/>
              <a:t> планета в </a:t>
            </a:r>
            <a:r>
              <a:rPr lang="ru-RU" sz="2800" dirty="0" err="1"/>
              <a:t>Сонячній</a:t>
            </a:r>
            <a:r>
              <a:rPr lang="ru-RU" sz="2800" dirty="0"/>
              <a:t> </a:t>
            </a:r>
            <a:r>
              <a:rPr lang="ru-RU" sz="2800" dirty="0" err="1"/>
              <a:t>системі</a:t>
            </a:r>
            <a:r>
              <a:rPr lang="ru-RU" sz="2800" dirty="0"/>
              <a:t> </a:t>
            </a:r>
            <a:r>
              <a:rPr lang="ru-RU" sz="2800" dirty="0" err="1"/>
              <a:t>притягає</a:t>
            </a:r>
            <a:r>
              <a:rPr lang="ru-RU" sz="2800" dirty="0"/>
              <a:t> до себе </a:t>
            </a:r>
            <a:r>
              <a:rPr lang="ru-RU" sz="2800" dirty="0" err="1"/>
              <a:t>основну</a:t>
            </a:r>
            <a:r>
              <a:rPr lang="ru-RU" sz="2800" dirty="0"/>
              <a:t> </a:t>
            </a:r>
            <a:r>
              <a:rPr lang="ru-RU" sz="2800" dirty="0" err="1"/>
              <a:t>масу</a:t>
            </a:r>
            <a:r>
              <a:rPr lang="ru-RU" sz="2800" dirty="0"/>
              <a:t> </a:t>
            </a:r>
            <a:r>
              <a:rPr lang="ru-RU" sz="2800" dirty="0" err="1"/>
              <a:t>метеоритів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могли б </a:t>
            </a:r>
            <a:r>
              <a:rPr lang="ru-RU" sz="2800" dirty="0" err="1"/>
              <a:t>повністю</a:t>
            </a:r>
            <a:r>
              <a:rPr lang="ru-RU" sz="2800" dirty="0"/>
              <a:t> </a:t>
            </a:r>
            <a:r>
              <a:rPr lang="ru-RU" sz="2800" dirty="0" err="1"/>
              <a:t>зруйнувати</a:t>
            </a:r>
            <a:r>
              <a:rPr lang="ru-RU" sz="2800" dirty="0"/>
              <a:t> </a:t>
            </a:r>
            <a:r>
              <a:rPr lang="ru-RU" sz="2800" dirty="0" err="1"/>
              <a:t>поверхню</a:t>
            </a:r>
            <a:r>
              <a:rPr lang="ru-RU" sz="2800" dirty="0"/>
              <a:t> </a:t>
            </a:r>
            <a:r>
              <a:rPr lang="ru-RU" sz="2800" dirty="0" err="1"/>
              <a:t>Землі</a:t>
            </a:r>
            <a:r>
              <a:rPr lang="ru-RU" sz="2800" dirty="0"/>
              <a:t>.</a:t>
            </a:r>
          </a:p>
        </p:txBody>
      </p:sp>
      <p:pic>
        <p:nvPicPr>
          <p:cNvPr id="3074" name="Picture 2" descr="http://upload.wikimedia.org/wikipedia/commons/7/72/Solar_system_sca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2062" y="3837895"/>
            <a:ext cx="8288839" cy="27082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612844"/>
            <a:ext cx="4857784" cy="5355312"/>
          </a:xfrm>
          <a:prstGeom prst="rect">
            <a:avLst/>
          </a:prstGeom>
          <a:solidFill>
            <a:schemeClr val="accent3"/>
          </a:solidFill>
        </p:spPr>
        <p:txBody>
          <a:bodyPr wrap="square">
            <a:spAutoFit/>
          </a:bodyPr>
          <a:lstStyle/>
          <a:p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закони</a:t>
            </a:r>
            <a:r>
              <a:rPr lang="ru-RU" dirty="0"/>
              <a:t> </a:t>
            </a:r>
            <a:r>
              <a:rPr lang="ru-RU" dirty="0" err="1"/>
              <a:t>фізики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хімії</a:t>
            </a:r>
            <a:r>
              <a:rPr lang="ru-RU" dirty="0"/>
              <a:t> </a:t>
            </a:r>
            <a:r>
              <a:rPr lang="ru-RU" dirty="0" err="1"/>
              <a:t>універсальні</a:t>
            </a:r>
            <a:r>
              <a:rPr lang="ru-RU" dirty="0"/>
              <a:t> для </a:t>
            </a:r>
            <a:r>
              <a:rPr lang="ru-RU" dirty="0" err="1"/>
              <a:t>усього</a:t>
            </a:r>
            <a:r>
              <a:rPr lang="ru-RU" dirty="0"/>
              <a:t> видимого </a:t>
            </a:r>
            <a:r>
              <a:rPr lang="ru-RU" dirty="0" err="1"/>
              <a:t>Всесвіту</a:t>
            </a:r>
            <a:r>
              <a:rPr lang="ru-RU" dirty="0"/>
              <a:t>, на </a:t>
            </a:r>
            <a:r>
              <a:rPr lang="ru-RU" dirty="0" err="1"/>
              <a:t>будь-якій</a:t>
            </a:r>
            <a:r>
              <a:rPr lang="ru-RU" dirty="0"/>
              <a:t> </a:t>
            </a:r>
            <a:r>
              <a:rPr lang="ru-RU" dirty="0" err="1"/>
              <a:t>планеті</a:t>
            </a:r>
            <a:r>
              <a:rPr lang="ru-RU" dirty="0"/>
              <a:t>, </a:t>
            </a:r>
            <a:r>
              <a:rPr lang="ru-RU" dirty="0" err="1"/>
              <a:t>знаходиться</a:t>
            </a:r>
            <a:r>
              <a:rPr lang="ru-RU" dirty="0"/>
              <a:t> вона у </a:t>
            </a:r>
            <a:r>
              <a:rPr lang="ru-RU" dirty="0" err="1"/>
              <a:t>Сонячній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в </a:t>
            </a:r>
            <a:r>
              <a:rPr lang="ru-RU" dirty="0" err="1"/>
              <a:t>якійсь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зоряній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, за </a:t>
            </a:r>
            <a:r>
              <a:rPr lang="ru-RU" dirty="0" err="1"/>
              <a:t>наявності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умов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йти</a:t>
            </a:r>
            <a:r>
              <a:rPr lang="ru-RU" dirty="0"/>
              <a:t> </a:t>
            </a:r>
            <a:r>
              <a:rPr lang="ru-RU" dirty="0" err="1"/>
              <a:t>схожі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. </a:t>
            </a:r>
            <a:r>
              <a:rPr lang="ru-RU" dirty="0" err="1"/>
              <a:t>Неорганічне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органічних</a:t>
            </a:r>
            <a:r>
              <a:rPr lang="ru-RU" dirty="0"/>
              <a:t>, нехай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простих</a:t>
            </a:r>
            <a:r>
              <a:rPr lang="ru-RU" dirty="0"/>
              <a:t>, </a:t>
            </a:r>
            <a:r>
              <a:rPr lang="ru-RU" dirty="0" err="1"/>
              <a:t>сполук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подальшим</a:t>
            </a:r>
            <a:r>
              <a:rPr lang="ru-RU" dirty="0"/>
              <a:t> </a:t>
            </a:r>
            <a:r>
              <a:rPr lang="ru-RU" dirty="0" err="1"/>
              <a:t>їхнім</a:t>
            </a:r>
            <a:r>
              <a:rPr lang="ru-RU" dirty="0"/>
              <a:t> </a:t>
            </a:r>
            <a:r>
              <a:rPr lang="ru-RU" dirty="0" err="1"/>
              <a:t>ускладненням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повсюдний</a:t>
            </a:r>
            <a:r>
              <a:rPr lang="ru-RU" dirty="0"/>
              <a:t> </a:t>
            </a:r>
            <a:r>
              <a:rPr lang="ru-RU" dirty="0" err="1"/>
              <a:t>космічний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У </a:t>
            </a:r>
            <a:r>
              <a:rPr lang="ru-RU" dirty="0" err="1"/>
              <a:t>Всесвіті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передумови</a:t>
            </a:r>
            <a:r>
              <a:rPr lang="ru-RU" dirty="0"/>
              <a:t> для того, </a:t>
            </a:r>
            <a:r>
              <a:rPr lang="ru-RU" dirty="0" err="1"/>
              <a:t>щоб</a:t>
            </a:r>
            <a:r>
              <a:rPr lang="ru-RU" dirty="0"/>
              <a:t> ми не </a:t>
            </a:r>
            <a:r>
              <a:rPr lang="ru-RU" dirty="0" err="1"/>
              <a:t>вважали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та </a:t>
            </a:r>
            <a:r>
              <a:rPr lang="ru-RU" dirty="0" err="1"/>
              <a:t>розуму</a:t>
            </a:r>
            <a:r>
              <a:rPr lang="ru-RU" dirty="0"/>
              <a:t> на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чимось</a:t>
            </a:r>
            <a:r>
              <a:rPr lang="ru-RU" dirty="0"/>
              <a:t> </a:t>
            </a:r>
            <a:r>
              <a:rPr lang="ru-RU" dirty="0" err="1"/>
              <a:t>винятковим</a:t>
            </a:r>
            <a:r>
              <a:rPr lang="ru-RU" dirty="0"/>
              <a:t>. </a:t>
            </a:r>
            <a:r>
              <a:rPr lang="ru-RU" dirty="0" err="1"/>
              <a:t>Інша</a:t>
            </a:r>
            <a:r>
              <a:rPr lang="ru-RU" dirty="0"/>
              <a:t> справа -</a:t>
            </a:r>
            <a:r>
              <a:rPr lang="ru-RU" dirty="0" err="1"/>
              <a:t>наскільки</a:t>
            </a:r>
            <a:r>
              <a:rPr lang="ru-RU" dirty="0"/>
              <a:t> </a:t>
            </a:r>
            <a:r>
              <a:rPr lang="ru-RU" dirty="0" err="1"/>
              <a:t>ймовірно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у </a:t>
            </a:r>
            <a:r>
              <a:rPr lang="ru-RU" dirty="0" err="1"/>
              <a:t>Всесвіті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, де б </a:t>
            </a:r>
            <a:r>
              <a:rPr lang="ru-RU" dirty="0" err="1"/>
              <a:t>реалізувались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подібні</a:t>
            </a:r>
            <a:r>
              <a:rPr lang="ru-RU" dirty="0"/>
              <a:t> до </a:t>
            </a:r>
            <a:r>
              <a:rPr lang="ru-RU" dirty="0" err="1"/>
              <a:t>земних</a:t>
            </a:r>
            <a:r>
              <a:rPr lang="ru-RU" dirty="0"/>
              <a:t>. В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не </a:t>
            </a:r>
            <a:r>
              <a:rPr lang="ru-RU" dirty="0" err="1"/>
              <a:t>будемо</a:t>
            </a:r>
            <a:r>
              <a:rPr lang="ru-RU" dirty="0"/>
              <a:t> </a:t>
            </a:r>
            <a:r>
              <a:rPr lang="ru-RU" dirty="0" err="1"/>
              <a:t>розглядати</a:t>
            </a:r>
            <a:r>
              <a:rPr lang="ru-RU" dirty="0"/>
              <a:t> </a:t>
            </a:r>
            <a:r>
              <a:rPr lang="ru-RU" dirty="0" err="1"/>
              <a:t>можливі</a:t>
            </a:r>
            <a:r>
              <a:rPr lang="ru-RU" dirty="0"/>
              <a:t> </a:t>
            </a:r>
            <a:r>
              <a:rPr lang="ru-RU" dirty="0" err="1"/>
              <a:t>екзотичні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такі</a:t>
            </a:r>
            <a:r>
              <a:rPr lang="ru-RU" dirty="0"/>
              <a:t> як </a:t>
            </a:r>
            <a:r>
              <a:rPr lang="ru-RU" dirty="0" err="1"/>
              <a:t>життя</a:t>
            </a:r>
            <a:r>
              <a:rPr lang="ru-RU" dirty="0"/>
              <a:t> на </a:t>
            </a:r>
            <a:r>
              <a:rPr lang="ru-RU" dirty="0" err="1"/>
              <a:t>нейтронних</a:t>
            </a:r>
            <a:r>
              <a:rPr lang="ru-RU" dirty="0"/>
              <a:t> зорях, </a:t>
            </a:r>
            <a:r>
              <a:rPr lang="ru-RU" dirty="0" err="1"/>
              <a:t>організація</a:t>
            </a:r>
            <a:r>
              <a:rPr lang="ru-RU" dirty="0"/>
              <a:t> галактики в живу систему, </a:t>
            </a:r>
            <a:r>
              <a:rPr lang="ru-RU" dirty="0" err="1"/>
              <a:t>життя</a:t>
            </a:r>
            <a:r>
              <a:rPr lang="ru-RU" dirty="0"/>
              <a:t> у </a:t>
            </a:r>
            <a:r>
              <a:rPr lang="ru-RU" dirty="0" err="1"/>
              <a:t>величезних</a:t>
            </a:r>
            <a:r>
              <a:rPr lang="ru-RU" dirty="0"/>
              <a:t> </a:t>
            </a:r>
            <a:r>
              <a:rPr lang="ru-RU" dirty="0" err="1"/>
              <a:t>міжзоряних</a:t>
            </a:r>
            <a:r>
              <a:rPr lang="ru-RU" dirty="0"/>
              <a:t> </a:t>
            </a:r>
            <a:r>
              <a:rPr lang="ru-RU" dirty="0" err="1"/>
              <a:t>хмарах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</a:p>
        </p:txBody>
      </p:sp>
      <p:pic>
        <p:nvPicPr>
          <p:cNvPr id="2050" name="Picture 2" descr="http://www.xn--80aafhhjij3ah1i.com.ua/wp-content/uploads/2013/12/1387007646_Uchen-zdogaduyut-sya-yak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428604"/>
            <a:ext cx="3797158" cy="2671784"/>
          </a:xfrm>
          <a:prstGeom prst="rect">
            <a:avLst/>
          </a:prstGeom>
          <a:noFill/>
        </p:spPr>
      </p:pic>
      <p:pic>
        <p:nvPicPr>
          <p:cNvPr id="2052" name="Picture 4" descr="http://www.poznavayka.org/wp-content/uploads/2013/11/inoplanetyan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3214686"/>
            <a:ext cx="3643338" cy="30451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446</Words>
  <Application>Microsoft Office PowerPoint</Application>
  <PresentationFormat>Экран (4:3)</PresentationFormat>
  <Paragraphs>21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Імовірність життя на інших планетах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ВИСНОВОК</vt:lpstr>
      <vt:lpstr>Слайд 12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Імовірність життя на інших планетах</dc:title>
  <dc:creator>Admin</dc:creator>
  <cp:lastModifiedBy>Admin</cp:lastModifiedBy>
  <cp:revision>6</cp:revision>
  <dcterms:created xsi:type="dcterms:W3CDTF">2014-03-29T19:01:13Z</dcterms:created>
  <dcterms:modified xsi:type="dcterms:W3CDTF">2014-03-31T07:13:09Z</dcterms:modified>
</cp:coreProperties>
</file>