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11/27/2013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11/27/2013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751012" y="431801"/>
            <a:ext cx="8676222" cy="1600200"/>
          </a:xfrm>
        </p:spPr>
        <p:txBody>
          <a:bodyPr>
            <a:noAutofit/>
          </a:bodyPr>
          <a:lstStyle/>
          <a:p>
            <a:r>
              <a:rPr lang="uk-UA" sz="5400" b="1" dirty="0" smtClean="0">
                <a:solidFill>
                  <a:srgbClr val="FFFF00"/>
                </a:solidFill>
              </a:rPr>
              <a:t>Сонце: </a:t>
            </a:r>
            <a:br>
              <a:rPr lang="uk-UA" sz="5400" b="1" dirty="0" smtClean="0">
                <a:solidFill>
                  <a:srgbClr val="FFFF00"/>
                </a:solidFill>
              </a:rPr>
            </a:br>
            <a:r>
              <a:rPr lang="uk-UA" sz="5400" b="1" dirty="0" smtClean="0">
                <a:solidFill>
                  <a:srgbClr val="FFFF00"/>
                </a:solidFill>
              </a:rPr>
              <a:t>наша унікальна зірка</a:t>
            </a:r>
            <a:endParaRPr lang="ru-RU" sz="5400" b="1" dirty="0">
              <a:solidFill>
                <a:srgbClr val="FFFF0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882900"/>
            <a:ext cx="2649587" cy="2540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801" y="2882901"/>
            <a:ext cx="2590800" cy="250825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7615" y="2882900"/>
            <a:ext cx="2915753" cy="2508250"/>
          </a:xfrm>
          <a:prstGeom prst="rect">
            <a:avLst/>
          </a:prstGeom>
        </p:spPr>
      </p:pic>
    </p:spTree>
    <p:extLst>
      <p:ext uri="{BB962C8B-B14F-4D97-AF65-F5344CB8AC3E}">
        <p14:creationId xmlns:p14="http://schemas.microsoft.com/office/powerpoint/2010/main" val="37245444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b="1" dirty="0" err="1">
                <a:solidFill>
                  <a:srgbClr val="FFFF00"/>
                </a:solidFill>
                <a:effectLst/>
              </a:rPr>
              <a:t>Сонце</a:t>
            </a:r>
            <a:r>
              <a:rPr lang="ru-RU" sz="2000" b="1" dirty="0">
                <a:effectLst/>
              </a:rPr>
              <a:t> — </a:t>
            </a:r>
            <a:r>
              <a:rPr lang="ru-RU" sz="2000" b="1" dirty="0" err="1">
                <a:effectLst/>
              </a:rPr>
              <a:t>центральне</a:t>
            </a:r>
            <a:r>
              <a:rPr lang="ru-RU" sz="2000" b="1" dirty="0">
                <a:effectLst/>
              </a:rPr>
              <a:t> і </a:t>
            </a:r>
            <a:r>
              <a:rPr lang="ru-RU" sz="2000" b="1" dirty="0" err="1">
                <a:effectLst/>
              </a:rPr>
              <a:t>наймасивніше</a:t>
            </a:r>
            <a:r>
              <a:rPr lang="ru-RU" sz="2000" b="1" dirty="0">
                <a:effectLst/>
              </a:rPr>
              <a:t> </a:t>
            </a:r>
            <a:r>
              <a:rPr lang="ru-RU" sz="2000" b="1" dirty="0" err="1">
                <a:effectLst/>
              </a:rPr>
              <a:t>тіло</a:t>
            </a:r>
            <a:r>
              <a:rPr lang="ru-RU" sz="2000" b="1" dirty="0">
                <a:effectLst/>
              </a:rPr>
              <a:t> </a:t>
            </a:r>
            <a:r>
              <a:rPr lang="ru-RU" sz="2000" b="1" dirty="0" err="1">
                <a:effectLst/>
              </a:rPr>
              <a:t>Сонячної</a:t>
            </a:r>
            <a:r>
              <a:rPr lang="ru-RU" sz="2000" b="1" dirty="0"/>
              <a:t/>
            </a:r>
            <a:br>
              <a:rPr lang="ru-RU" sz="2000" b="1" dirty="0"/>
            </a:br>
            <a:r>
              <a:rPr lang="ru-RU" sz="2000" b="1" dirty="0" err="1" smtClean="0">
                <a:effectLst/>
              </a:rPr>
              <a:t>системи</a:t>
            </a:r>
            <a:r>
              <a:rPr lang="ru-RU" sz="2000" b="1" dirty="0" smtClean="0">
                <a:effectLst/>
              </a:rPr>
              <a:t>,</a:t>
            </a:r>
            <a:r>
              <a:rPr lang="ru-RU" sz="2000" b="1" dirty="0">
                <a:effectLst/>
              </a:rPr>
              <a:t> </a:t>
            </a:r>
            <a:r>
              <a:rPr lang="ru-RU" sz="2000" b="1" dirty="0" err="1">
                <a:effectLst/>
              </a:rPr>
              <a:t>могутнє</a:t>
            </a:r>
            <a:r>
              <a:rPr lang="ru-RU" sz="2000" b="1" dirty="0">
                <a:effectLst/>
              </a:rPr>
              <a:t> </a:t>
            </a:r>
            <a:r>
              <a:rPr lang="ru-RU" sz="2000" b="1" dirty="0" err="1" smtClean="0">
                <a:effectLst/>
              </a:rPr>
              <a:t>джерело</a:t>
            </a:r>
            <a:r>
              <a:rPr lang="ru-RU" sz="2000" b="1" dirty="0" smtClean="0"/>
              <a:t> </a:t>
            </a:r>
            <a:r>
              <a:rPr lang="ru-RU" sz="2000" b="1" dirty="0" err="1" smtClean="0">
                <a:effectLst/>
              </a:rPr>
              <a:t>енергії</a:t>
            </a:r>
            <a:r>
              <a:rPr lang="ru-RU" sz="2000" b="1" dirty="0">
                <a:effectLst/>
              </a:rPr>
              <a:t>, яку </a:t>
            </a:r>
            <a:r>
              <a:rPr lang="ru-RU" sz="2000" b="1" dirty="0" err="1">
                <a:effectLst/>
              </a:rPr>
              <a:t>воно</a:t>
            </a:r>
            <a:r>
              <a:rPr lang="ru-RU" sz="2000" b="1" dirty="0">
                <a:effectLst/>
              </a:rPr>
              <a:t> </a:t>
            </a:r>
            <a:r>
              <a:rPr lang="ru-RU" sz="2000" b="1" dirty="0" err="1">
                <a:effectLst/>
              </a:rPr>
              <a:t>постійно</a:t>
            </a:r>
            <a:r>
              <a:rPr lang="ru-RU" sz="2000" b="1" dirty="0">
                <a:effectLst/>
              </a:rPr>
              <a:t> </a:t>
            </a:r>
            <a:r>
              <a:rPr lang="ru-RU" sz="2000" b="1" dirty="0" err="1">
                <a:effectLst/>
              </a:rPr>
              <a:t>випромінює</a:t>
            </a:r>
            <a:r>
              <a:rPr lang="ru-RU" sz="2000" b="1" dirty="0">
                <a:effectLst/>
              </a:rPr>
              <a:t> в </a:t>
            </a:r>
            <a:r>
              <a:rPr lang="ru-RU" sz="2000" b="1" dirty="0" err="1">
                <a:effectLst/>
              </a:rPr>
              <a:t>усіх</a:t>
            </a:r>
            <a:r>
              <a:rPr lang="ru-RU" sz="2000" b="1" dirty="0">
                <a:effectLst/>
              </a:rPr>
              <a:t> </a:t>
            </a:r>
            <a:r>
              <a:rPr lang="ru-RU" sz="2000" b="1" dirty="0" err="1">
                <a:effectLst/>
              </a:rPr>
              <a:t>ділянках</a:t>
            </a:r>
            <a:r>
              <a:rPr lang="ru-RU" sz="2000" b="1" dirty="0">
                <a:effectLst/>
              </a:rPr>
              <a:t> </a:t>
            </a:r>
            <a:r>
              <a:rPr lang="ru-RU" sz="2000" b="1" dirty="0" smtClean="0">
                <a:effectLst/>
              </a:rPr>
              <a:t>спектра</a:t>
            </a:r>
            <a:r>
              <a:rPr lang="ru-RU" sz="2000" b="1" dirty="0" smtClean="0"/>
              <a:t> </a:t>
            </a:r>
            <a:r>
              <a:rPr lang="ru-RU" sz="2000" b="1" dirty="0" err="1" smtClean="0">
                <a:effectLst/>
              </a:rPr>
              <a:t>електромагнітних</a:t>
            </a:r>
            <a:r>
              <a:rPr lang="ru-RU" sz="2000" b="1" dirty="0" smtClean="0">
                <a:effectLst/>
              </a:rPr>
              <a:t> </a:t>
            </a:r>
            <a:r>
              <a:rPr lang="ru-RU" sz="2000" b="1" dirty="0" err="1">
                <a:effectLst/>
              </a:rPr>
              <a:t>хвиль</a:t>
            </a:r>
            <a:r>
              <a:rPr lang="ru-RU" sz="2000" b="1" dirty="0">
                <a:effectLst/>
              </a:rPr>
              <a:t> — </a:t>
            </a:r>
            <a:r>
              <a:rPr lang="ru-RU" sz="2000" b="1" dirty="0" err="1">
                <a:effectLst/>
              </a:rPr>
              <a:t>від</a:t>
            </a:r>
            <a:r>
              <a:rPr lang="ru-RU" sz="2000" b="1" dirty="0">
                <a:effectLst/>
              </a:rPr>
              <a:t> </a:t>
            </a:r>
            <a:r>
              <a:rPr lang="ru-RU" sz="2000" b="1" dirty="0" err="1">
                <a:effectLst/>
              </a:rPr>
              <a:t>рентгенівських</a:t>
            </a:r>
            <a:r>
              <a:rPr lang="ru-RU" sz="2000" b="1" dirty="0">
                <a:effectLst/>
              </a:rPr>
              <a:t> і </a:t>
            </a:r>
            <a:r>
              <a:rPr lang="ru-RU" sz="2000" b="1" dirty="0" err="1">
                <a:effectLst/>
              </a:rPr>
              <a:t>ультрафіолетових</a:t>
            </a:r>
            <a:r>
              <a:rPr lang="ru-RU" sz="2000" b="1" dirty="0">
                <a:effectLst/>
              </a:rPr>
              <a:t> </a:t>
            </a:r>
            <a:r>
              <a:rPr lang="ru-RU" sz="2000" b="1" dirty="0" err="1" smtClean="0">
                <a:effectLst/>
              </a:rPr>
              <a:t>променів</a:t>
            </a:r>
            <a:r>
              <a:rPr lang="ru-RU" sz="2000" b="1" dirty="0" smtClean="0"/>
              <a:t> </a:t>
            </a:r>
            <a:r>
              <a:rPr lang="ru-RU" sz="2000" b="1" dirty="0" smtClean="0">
                <a:effectLst/>
              </a:rPr>
              <a:t>до </a:t>
            </a:r>
            <a:r>
              <a:rPr lang="ru-RU" sz="2000" b="1" dirty="0" err="1">
                <a:effectLst/>
              </a:rPr>
              <a:t>радіохвиль</a:t>
            </a:r>
            <a:r>
              <a:rPr lang="ru-RU" sz="2000" b="1" dirty="0">
                <a:effectLst/>
              </a:rPr>
              <a:t>.</a:t>
            </a:r>
            <a:endParaRPr lang="ru-RU" sz="2000" b="1" dirty="0">
              <a:effectLst>
                <a:glow rad="38100">
                  <a:schemeClr val="bg1">
                    <a:lumMod val="65000"/>
                    <a:lumOff val="35000"/>
                    <a:alpha val="40000"/>
                  </a:schemeClr>
                </a:glow>
              </a:effectLs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7900" y="2844800"/>
            <a:ext cx="6946900" cy="3124200"/>
          </a:xfrm>
        </p:spPr>
      </p:pic>
    </p:spTree>
    <p:extLst>
      <p:ext uri="{BB962C8B-B14F-4D97-AF65-F5344CB8AC3E}">
        <p14:creationId xmlns:p14="http://schemas.microsoft.com/office/powerpoint/2010/main" val="18086545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4900" y="2667000"/>
            <a:ext cx="6896100" cy="3365500"/>
          </a:xfrm>
        </p:spPr>
      </p:pic>
      <p:sp>
        <p:nvSpPr>
          <p:cNvPr id="4" name="Заголовок 3"/>
          <p:cNvSpPr>
            <a:spLocks noGrp="1"/>
          </p:cNvSpPr>
          <p:nvPr>
            <p:ph type="title"/>
          </p:nvPr>
        </p:nvSpPr>
        <p:spPr/>
        <p:txBody>
          <a:bodyPr>
            <a:normAutofit fontScale="90000"/>
          </a:bodyPr>
          <a:lstStyle/>
          <a:p>
            <a:r>
              <a:rPr lang="ru-RU" sz="4400" b="1" dirty="0">
                <a:solidFill>
                  <a:srgbClr val="FFFF00"/>
                </a:solidFill>
                <a:effectLst/>
              </a:rPr>
              <a:t> </a:t>
            </a:r>
            <a:r>
              <a:rPr lang="ru-RU" sz="4400" b="1" dirty="0" err="1">
                <a:solidFill>
                  <a:srgbClr val="FFFF00"/>
                </a:solidFill>
                <a:effectLst/>
              </a:rPr>
              <a:t>Сонце</a:t>
            </a:r>
            <a:r>
              <a:rPr lang="ru-RU" sz="4400" b="1" dirty="0">
                <a:solidFill>
                  <a:srgbClr val="FFFF00"/>
                </a:solidFill>
                <a:effectLst/>
              </a:rPr>
              <a:t> </a:t>
            </a:r>
            <a:r>
              <a:rPr lang="ru-RU" sz="2000" dirty="0">
                <a:effectLst/>
              </a:rPr>
              <a:t>— </a:t>
            </a:r>
            <a:r>
              <a:rPr lang="ru-RU" sz="2000" dirty="0" err="1">
                <a:effectLst/>
              </a:rPr>
              <a:t>найближча</a:t>
            </a:r>
            <a:r>
              <a:rPr lang="ru-RU" sz="2000" dirty="0">
                <a:effectLst/>
              </a:rPr>
              <a:t> до нас зоря, в </a:t>
            </a:r>
            <a:r>
              <a:rPr lang="ru-RU" sz="2000" dirty="0" err="1">
                <a:effectLst/>
              </a:rPr>
              <a:t>якої</a:t>
            </a:r>
            <a:r>
              <a:rPr lang="ru-RU" sz="2000" dirty="0">
                <a:effectLst/>
              </a:rPr>
              <a:t> на </a:t>
            </a:r>
            <a:r>
              <a:rPr lang="ru-RU" sz="2000" dirty="0" err="1">
                <a:effectLst/>
              </a:rPr>
              <a:t>відміну</a:t>
            </a:r>
            <a:r>
              <a:rPr lang="ru-RU" sz="2000" dirty="0">
                <a:effectLst/>
              </a:rPr>
              <a:t> </a:t>
            </a:r>
            <a:r>
              <a:rPr lang="ru-RU" sz="2000" dirty="0" err="1">
                <a:effectLst/>
              </a:rPr>
              <a:t>від</a:t>
            </a:r>
            <a:r>
              <a:rPr lang="ru-RU" sz="2000" dirty="0">
                <a:effectLst/>
              </a:rPr>
              <a:t> </a:t>
            </a:r>
            <a:r>
              <a:rPr lang="ru-RU" sz="2000" dirty="0" err="1">
                <a:effectLst/>
              </a:rPr>
              <a:t>усіх</a:t>
            </a:r>
            <a:r>
              <a:rPr lang="ru-RU" sz="2000" dirty="0">
                <a:effectLst/>
              </a:rPr>
              <a:t> </a:t>
            </a:r>
            <a:r>
              <a:rPr lang="ru-RU" sz="2000" dirty="0" err="1">
                <a:effectLst/>
              </a:rPr>
              <a:t>інших</a:t>
            </a:r>
            <a:r>
              <a:rPr lang="ru-RU" sz="2000" dirty="0"/>
              <a:t/>
            </a:r>
            <a:br>
              <a:rPr lang="ru-RU" sz="2000" dirty="0"/>
            </a:br>
            <a:r>
              <a:rPr lang="ru-RU" sz="2000" dirty="0" err="1">
                <a:effectLst/>
              </a:rPr>
              <a:t>зір</a:t>
            </a:r>
            <a:r>
              <a:rPr lang="ru-RU" sz="2000" dirty="0">
                <a:effectLst/>
              </a:rPr>
              <a:t> </a:t>
            </a:r>
            <a:r>
              <a:rPr lang="ru-RU" sz="2000" dirty="0" err="1">
                <a:effectLst/>
              </a:rPr>
              <a:t>можна</a:t>
            </a:r>
            <a:r>
              <a:rPr lang="ru-RU" sz="2000" dirty="0">
                <a:effectLst/>
              </a:rPr>
              <a:t> </a:t>
            </a:r>
            <a:r>
              <a:rPr lang="ru-RU" sz="2000" dirty="0" err="1">
                <a:effectLst/>
              </a:rPr>
              <a:t>спостерігати</a:t>
            </a:r>
            <a:r>
              <a:rPr lang="ru-RU" sz="2000" dirty="0">
                <a:effectLst/>
              </a:rPr>
              <a:t> диск і за </a:t>
            </a:r>
            <a:r>
              <a:rPr lang="ru-RU" sz="2000" dirty="0" err="1">
                <a:effectLst/>
              </a:rPr>
              <a:t>допомогою</a:t>
            </a:r>
            <a:r>
              <a:rPr lang="ru-RU" sz="2000" dirty="0">
                <a:effectLst/>
              </a:rPr>
              <a:t> телескопа </a:t>
            </a:r>
            <a:r>
              <a:rPr lang="ru-RU" sz="2000" dirty="0" err="1">
                <a:effectLst/>
              </a:rPr>
              <a:t>вивчати</a:t>
            </a:r>
            <a:r>
              <a:rPr lang="ru-RU" sz="2000" dirty="0">
                <a:effectLst/>
              </a:rPr>
              <a:t> на </a:t>
            </a:r>
            <a:r>
              <a:rPr lang="ru-RU" sz="2000" dirty="0" err="1" smtClean="0">
                <a:effectLst/>
              </a:rPr>
              <a:t>ньому</a:t>
            </a:r>
            <a:r>
              <a:rPr lang="ru-RU" sz="2000" dirty="0" smtClean="0"/>
              <a:t> </a:t>
            </a:r>
            <a:r>
              <a:rPr lang="ru-RU" sz="2000" dirty="0" err="1" smtClean="0">
                <a:effectLst/>
              </a:rPr>
              <a:t>невеликі</a:t>
            </a:r>
            <a:r>
              <a:rPr lang="ru-RU" sz="2000" dirty="0" smtClean="0">
                <a:effectLst/>
              </a:rPr>
              <a:t> </a:t>
            </a:r>
            <a:r>
              <a:rPr lang="ru-RU" sz="2000" dirty="0" err="1">
                <a:effectLst/>
              </a:rPr>
              <a:t>деталі</a:t>
            </a:r>
            <a:r>
              <a:rPr lang="ru-RU" sz="2000" dirty="0">
                <a:effectLst/>
              </a:rPr>
              <a:t>, </a:t>
            </a:r>
            <a:r>
              <a:rPr lang="ru-RU" sz="2000" dirty="0" err="1">
                <a:effectLst/>
              </a:rPr>
              <a:t>розміром</a:t>
            </a:r>
            <a:r>
              <a:rPr lang="ru-RU" sz="2000" dirty="0">
                <a:effectLst/>
              </a:rPr>
              <a:t> </a:t>
            </a:r>
            <a:r>
              <a:rPr lang="ru-RU" sz="2000" dirty="0" err="1">
                <a:effectLst/>
              </a:rPr>
              <a:t>навіть</a:t>
            </a:r>
            <a:r>
              <a:rPr lang="ru-RU" sz="2000" dirty="0">
                <a:effectLst/>
              </a:rPr>
              <a:t> до </a:t>
            </a:r>
            <a:r>
              <a:rPr lang="ru-RU" sz="2000" dirty="0" err="1">
                <a:effectLst/>
              </a:rPr>
              <a:t>кількох</a:t>
            </a:r>
            <a:r>
              <a:rPr lang="ru-RU" sz="2000" dirty="0">
                <a:effectLst/>
              </a:rPr>
              <a:t> </a:t>
            </a:r>
            <a:r>
              <a:rPr lang="ru-RU" sz="2000" dirty="0" err="1">
                <a:effectLst/>
              </a:rPr>
              <a:t>сотень</a:t>
            </a:r>
            <a:r>
              <a:rPr lang="ru-RU" sz="2000" dirty="0">
                <a:effectLst/>
              </a:rPr>
              <a:t> </a:t>
            </a:r>
            <a:r>
              <a:rPr lang="ru-RU" sz="2000" dirty="0" err="1">
                <a:effectLst/>
              </a:rPr>
              <a:t>кілометрів</a:t>
            </a:r>
            <a:r>
              <a:rPr lang="ru-RU" sz="2000" dirty="0">
                <a:effectLst/>
              </a:rPr>
              <a:t>. </a:t>
            </a:r>
            <a:r>
              <a:rPr lang="ru-RU" sz="2000" dirty="0" err="1">
                <a:effectLst/>
              </a:rPr>
              <a:t>Це</a:t>
            </a:r>
            <a:r>
              <a:rPr lang="ru-RU" sz="2000" dirty="0">
                <a:effectLst/>
              </a:rPr>
              <a:t> </a:t>
            </a:r>
            <a:r>
              <a:rPr lang="ru-RU" sz="2000" dirty="0" err="1" smtClean="0">
                <a:effectLst/>
              </a:rPr>
              <a:t>типова</a:t>
            </a:r>
            <a:r>
              <a:rPr lang="ru-RU" sz="2000" dirty="0" smtClean="0"/>
              <a:t> </a:t>
            </a:r>
            <a:r>
              <a:rPr lang="ru-RU" sz="2000" dirty="0" smtClean="0">
                <a:effectLst/>
              </a:rPr>
              <a:t>зоря</a:t>
            </a:r>
            <a:r>
              <a:rPr lang="ru-RU" sz="2000" dirty="0">
                <a:effectLst/>
              </a:rPr>
              <a:t>, тому </a:t>
            </a:r>
            <a:r>
              <a:rPr lang="ru-RU" sz="2000" dirty="0" err="1">
                <a:effectLst/>
              </a:rPr>
              <a:t>її</a:t>
            </a:r>
            <a:r>
              <a:rPr lang="ru-RU" sz="2000" dirty="0">
                <a:effectLst/>
              </a:rPr>
              <a:t> </a:t>
            </a:r>
            <a:r>
              <a:rPr lang="ru-RU" sz="2000" dirty="0" err="1">
                <a:effectLst/>
              </a:rPr>
              <a:t>вивчення</a:t>
            </a:r>
            <a:r>
              <a:rPr lang="ru-RU" sz="2000" dirty="0">
                <a:effectLst/>
              </a:rPr>
              <a:t> </a:t>
            </a:r>
            <a:r>
              <a:rPr lang="ru-RU" sz="2000" dirty="0" err="1">
                <a:effectLst/>
              </a:rPr>
              <a:t>допомагає</a:t>
            </a:r>
            <a:r>
              <a:rPr lang="ru-RU" sz="2000" dirty="0">
                <a:effectLst/>
              </a:rPr>
              <a:t> </a:t>
            </a:r>
            <a:r>
              <a:rPr lang="ru-RU" sz="2000" dirty="0" err="1">
                <a:effectLst/>
              </a:rPr>
              <a:t>зрозуміти</a:t>
            </a:r>
            <a:r>
              <a:rPr lang="ru-RU" sz="2000" dirty="0">
                <a:effectLst/>
              </a:rPr>
              <a:t> природу </a:t>
            </a:r>
            <a:r>
              <a:rPr lang="ru-RU" sz="2000" dirty="0" err="1">
                <a:effectLst/>
              </a:rPr>
              <a:t>зір</a:t>
            </a:r>
            <a:r>
              <a:rPr lang="ru-RU" sz="2000" dirty="0">
                <a:effectLst/>
              </a:rPr>
              <a:t> </a:t>
            </a:r>
            <a:r>
              <a:rPr lang="ru-RU" sz="2000" dirty="0" err="1" smtClean="0">
                <a:effectLst/>
              </a:rPr>
              <a:t>взагалі</a:t>
            </a:r>
            <a:endParaRPr lang="ru-RU" sz="2000" dirty="0"/>
          </a:p>
        </p:txBody>
      </p:sp>
    </p:spTree>
    <p:extLst>
      <p:ext uri="{BB962C8B-B14F-4D97-AF65-F5344CB8AC3E}">
        <p14:creationId xmlns:p14="http://schemas.microsoft.com/office/powerpoint/2010/main" val="317529183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114300"/>
            <a:ext cx="9905998" cy="889000"/>
          </a:xfrm>
        </p:spPr>
        <p:txBody>
          <a:bodyPr>
            <a:normAutofit fontScale="90000"/>
          </a:bodyPr>
          <a:lstStyle/>
          <a:p>
            <a:pPr algn="ctr"/>
            <a:r>
              <a:rPr lang="uk-UA" sz="5400" b="1" dirty="0" smtClean="0">
                <a:solidFill>
                  <a:srgbClr val="FFFF00"/>
                </a:solidFill>
              </a:rPr>
              <a:t>Будова сонця</a:t>
            </a:r>
            <a:endParaRPr lang="ru-RU" sz="5400" b="1" dirty="0">
              <a:solidFill>
                <a:srgbClr val="FFFF00"/>
              </a:solidFill>
            </a:endParaRPr>
          </a:p>
        </p:txBody>
      </p:sp>
      <p:sp>
        <p:nvSpPr>
          <p:cNvPr id="3" name="Объект 2"/>
          <p:cNvSpPr>
            <a:spLocks noGrp="1"/>
          </p:cNvSpPr>
          <p:nvPr>
            <p:ph idx="1"/>
          </p:nvPr>
        </p:nvSpPr>
        <p:spPr>
          <a:xfrm>
            <a:off x="1065213" y="1130299"/>
            <a:ext cx="9905998" cy="2120901"/>
          </a:xfrm>
        </p:spPr>
        <p:txBody>
          <a:bodyPr/>
          <a:lstStyle/>
          <a:p>
            <a:r>
              <a:rPr lang="ru-RU" dirty="0" smtClean="0">
                <a:effectLst/>
              </a:rPr>
              <a:t>Як </a:t>
            </a:r>
            <a:r>
              <a:rPr lang="ru-RU" dirty="0">
                <a:effectLst/>
              </a:rPr>
              <a:t>і </a:t>
            </a:r>
            <a:r>
              <a:rPr lang="ru-RU" dirty="0" err="1">
                <a:effectLst/>
              </a:rPr>
              <a:t>всі</a:t>
            </a:r>
            <a:r>
              <a:rPr lang="ru-RU" dirty="0">
                <a:effectLst/>
              </a:rPr>
              <a:t> </a:t>
            </a:r>
            <a:r>
              <a:rPr lang="ru-RU" dirty="0" err="1">
                <a:effectLst/>
              </a:rPr>
              <a:t>зорі</a:t>
            </a:r>
            <a:r>
              <a:rPr lang="ru-RU" dirty="0">
                <a:effectLst/>
              </a:rPr>
              <a:t>, </a:t>
            </a:r>
            <a:r>
              <a:rPr lang="ru-RU" dirty="0" err="1">
                <a:effectLst/>
              </a:rPr>
              <a:t>Сонце</a:t>
            </a:r>
            <a:r>
              <a:rPr lang="ru-RU" dirty="0">
                <a:effectLst/>
              </a:rPr>
              <a:t> — </a:t>
            </a:r>
            <a:r>
              <a:rPr lang="ru-RU" dirty="0" err="1">
                <a:effectLst/>
              </a:rPr>
              <a:t>розжарена</a:t>
            </a:r>
            <a:r>
              <a:rPr lang="ru-RU" dirty="0">
                <a:effectLst/>
              </a:rPr>
              <a:t> </a:t>
            </a:r>
            <a:r>
              <a:rPr lang="ru-RU" dirty="0" err="1">
                <a:effectLst/>
              </a:rPr>
              <a:t>газова</a:t>
            </a:r>
            <a:r>
              <a:rPr lang="ru-RU" dirty="0">
                <a:effectLst/>
              </a:rPr>
              <a:t> куля. В</a:t>
            </a:r>
            <a:r>
              <a:rPr lang="ru-RU" dirty="0"/>
              <a:t/>
            </a:r>
            <a:br>
              <a:rPr lang="ru-RU" dirty="0"/>
            </a:br>
            <a:r>
              <a:rPr lang="ru-RU" dirty="0">
                <a:effectLst/>
              </a:rPr>
              <a:t>основному </a:t>
            </a:r>
            <a:r>
              <a:rPr lang="ru-RU" dirty="0" err="1">
                <a:effectLst/>
              </a:rPr>
              <a:t>воно</a:t>
            </a:r>
            <a:r>
              <a:rPr lang="ru-RU" dirty="0">
                <a:effectLst/>
              </a:rPr>
              <a:t> </a:t>
            </a:r>
            <a:r>
              <a:rPr lang="ru-RU" dirty="0" err="1">
                <a:effectLst/>
              </a:rPr>
              <a:t>складається</a:t>
            </a:r>
            <a:r>
              <a:rPr lang="ru-RU" dirty="0">
                <a:effectLst/>
              </a:rPr>
              <a:t> з </a:t>
            </a:r>
            <a:r>
              <a:rPr lang="ru-RU" dirty="0" err="1">
                <a:effectLst/>
              </a:rPr>
              <a:t>водню</a:t>
            </a:r>
            <a:r>
              <a:rPr lang="ru-RU" dirty="0">
                <a:effectLst/>
              </a:rPr>
              <a:t> з </a:t>
            </a:r>
            <a:r>
              <a:rPr lang="ru-RU" dirty="0" err="1">
                <a:effectLst/>
              </a:rPr>
              <a:t>домішками</a:t>
            </a:r>
            <a:r>
              <a:rPr lang="ru-RU" dirty="0">
                <a:effectLst/>
              </a:rPr>
              <a:t> 10 % (за </a:t>
            </a:r>
            <a:r>
              <a:rPr lang="ru-RU" dirty="0" err="1">
                <a:effectLst/>
              </a:rPr>
              <a:t>кількістю</a:t>
            </a:r>
            <a:r>
              <a:rPr lang="ru-RU" dirty="0"/>
              <a:t/>
            </a:r>
            <a:br>
              <a:rPr lang="ru-RU" dirty="0"/>
            </a:br>
            <a:r>
              <a:rPr lang="ru-RU" dirty="0" err="1">
                <a:effectLst/>
              </a:rPr>
              <a:t>атомів</a:t>
            </a:r>
            <a:r>
              <a:rPr lang="ru-RU" dirty="0">
                <a:effectLst/>
              </a:rPr>
              <a:t>) </a:t>
            </a:r>
            <a:r>
              <a:rPr lang="ru-RU" dirty="0" err="1">
                <a:effectLst/>
              </a:rPr>
              <a:t>гелію</a:t>
            </a:r>
            <a:r>
              <a:rPr lang="ru-RU" dirty="0">
                <a:effectLst/>
              </a:rPr>
              <a:t>. </a:t>
            </a:r>
            <a:r>
              <a:rPr lang="ru-RU" dirty="0" err="1">
                <a:effectLst/>
              </a:rPr>
              <a:t>Кількість</a:t>
            </a:r>
            <a:r>
              <a:rPr lang="ru-RU" dirty="0">
                <a:effectLst/>
              </a:rPr>
              <a:t> </a:t>
            </a:r>
            <a:r>
              <a:rPr lang="ru-RU" dirty="0" err="1">
                <a:effectLst/>
              </a:rPr>
              <a:t>атомів</a:t>
            </a:r>
            <a:r>
              <a:rPr lang="ru-RU" dirty="0">
                <a:effectLst/>
              </a:rPr>
              <a:t> </a:t>
            </a:r>
            <a:r>
              <a:rPr lang="ru-RU" dirty="0" err="1">
                <a:effectLst/>
              </a:rPr>
              <a:t>усіх</a:t>
            </a:r>
            <a:r>
              <a:rPr lang="ru-RU" dirty="0">
                <a:effectLst/>
              </a:rPr>
              <a:t> разом </a:t>
            </a:r>
            <a:r>
              <a:rPr lang="ru-RU" dirty="0" err="1">
                <a:effectLst/>
              </a:rPr>
              <a:t>узятих</a:t>
            </a:r>
            <a:r>
              <a:rPr lang="ru-RU" dirty="0">
                <a:effectLst/>
              </a:rPr>
              <a:t> </a:t>
            </a:r>
            <a:r>
              <a:rPr lang="ru-RU" dirty="0" err="1">
                <a:effectLst/>
              </a:rPr>
              <a:t>інших</a:t>
            </a:r>
            <a:r>
              <a:rPr lang="ru-RU" dirty="0">
                <a:effectLst/>
              </a:rPr>
              <a:t> </a:t>
            </a:r>
            <a:r>
              <a:rPr lang="ru-RU" dirty="0" err="1">
                <a:effectLst/>
              </a:rPr>
              <a:t>елементів</a:t>
            </a:r>
            <a:r>
              <a:rPr lang="ru-RU" dirty="0"/>
              <a:t/>
            </a:r>
            <a:br>
              <a:rPr lang="ru-RU" dirty="0"/>
            </a:br>
            <a:r>
              <a:rPr lang="ru-RU" dirty="0" err="1">
                <a:effectLst/>
              </a:rPr>
              <a:t>приблизно</a:t>
            </a:r>
            <a:r>
              <a:rPr lang="ru-RU" dirty="0">
                <a:effectLst/>
              </a:rPr>
              <a:t> в 1000 раз </a:t>
            </a:r>
            <a:r>
              <a:rPr lang="ru-RU" dirty="0" err="1">
                <a:effectLst/>
              </a:rPr>
              <a:t>менша</a:t>
            </a:r>
            <a:r>
              <a:rPr lang="ru-RU" dirty="0">
                <a:effectLst/>
              </a:rPr>
              <a:t>. </a:t>
            </a:r>
            <a:r>
              <a:rPr lang="ru-RU" dirty="0" err="1">
                <a:effectLst/>
              </a:rPr>
              <a:t>Однак</a:t>
            </a:r>
            <a:r>
              <a:rPr lang="ru-RU" dirty="0">
                <a:effectLst/>
              </a:rPr>
              <a:t> </a:t>
            </a:r>
            <a:r>
              <a:rPr lang="ru-RU" dirty="0" err="1">
                <a:effectLst/>
              </a:rPr>
              <a:t>маса</a:t>
            </a:r>
            <a:r>
              <a:rPr lang="ru-RU" dirty="0">
                <a:effectLst/>
              </a:rPr>
              <a:t> </a:t>
            </a:r>
            <a:r>
              <a:rPr lang="ru-RU" dirty="0" err="1">
                <a:effectLst/>
              </a:rPr>
              <a:t>цих</a:t>
            </a:r>
            <a:r>
              <a:rPr lang="ru-RU" dirty="0">
                <a:effectLst/>
              </a:rPr>
              <a:t> </a:t>
            </a:r>
            <a:r>
              <a:rPr lang="ru-RU" dirty="0" err="1">
                <a:effectLst/>
              </a:rPr>
              <a:t>важчих</a:t>
            </a:r>
            <a:r>
              <a:rPr lang="ru-RU" dirty="0">
                <a:effectLst/>
              </a:rPr>
              <a:t> </a:t>
            </a:r>
            <a:r>
              <a:rPr lang="ru-RU" dirty="0" err="1">
                <a:effectLst/>
              </a:rPr>
              <a:t>елементів</a:t>
            </a:r>
            <a:r>
              <a:rPr lang="ru-RU" dirty="0">
                <a:effectLst/>
              </a:rPr>
              <a:t> становить 1</a:t>
            </a:r>
            <a:r>
              <a:rPr lang="ru-RU" dirty="0"/>
              <a:t/>
            </a:r>
            <a:br>
              <a:rPr lang="ru-RU" dirty="0"/>
            </a:br>
            <a:r>
              <a:rPr lang="ru-RU" dirty="0">
                <a:effectLst/>
              </a:rPr>
              <a:t>— 2 % </a:t>
            </a:r>
            <a:r>
              <a:rPr lang="ru-RU" dirty="0" err="1">
                <a:effectLst/>
              </a:rPr>
              <a:t>маси</a:t>
            </a:r>
            <a:r>
              <a:rPr lang="ru-RU" dirty="0">
                <a:effectLst/>
              </a:rPr>
              <a:t> </a:t>
            </a:r>
            <a:r>
              <a:rPr lang="ru-RU" dirty="0" err="1">
                <a:effectLst/>
              </a:rPr>
              <a:t>Сонця</a:t>
            </a:r>
            <a:r>
              <a:rPr lang="ru-RU" dirty="0">
                <a:effectLst/>
              </a:rPr>
              <a:t>.</a:t>
            </a:r>
            <a:r>
              <a:rPr lang="ru-RU" dirty="0"/>
              <a:t/>
            </a:r>
            <a:br>
              <a:rPr lang="ru-RU" dirty="0"/>
            </a:b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12" y="3378199"/>
            <a:ext cx="3087687" cy="2692401"/>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0" y="3251200"/>
            <a:ext cx="2959100" cy="2819400"/>
          </a:xfrm>
          <a:prstGeom prst="rect">
            <a:avLst/>
          </a:prstGeom>
        </p:spPr>
      </p:pic>
    </p:spTree>
    <p:extLst>
      <p:ext uri="{BB962C8B-B14F-4D97-AF65-F5344CB8AC3E}">
        <p14:creationId xmlns:p14="http://schemas.microsoft.com/office/powerpoint/2010/main" val="28979371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err="1">
                <a:effectLst/>
              </a:rPr>
              <a:t>Під</a:t>
            </a:r>
            <a:r>
              <a:rPr lang="ru-RU" sz="1800" b="1" dirty="0">
                <a:effectLst/>
              </a:rPr>
              <a:t> </a:t>
            </a:r>
            <a:r>
              <a:rPr lang="ru-RU" sz="1800" b="1" dirty="0" err="1">
                <a:effectLst/>
              </a:rPr>
              <a:t>дією</a:t>
            </a:r>
            <a:r>
              <a:rPr lang="ru-RU" sz="1800" b="1" dirty="0">
                <a:effectLst/>
              </a:rPr>
              <a:t> сил </a:t>
            </a:r>
            <a:r>
              <a:rPr lang="ru-RU" sz="1800" b="1" dirty="0" err="1">
                <a:effectLst/>
              </a:rPr>
              <a:t>гравітаційного</a:t>
            </a:r>
            <a:r>
              <a:rPr lang="ru-RU" sz="1800" b="1" dirty="0">
                <a:effectLst/>
              </a:rPr>
              <a:t> </a:t>
            </a:r>
            <a:r>
              <a:rPr lang="ru-RU" sz="1800" b="1" dirty="0" err="1">
                <a:effectLst/>
              </a:rPr>
              <a:t>притягання</a:t>
            </a:r>
            <a:r>
              <a:rPr lang="ru-RU" sz="1800" b="1" dirty="0">
                <a:effectLst/>
              </a:rPr>
              <a:t>, </a:t>
            </a:r>
            <a:r>
              <a:rPr lang="ru-RU" sz="1800" b="1" dirty="0" err="1">
                <a:effectLst/>
              </a:rPr>
              <a:t>спрямованих</a:t>
            </a:r>
            <a:r>
              <a:rPr lang="ru-RU" sz="1800" b="1" dirty="0">
                <a:effectLst/>
              </a:rPr>
              <a:t> до центра </a:t>
            </a:r>
            <a:r>
              <a:rPr lang="ru-RU" sz="1800" b="1" dirty="0" err="1">
                <a:effectLst/>
              </a:rPr>
              <a:t>Сонця</a:t>
            </a:r>
            <a:r>
              <a:rPr lang="ru-RU" sz="1800" b="1" dirty="0">
                <a:effectLst/>
              </a:rPr>
              <a:t>, в</a:t>
            </a:r>
            <a:r>
              <a:rPr lang="ru-RU" sz="1800" b="1" dirty="0"/>
              <a:t/>
            </a:r>
            <a:br>
              <a:rPr lang="ru-RU" sz="1800" b="1" dirty="0"/>
            </a:br>
            <a:r>
              <a:rPr lang="ru-RU" sz="1800" b="1" dirty="0" err="1">
                <a:effectLst/>
              </a:rPr>
              <a:t>його</a:t>
            </a:r>
            <a:r>
              <a:rPr lang="ru-RU" sz="1800" b="1" dirty="0">
                <a:effectLst/>
              </a:rPr>
              <a:t> </a:t>
            </a:r>
            <a:r>
              <a:rPr lang="ru-RU" sz="1800" b="1" dirty="0" err="1">
                <a:effectLst/>
              </a:rPr>
              <a:t>надрах</a:t>
            </a:r>
            <a:r>
              <a:rPr lang="ru-RU" sz="1800" b="1" dirty="0">
                <a:effectLst/>
              </a:rPr>
              <a:t> </a:t>
            </a:r>
            <a:r>
              <a:rPr lang="ru-RU" sz="1800" b="1" dirty="0" err="1">
                <a:effectLst/>
              </a:rPr>
              <a:t>створюється</a:t>
            </a:r>
            <a:r>
              <a:rPr lang="ru-RU" sz="1800" b="1" dirty="0">
                <a:effectLst/>
              </a:rPr>
              <a:t> </a:t>
            </a:r>
            <a:r>
              <a:rPr lang="ru-RU" sz="1800" b="1" dirty="0" err="1">
                <a:effectLst/>
              </a:rPr>
              <a:t>величезний</a:t>
            </a:r>
            <a:r>
              <a:rPr lang="ru-RU" sz="1800" b="1" dirty="0">
                <a:effectLst/>
              </a:rPr>
              <a:t> </a:t>
            </a:r>
            <a:r>
              <a:rPr lang="ru-RU" sz="1800" b="1" dirty="0" err="1" smtClean="0">
                <a:effectLst/>
              </a:rPr>
              <a:t>тиск</a:t>
            </a:r>
            <a:r>
              <a:rPr lang="ru-RU" sz="1800" b="1" dirty="0" smtClean="0">
                <a:effectLst/>
              </a:rPr>
              <a:t>.</a:t>
            </a:r>
            <a:r>
              <a:rPr lang="ru-RU" sz="1800" b="1" dirty="0" smtClean="0"/>
              <a:t> </a:t>
            </a:r>
            <a:r>
              <a:rPr lang="ru-RU" sz="1800" b="1" dirty="0" smtClean="0">
                <a:effectLst/>
              </a:rPr>
              <a:t>Коли </a:t>
            </a:r>
            <a:r>
              <a:rPr lang="ru-RU" sz="1800" b="1" dirty="0">
                <a:effectLst/>
              </a:rPr>
              <a:t>б </a:t>
            </a:r>
            <a:r>
              <a:rPr lang="ru-RU" sz="1800" b="1" dirty="0" err="1">
                <a:effectLst/>
              </a:rPr>
              <a:t>речовина</a:t>
            </a:r>
            <a:r>
              <a:rPr lang="ru-RU" sz="1800" b="1" dirty="0">
                <a:effectLst/>
              </a:rPr>
              <a:t> </a:t>
            </a:r>
            <a:r>
              <a:rPr lang="ru-RU" sz="1800" b="1" dirty="0" err="1">
                <a:effectLst/>
              </a:rPr>
              <a:t>всередині</a:t>
            </a:r>
            <a:r>
              <a:rPr lang="ru-RU" sz="1800" b="1" dirty="0">
                <a:effectLst/>
              </a:rPr>
              <a:t> </a:t>
            </a:r>
            <a:r>
              <a:rPr lang="ru-RU" sz="1800" b="1" dirty="0" err="1">
                <a:effectLst/>
              </a:rPr>
              <a:t>Сонця</a:t>
            </a:r>
            <a:r>
              <a:rPr lang="ru-RU" sz="1800" b="1" dirty="0">
                <a:effectLst/>
              </a:rPr>
              <a:t> </a:t>
            </a:r>
            <a:r>
              <a:rPr lang="ru-RU" sz="1800" b="1" dirty="0" err="1">
                <a:effectLst/>
              </a:rPr>
              <a:t>була</a:t>
            </a:r>
            <a:r>
              <a:rPr lang="ru-RU" sz="1800" b="1" dirty="0">
                <a:effectLst/>
              </a:rPr>
              <a:t> </a:t>
            </a:r>
            <a:r>
              <a:rPr lang="ru-RU" sz="1800" b="1" dirty="0" err="1">
                <a:effectLst/>
              </a:rPr>
              <a:t>розподілена</a:t>
            </a:r>
            <a:r>
              <a:rPr lang="ru-RU" sz="1800" b="1" dirty="0">
                <a:effectLst/>
              </a:rPr>
              <a:t> </a:t>
            </a:r>
            <a:r>
              <a:rPr lang="ru-RU" sz="1800" b="1" dirty="0" err="1">
                <a:effectLst/>
              </a:rPr>
              <a:t>рівномірно</a:t>
            </a:r>
            <a:r>
              <a:rPr lang="ru-RU" sz="1800" b="1" dirty="0">
                <a:effectLst/>
              </a:rPr>
              <a:t> й </a:t>
            </a:r>
            <a:r>
              <a:rPr lang="ru-RU" sz="1800" b="1" dirty="0" err="1" smtClean="0">
                <a:effectLst/>
              </a:rPr>
              <a:t>густина</a:t>
            </a:r>
            <a:r>
              <a:rPr lang="ru-RU" sz="1800" b="1" dirty="0" smtClean="0"/>
              <a:t> </a:t>
            </a:r>
            <a:r>
              <a:rPr lang="ru-RU" sz="1800" b="1" dirty="0" err="1" smtClean="0">
                <a:effectLst/>
              </a:rPr>
              <a:t>скрізь</a:t>
            </a:r>
            <a:r>
              <a:rPr lang="ru-RU" sz="1800" b="1" dirty="0" smtClean="0">
                <a:effectLst/>
              </a:rPr>
              <a:t> </a:t>
            </a:r>
            <a:r>
              <a:rPr lang="ru-RU" sz="1800" b="1" dirty="0" err="1">
                <a:effectLst/>
              </a:rPr>
              <a:t>дорівнювала</a:t>
            </a:r>
            <a:r>
              <a:rPr lang="ru-RU" sz="1800" b="1" dirty="0">
                <a:effectLst/>
              </a:rPr>
              <a:t> </a:t>
            </a:r>
            <a:r>
              <a:rPr lang="ru-RU" sz="1800" b="1" dirty="0" err="1">
                <a:effectLst/>
              </a:rPr>
              <a:t>середній</a:t>
            </a:r>
            <a:r>
              <a:rPr lang="ru-RU" sz="1800" b="1" dirty="0">
                <a:effectLst/>
              </a:rPr>
              <a:t>, то </a:t>
            </a:r>
            <a:r>
              <a:rPr lang="ru-RU" sz="1800" b="1" dirty="0" err="1">
                <a:effectLst/>
              </a:rPr>
              <a:t>внутрішній</a:t>
            </a:r>
            <a:r>
              <a:rPr lang="ru-RU" sz="1800" b="1" dirty="0">
                <a:effectLst/>
              </a:rPr>
              <a:t> </a:t>
            </a:r>
            <a:r>
              <a:rPr lang="ru-RU" sz="1800" b="1" dirty="0" err="1">
                <a:effectLst/>
              </a:rPr>
              <a:t>тиск</a:t>
            </a:r>
            <a:r>
              <a:rPr lang="ru-RU" sz="1800" b="1" dirty="0">
                <a:effectLst/>
              </a:rPr>
              <a:t> </a:t>
            </a:r>
            <a:r>
              <a:rPr lang="ru-RU" sz="1800" b="1" dirty="0" err="1">
                <a:effectLst/>
              </a:rPr>
              <a:t>було</a:t>
            </a:r>
            <a:r>
              <a:rPr lang="ru-RU" sz="1800" b="1" dirty="0">
                <a:effectLst/>
              </a:rPr>
              <a:t> б легко </a:t>
            </a:r>
            <a:r>
              <a:rPr lang="ru-RU" sz="1800" b="1" dirty="0" err="1">
                <a:effectLst/>
              </a:rPr>
              <a:t>обчислити</a:t>
            </a:r>
            <a:r>
              <a:rPr lang="ru-RU" sz="1800" dirty="0">
                <a:effectLst/>
              </a:rPr>
              <a:t>.</a:t>
            </a:r>
            <a:endParaRPr lang="ru-RU" sz="1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8300" y="2806700"/>
            <a:ext cx="5829300" cy="3136900"/>
          </a:xfrm>
        </p:spPr>
      </p:pic>
    </p:spTree>
    <p:extLst>
      <p:ext uri="{BB962C8B-B14F-4D97-AF65-F5344CB8AC3E}">
        <p14:creationId xmlns:p14="http://schemas.microsoft.com/office/powerpoint/2010/main" val="23169904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65213" y="927100"/>
            <a:ext cx="9905998" cy="5041900"/>
          </a:xfrm>
        </p:spPr>
        <p:txBody>
          <a:bodyPr>
            <a:noAutofit/>
          </a:bodyPr>
          <a:lstStyle/>
          <a:p>
            <a:r>
              <a:rPr lang="ru-RU" sz="2000" b="1" dirty="0" err="1">
                <a:effectLst/>
              </a:rPr>
              <a:t>Спостерігаючи</a:t>
            </a:r>
            <a:r>
              <a:rPr lang="ru-RU" sz="2000" b="1" dirty="0">
                <a:effectLst/>
              </a:rPr>
              <a:t> </a:t>
            </a:r>
            <a:r>
              <a:rPr lang="ru-RU" sz="2000" b="1" dirty="0" err="1">
                <a:effectLst/>
              </a:rPr>
              <a:t>сонячні</a:t>
            </a:r>
            <a:r>
              <a:rPr lang="ru-RU" sz="2000" b="1" dirty="0">
                <a:effectLst/>
              </a:rPr>
              <a:t> </a:t>
            </a:r>
            <a:r>
              <a:rPr lang="ru-RU" sz="2000" b="1" dirty="0" err="1">
                <a:effectLst/>
              </a:rPr>
              <a:t>плями</a:t>
            </a:r>
            <a:r>
              <a:rPr lang="ru-RU" sz="2000" b="1" dirty="0">
                <a:effectLst/>
              </a:rPr>
              <a:t> в телескоп, </a:t>
            </a:r>
            <a:r>
              <a:rPr lang="ru-RU" sz="2000" b="1" dirty="0" err="1">
                <a:effectLst/>
              </a:rPr>
              <a:t>Галілей</a:t>
            </a:r>
            <a:r>
              <a:rPr lang="ru-RU" sz="2000" b="1" dirty="0">
                <a:effectLst/>
              </a:rPr>
              <a:t> </a:t>
            </a:r>
            <a:r>
              <a:rPr lang="ru-RU" sz="2000" b="1" dirty="0" err="1">
                <a:effectLst/>
              </a:rPr>
              <a:t>помітив</a:t>
            </a:r>
            <a:r>
              <a:rPr lang="ru-RU" sz="2000" b="1" dirty="0">
                <a:effectLst/>
              </a:rPr>
              <a:t>, </a:t>
            </a:r>
            <a:r>
              <a:rPr lang="ru-RU" sz="2000" b="1" dirty="0" err="1">
                <a:effectLst/>
              </a:rPr>
              <a:t>що</a:t>
            </a:r>
            <a:r>
              <a:rPr lang="ru-RU" sz="2000" b="1" dirty="0">
                <a:effectLst/>
              </a:rPr>
              <a:t> вони</a:t>
            </a:r>
            <a:br>
              <a:rPr lang="ru-RU" sz="2000" b="1" dirty="0">
                <a:effectLst/>
              </a:rPr>
            </a:br>
            <a:r>
              <a:rPr lang="ru-RU" sz="2000" b="1" dirty="0" err="1">
                <a:effectLst/>
              </a:rPr>
              <a:t>переміщуються</a:t>
            </a:r>
            <a:r>
              <a:rPr lang="ru-RU" sz="2000" b="1" dirty="0">
                <a:effectLst/>
              </a:rPr>
              <a:t> по видимому диску </a:t>
            </a:r>
            <a:r>
              <a:rPr lang="ru-RU" sz="2000" b="1" dirty="0" err="1">
                <a:effectLst/>
              </a:rPr>
              <a:t>Сонця</a:t>
            </a:r>
            <a:r>
              <a:rPr lang="ru-RU" sz="2000" b="1" dirty="0">
                <a:effectLst/>
              </a:rPr>
              <a:t>. На </a:t>
            </a:r>
            <a:r>
              <a:rPr lang="ru-RU" sz="2000" b="1" dirty="0" err="1">
                <a:effectLst/>
              </a:rPr>
              <a:t>цій</a:t>
            </a:r>
            <a:r>
              <a:rPr lang="ru-RU" sz="2000" b="1" dirty="0">
                <a:effectLst/>
              </a:rPr>
              <a:t> </a:t>
            </a:r>
            <a:r>
              <a:rPr lang="ru-RU" sz="2000" b="1" dirty="0" err="1">
                <a:effectLst/>
              </a:rPr>
              <a:t>підставі</a:t>
            </a:r>
            <a:r>
              <a:rPr lang="ru-RU" sz="2000" b="1" dirty="0">
                <a:effectLst/>
              </a:rPr>
              <a:t> </a:t>
            </a:r>
            <a:r>
              <a:rPr lang="ru-RU" sz="2000" b="1" dirty="0" err="1">
                <a:effectLst/>
              </a:rPr>
              <a:t>він</a:t>
            </a:r>
            <a:r>
              <a:rPr lang="ru-RU" sz="2000" b="1" dirty="0">
                <a:effectLst/>
              </a:rPr>
              <a:t> </a:t>
            </a:r>
            <a:r>
              <a:rPr lang="ru-RU" sz="2000" b="1" dirty="0" err="1" smtClean="0">
                <a:effectLst/>
              </a:rPr>
              <a:t>зробив</a:t>
            </a:r>
            <a:r>
              <a:rPr lang="ru-RU" sz="2000" b="1" dirty="0">
                <a:effectLst/>
              </a:rPr>
              <a:t> </a:t>
            </a:r>
            <a:r>
              <a:rPr lang="ru-RU" sz="2000" b="1" dirty="0" err="1" smtClean="0">
                <a:effectLst/>
              </a:rPr>
              <a:t>висновок</a:t>
            </a:r>
            <a:r>
              <a:rPr lang="ru-RU" sz="2000" b="1" dirty="0">
                <a:effectLst/>
              </a:rPr>
              <a:t>, </a:t>
            </a:r>
            <a:r>
              <a:rPr lang="ru-RU" sz="2000" b="1" dirty="0" err="1">
                <a:effectLst/>
              </a:rPr>
              <a:t>що</a:t>
            </a:r>
            <a:r>
              <a:rPr lang="ru-RU" sz="2000" b="1" dirty="0">
                <a:effectLst/>
              </a:rPr>
              <a:t> </a:t>
            </a:r>
            <a:r>
              <a:rPr lang="ru-RU" sz="2000" b="1" dirty="0" err="1">
                <a:effectLst/>
              </a:rPr>
              <a:t>Сонце</a:t>
            </a:r>
            <a:r>
              <a:rPr lang="ru-RU" sz="2000" b="1" dirty="0">
                <a:effectLst/>
              </a:rPr>
              <a:t> </a:t>
            </a:r>
            <a:r>
              <a:rPr lang="ru-RU" sz="2000" b="1" dirty="0" err="1">
                <a:effectLst/>
              </a:rPr>
              <a:t>обертається</a:t>
            </a:r>
            <a:r>
              <a:rPr lang="ru-RU" sz="2000" b="1" dirty="0">
                <a:effectLst/>
              </a:rPr>
              <a:t> </a:t>
            </a:r>
            <a:r>
              <a:rPr lang="ru-RU" sz="2000" b="1" dirty="0" err="1">
                <a:effectLst/>
              </a:rPr>
              <a:t>навколо</a:t>
            </a:r>
            <a:r>
              <a:rPr lang="ru-RU" sz="2000" b="1" dirty="0">
                <a:effectLst/>
              </a:rPr>
              <a:t> </a:t>
            </a:r>
            <a:r>
              <a:rPr lang="ru-RU" sz="2000" b="1" dirty="0" err="1">
                <a:effectLst/>
              </a:rPr>
              <a:t>своєї</a:t>
            </a:r>
            <a:r>
              <a:rPr lang="ru-RU" sz="2000" b="1" dirty="0">
                <a:effectLst/>
              </a:rPr>
              <a:t> </a:t>
            </a:r>
            <a:r>
              <a:rPr lang="ru-RU" sz="2000" b="1" dirty="0" err="1">
                <a:effectLst/>
              </a:rPr>
              <a:t>осі</a:t>
            </a:r>
            <a:r>
              <a:rPr lang="ru-RU" sz="2000" b="1" dirty="0">
                <a:effectLst/>
              </a:rPr>
              <a:t>. </a:t>
            </a:r>
            <a:r>
              <a:rPr lang="ru-RU" sz="2000" b="1" dirty="0" err="1">
                <a:effectLst/>
              </a:rPr>
              <a:t>Кутова</a:t>
            </a:r>
            <a:r>
              <a:rPr lang="ru-RU" sz="2000" b="1" dirty="0">
                <a:effectLst/>
              </a:rPr>
              <a:t> </a:t>
            </a:r>
            <a:r>
              <a:rPr lang="ru-RU" sz="2000" b="1" dirty="0" err="1" smtClean="0">
                <a:effectLst/>
              </a:rPr>
              <a:t>швидкість</a:t>
            </a:r>
            <a:r>
              <a:rPr lang="ru-RU" sz="2000" b="1" dirty="0" smtClean="0">
                <a:effectLst/>
              </a:rPr>
              <a:t/>
            </a:r>
            <a:br>
              <a:rPr lang="ru-RU" sz="2000" b="1" dirty="0" smtClean="0">
                <a:effectLst/>
              </a:rPr>
            </a:br>
            <a:r>
              <a:rPr lang="ru-RU" sz="2000" b="1" dirty="0" err="1" smtClean="0">
                <a:effectLst/>
              </a:rPr>
              <a:t>обертання</a:t>
            </a:r>
            <a:r>
              <a:rPr lang="ru-RU" sz="2000" b="1" dirty="0" smtClean="0">
                <a:effectLst/>
              </a:rPr>
              <a:t> </a:t>
            </a:r>
            <a:r>
              <a:rPr lang="ru-RU" sz="2000" b="1" dirty="0" err="1">
                <a:effectLst/>
              </a:rPr>
              <a:t>світила</a:t>
            </a:r>
            <a:r>
              <a:rPr lang="ru-RU" sz="2000" b="1" dirty="0">
                <a:effectLst/>
              </a:rPr>
              <a:t> </a:t>
            </a:r>
            <a:r>
              <a:rPr lang="ru-RU" sz="2000" b="1" dirty="0" err="1">
                <a:effectLst/>
              </a:rPr>
              <a:t>зменшується</a:t>
            </a:r>
            <a:r>
              <a:rPr lang="ru-RU" sz="2000" b="1" dirty="0">
                <a:effectLst/>
              </a:rPr>
              <a:t> </a:t>
            </a:r>
            <a:r>
              <a:rPr lang="ru-RU" sz="2000" b="1" dirty="0" err="1">
                <a:effectLst/>
              </a:rPr>
              <a:t>від</a:t>
            </a:r>
            <a:r>
              <a:rPr lang="ru-RU" sz="2000" b="1" dirty="0">
                <a:effectLst/>
              </a:rPr>
              <a:t> </a:t>
            </a:r>
            <a:r>
              <a:rPr lang="ru-RU" sz="2000" b="1" dirty="0" err="1">
                <a:effectLst/>
              </a:rPr>
              <a:t>екватора</a:t>
            </a:r>
            <a:r>
              <a:rPr lang="ru-RU" sz="2000" b="1" dirty="0">
                <a:effectLst/>
              </a:rPr>
              <a:t> до </a:t>
            </a:r>
            <a:r>
              <a:rPr lang="ru-RU" sz="2000" b="1" dirty="0" err="1">
                <a:effectLst/>
              </a:rPr>
              <a:t>полюсів</a:t>
            </a:r>
            <a:r>
              <a:rPr lang="ru-RU" sz="2000" b="1" dirty="0">
                <a:effectLst/>
              </a:rPr>
              <a:t>, точки на </a:t>
            </a:r>
            <a:r>
              <a:rPr lang="ru-RU" sz="2000" b="1" dirty="0" err="1" smtClean="0">
                <a:effectLst/>
              </a:rPr>
              <a:t>екваторі</a:t>
            </a:r>
            <a:r>
              <a:rPr lang="ru-RU" sz="2000" b="1" dirty="0">
                <a:effectLst/>
              </a:rPr>
              <a:t> </a:t>
            </a:r>
            <a:r>
              <a:rPr lang="ru-RU" sz="2000" b="1" dirty="0" err="1" smtClean="0">
                <a:effectLst/>
              </a:rPr>
              <a:t>здійснюють</a:t>
            </a:r>
            <a:r>
              <a:rPr lang="ru-RU" sz="2000" b="1" dirty="0" smtClean="0">
                <a:effectLst/>
              </a:rPr>
              <a:t> </a:t>
            </a:r>
            <a:r>
              <a:rPr lang="ru-RU" sz="2000" b="1" dirty="0" err="1">
                <a:effectLst/>
              </a:rPr>
              <a:t>повний</a:t>
            </a:r>
            <a:r>
              <a:rPr lang="ru-RU" sz="2000" b="1" dirty="0">
                <a:effectLst/>
              </a:rPr>
              <a:t> </a:t>
            </a:r>
            <a:r>
              <a:rPr lang="ru-RU" sz="2000" b="1" dirty="0" err="1">
                <a:effectLst/>
              </a:rPr>
              <a:t>оберт</a:t>
            </a:r>
            <a:r>
              <a:rPr lang="ru-RU" sz="2000" b="1" dirty="0">
                <a:effectLst/>
              </a:rPr>
              <a:t> за 25 </a:t>
            </a:r>
            <a:r>
              <a:rPr lang="ru-RU" sz="2000" b="1" dirty="0" err="1">
                <a:effectLst/>
              </a:rPr>
              <a:t>діб</a:t>
            </a:r>
            <a:r>
              <a:rPr lang="ru-RU" sz="2000" b="1" dirty="0">
                <a:effectLst/>
              </a:rPr>
              <a:t>, а </a:t>
            </a:r>
            <a:r>
              <a:rPr lang="ru-RU" sz="2000" b="1" dirty="0" err="1">
                <a:effectLst/>
              </a:rPr>
              <a:t>поблизу</a:t>
            </a:r>
            <a:r>
              <a:rPr lang="ru-RU" sz="2000" b="1" dirty="0">
                <a:effectLst/>
              </a:rPr>
              <a:t> </a:t>
            </a:r>
            <a:r>
              <a:rPr lang="ru-RU" sz="2000" b="1" dirty="0" err="1">
                <a:effectLst/>
              </a:rPr>
              <a:t>полюсів</a:t>
            </a:r>
            <a:r>
              <a:rPr lang="ru-RU" sz="2000" b="1" dirty="0">
                <a:effectLst/>
              </a:rPr>
              <a:t> </a:t>
            </a:r>
            <a:r>
              <a:rPr lang="ru-RU" sz="2000" b="1" dirty="0" err="1">
                <a:effectLst/>
              </a:rPr>
              <a:t>зоряний</a:t>
            </a:r>
            <a:r>
              <a:rPr lang="ru-RU" sz="2000" b="1" dirty="0">
                <a:effectLst/>
              </a:rPr>
              <a:t> </a:t>
            </a:r>
            <a:r>
              <a:rPr lang="ru-RU" sz="2000" b="1" dirty="0" err="1" smtClean="0">
                <a:effectLst/>
              </a:rPr>
              <a:t>період</a:t>
            </a:r>
            <a:r>
              <a:rPr lang="ru-RU" sz="2000" b="1" dirty="0" smtClean="0">
                <a:effectLst/>
              </a:rPr>
              <a:t/>
            </a:r>
            <a:br>
              <a:rPr lang="ru-RU" sz="2000" b="1" dirty="0" smtClean="0">
                <a:effectLst/>
              </a:rPr>
            </a:br>
            <a:r>
              <a:rPr lang="ru-RU" sz="2000" b="1" dirty="0" err="1" smtClean="0">
                <a:effectLst/>
              </a:rPr>
              <a:t>обертання</a:t>
            </a:r>
            <a:r>
              <a:rPr lang="ru-RU" sz="2000" b="1" dirty="0" smtClean="0">
                <a:effectLst/>
              </a:rPr>
              <a:t> </a:t>
            </a:r>
            <a:r>
              <a:rPr lang="ru-RU" sz="2000" b="1" dirty="0" err="1">
                <a:effectLst/>
              </a:rPr>
              <a:t>Сонця</a:t>
            </a:r>
            <a:r>
              <a:rPr lang="ru-RU" sz="2000" b="1" dirty="0">
                <a:effectLst/>
              </a:rPr>
              <a:t> </a:t>
            </a:r>
            <a:r>
              <a:rPr lang="ru-RU" sz="2000" b="1" dirty="0" err="1">
                <a:effectLst/>
              </a:rPr>
              <a:t>збільшується</a:t>
            </a:r>
            <a:r>
              <a:rPr lang="ru-RU" sz="2000" b="1" dirty="0">
                <a:effectLst/>
              </a:rPr>
              <a:t> до 30 </a:t>
            </a:r>
            <a:r>
              <a:rPr lang="ru-RU" sz="2000" b="1" dirty="0" err="1">
                <a:effectLst/>
              </a:rPr>
              <a:t>діб</a:t>
            </a:r>
            <a:r>
              <a:rPr lang="ru-RU" sz="2000" b="1" dirty="0">
                <a:effectLst/>
              </a:rPr>
              <a:t>. Земля </a:t>
            </a:r>
            <a:r>
              <a:rPr lang="ru-RU" sz="2000" b="1" dirty="0" err="1">
                <a:effectLst/>
              </a:rPr>
              <a:t>рухається</a:t>
            </a:r>
            <a:r>
              <a:rPr lang="ru-RU" sz="2000" b="1" dirty="0">
                <a:effectLst/>
              </a:rPr>
              <a:t> по </a:t>
            </a:r>
            <a:r>
              <a:rPr lang="ru-RU" sz="2000" b="1" dirty="0" err="1">
                <a:effectLst/>
              </a:rPr>
              <a:t>своїй</a:t>
            </a:r>
            <a:r>
              <a:rPr lang="ru-RU" sz="2000" b="1" dirty="0">
                <a:effectLst/>
              </a:rPr>
              <a:t> </a:t>
            </a:r>
            <a:r>
              <a:rPr lang="ru-RU" sz="2000" b="1" dirty="0" err="1">
                <a:effectLst/>
              </a:rPr>
              <a:t>орбіті</a:t>
            </a:r>
            <a:r>
              <a:rPr lang="ru-RU" sz="2000" b="1" dirty="0">
                <a:effectLst/>
              </a:rPr>
              <a:t/>
            </a:r>
            <a:br>
              <a:rPr lang="ru-RU" sz="2000" b="1" dirty="0">
                <a:effectLst/>
              </a:rPr>
            </a:br>
            <a:r>
              <a:rPr lang="ru-RU" sz="2000" b="1" dirty="0">
                <a:effectLst/>
              </a:rPr>
              <a:t>в тому самому </a:t>
            </a:r>
            <a:r>
              <a:rPr lang="ru-RU" sz="2000" b="1" dirty="0" err="1">
                <a:effectLst/>
              </a:rPr>
              <a:t>напрямі</a:t>
            </a:r>
            <a:r>
              <a:rPr lang="ru-RU" sz="2000" b="1" dirty="0">
                <a:effectLst/>
              </a:rPr>
              <a:t>, в </a:t>
            </a:r>
            <a:r>
              <a:rPr lang="ru-RU" sz="2000" b="1" dirty="0" err="1">
                <a:effectLst/>
              </a:rPr>
              <a:t>якому</a:t>
            </a:r>
            <a:r>
              <a:rPr lang="ru-RU" sz="2000" b="1" dirty="0">
                <a:effectLst/>
              </a:rPr>
              <a:t> </a:t>
            </a:r>
            <a:r>
              <a:rPr lang="ru-RU" sz="2000" b="1" dirty="0" err="1">
                <a:effectLst/>
              </a:rPr>
              <a:t>обертається</a:t>
            </a:r>
            <a:r>
              <a:rPr lang="ru-RU" sz="2000" b="1" dirty="0">
                <a:effectLst/>
              </a:rPr>
              <a:t> </a:t>
            </a:r>
            <a:r>
              <a:rPr lang="ru-RU" sz="2000" b="1" dirty="0" err="1">
                <a:effectLst/>
              </a:rPr>
              <a:t>Сонце</a:t>
            </a:r>
            <a:r>
              <a:rPr lang="ru-RU" sz="2000" b="1" dirty="0">
                <a:effectLst/>
              </a:rPr>
              <a:t>. Тому </a:t>
            </a:r>
            <a:r>
              <a:rPr lang="ru-RU" sz="2000" b="1" dirty="0" err="1">
                <a:effectLst/>
              </a:rPr>
              <a:t>відносно</a:t>
            </a:r>
            <a:r>
              <a:rPr lang="ru-RU" sz="2000" b="1" dirty="0">
                <a:effectLst/>
              </a:rPr>
              <a:t> </a:t>
            </a:r>
            <a:r>
              <a:rPr lang="ru-RU" sz="2000" b="1" dirty="0" smtClean="0">
                <a:effectLst/>
              </a:rPr>
              <a:t>земного</a:t>
            </a:r>
            <a:br>
              <a:rPr lang="ru-RU" sz="2000" b="1" dirty="0" smtClean="0">
                <a:effectLst/>
              </a:rPr>
            </a:br>
            <a:r>
              <a:rPr lang="ru-RU" sz="2000" b="1" dirty="0" err="1" smtClean="0">
                <a:effectLst/>
              </a:rPr>
              <a:t>спостерігача</a:t>
            </a:r>
            <a:r>
              <a:rPr lang="ru-RU" sz="2000" b="1" dirty="0" smtClean="0">
                <a:effectLst/>
              </a:rPr>
              <a:t> </a:t>
            </a:r>
            <a:r>
              <a:rPr lang="ru-RU" sz="2000" b="1" dirty="0" err="1">
                <a:effectLst/>
              </a:rPr>
              <a:t>період</a:t>
            </a:r>
            <a:r>
              <a:rPr lang="ru-RU" sz="2000" b="1" dirty="0">
                <a:effectLst/>
              </a:rPr>
              <a:t> </a:t>
            </a:r>
            <a:r>
              <a:rPr lang="ru-RU" sz="2000" b="1" dirty="0" err="1">
                <a:effectLst/>
              </a:rPr>
              <a:t>його</a:t>
            </a:r>
            <a:r>
              <a:rPr lang="ru-RU" sz="2000" b="1" dirty="0">
                <a:effectLst/>
              </a:rPr>
              <a:t> </a:t>
            </a:r>
            <a:r>
              <a:rPr lang="ru-RU" sz="2000" b="1" dirty="0" err="1">
                <a:effectLst/>
              </a:rPr>
              <a:t>обертання</a:t>
            </a:r>
            <a:r>
              <a:rPr lang="ru-RU" sz="2000" b="1" dirty="0">
                <a:effectLst/>
              </a:rPr>
              <a:t> </a:t>
            </a:r>
            <a:r>
              <a:rPr lang="ru-RU" sz="2000" b="1" dirty="0" err="1">
                <a:effectLst/>
              </a:rPr>
              <a:t>більший</a:t>
            </a:r>
            <a:r>
              <a:rPr lang="ru-RU" sz="2000" b="1" dirty="0">
                <a:effectLst/>
              </a:rPr>
              <a:t> і </a:t>
            </a:r>
            <a:r>
              <a:rPr lang="ru-RU" sz="2000" b="1" dirty="0" err="1">
                <a:effectLst/>
              </a:rPr>
              <a:t>пляма</a:t>
            </a:r>
            <a:r>
              <a:rPr lang="ru-RU" sz="2000" b="1" dirty="0">
                <a:effectLst/>
              </a:rPr>
              <a:t> в </a:t>
            </a:r>
            <a:r>
              <a:rPr lang="ru-RU" sz="2000" b="1" dirty="0" err="1">
                <a:effectLst/>
              </a:rPr>
              <a:t>центрі</a:t>
            </a:r>
            <a:r>
              <a:rPr lang="ru-RU" sz="2000" b="1" dirty="0">
                <a:effectLst/>
              </a:rPr>
              <a:t> </a:t>
            </a:r>
            <a:r>
              <a:rPr lang="ru-RU" sz="2000" b="1" dirty="0" err="1" smtClean="0">
                <a:effectLst/>
              </a:rPr>
              <a:t>сонячного</a:t>
            </a:r>
            <a:r>
              <a:rPr lang="ru-RU" sz="2000" b="1" dirty="0">
                <a:effectLst/>
              </a:rPr>
              <a:t> </a:t>
            </a:r>
            <a:r>
              <a:rPr lang="ru-RU" sz="2000" b="1" dirty="0" smtClean="0">
                <a:effectLst/>
              </a:rPr>
              <a:t>диска </a:t>
            </a:r>
            <a:r>
              <a:rPr lang="ru-RU" sz="2000" b="1" dirty="0" err="1">
                <a:effectLst/>
              </a:rPr>
              <a:t>знову</a:t>
            </a:r>
            <a:r>
              <a:rPr lang="ru-RU" sz="2000" b="1" dirty="0">
                <a:effectLst/>
              </a:rPr>
              <a:t> </a:t>
            </a:r>
            <a:r>
              <a:rPr lang="ru-RU" sz="2000" b="1" dirty="0" err="1">
                <a:effectLst/>
              </a:rPr>
              <a:t>пройде</a:t>
            </a:r>
            <a:r>
              <a:rPr lang="ru-RU" sz="2000" b="1" dirty="0">
                <a:effectLst/>
              </a:rPr>
              <a:t> через </a:t>
            </a:r>
            <a:r>
              <a:rPr lang="ru-RU" sz="2000" b="1" dirty="0" err="1">
                <a:effectLst/>
              </a:rPr>
              <a:t>центральний</a:t>
            </a:r>
            <a:r>
              <a:rPr lang="ru-RU" sz="2000" b="1" dirty="0">
                <a:effectLst/>
              </a:rPr>
              <a:t> </a:t>
            </a:r>
            <a:r>
              <a:rPr lang="ru-RU" sz="2000" b="1" dirty="0" err="1">
                <a:effectLst/>
              </a:rPr>
              <a:t>меридіан</a:t>
            </a:r>
            <a:r>
              <a:rPr lang="ru-RU" sz="2000" b="1" dirty="0">
                <a:effectLst/>
              </a:rPr>
              <a:t> </a:t>
            </a:r>
            <a:r>
              <a:rPr lang="ru-RU" sz="2000" b="1" dirty="0" err="1">
                <a:effectLst/>
              </a:rPr>
              <a:t>Сонця</a:t>
            </a:r>
            <a:r>
              <a:rPr lang="ru-RU" sz="2000" b="1" dirty="0">
                <a:effectLst/>
              </a:rPr>
              <a:t> через 27 </a:t>
            </a:r>
            <a:r>
              <a:rPr lang="ru-RU" sz="2000" b="1" dirty="0" err="1">
                <a:effectLst/>
              </a:rPr>
              <a:t>діб</a:t>
            </a:r>
            <a:r>
              <a:rPr lang="ru-RU" sz="2000" b="1" dirty="0">
                <a:effectLst/>
              </a:rPr>
              <a:t>.</a:t>
            </a:r>
            <a:br>
              <a:rPr lang="ru-RU" sz="2000" b="1" dirty="0">
                <a:effectLst/>
              </a:rPr>
            </a:br>
            <a:r>
              <a:rPr lang="ru-RU" sz="2000" b="1" dirty="0">
                <a:effectLst/>
              </a:rPr>
              <a:t> </a:t>
            </a:r>
            <a:br>
              <a:rPr lang="ru-RU" sz="2000" b="1" dirty="0">
                <a:effectLst/>
              </a:rPr>
            </a:br>
            <a:endParaRPr lang="ru-RU" sz="2000" b="1" dirty="0"/>
          </a:p>
        </p:txBody>
      </p:sp>
    </p:spTree>
    <p:extLst>
      <p:ext uri="{BB962C8B-B14F-4D97-AF65-F5344CB8AC3E}">
        <p14:creationId xmlns:p14="http://schemas.microsoft.com/office/powerpoint/2010/main" val="26694622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37" y="228600"/>
            <a:ext cx="4215976" cy="278765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00" y="228600"/>
            <a:ext cx="4286250" cy="34290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9350" y="3181350"/>
            <a:ext cx="3524250" cy="3524250"/>
          </a:xfrm>
          <a:prstGeom prst="rect">
            <a:avLst/>
          </a:prstGeom>
        </p:spPr>
      </p:pic>
    </p:spTree>
    <p:extLst>
      <p:ext uri="{BB962C8B-B14F-4D97-AF65-F5344CB8AC3E}">
        <p14:creationId xmlns:p14="http://schemas.microsoft.com/office/powerpoint/2010/main" val="16841530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Сетка</Template>
  <TotalTime>70</TotalTime>
  <Words>46</Words>
  <Application>Microsoft Office PowerPoint</Application>
  <PresentationFormat>Широкоэкранный</PresentationFormat>
  <Paragraphs>7</Paragraphs>
  <Slides>7</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7</vt:i4>
      </vt:variant>
    </vt:vector>
  </HeadingPairs>
  <TitlesOfParts>
    <vt:vector size="10" baseType="lpstr">
      <vt:lpstr>Arial</vt:lpstr>
      <vt:lpstr>Century Gothic</vt:lpstr>
      <vt:lpstr>Сетка</vt:lpstr>
      <vt:lpstr>Сонце:  наша унікальна зірка</vt:lpstr>
      <vt:lpstr>Сонце — центральне і наймасивніше тіло Сонячної системи, могутнє джерело енергії, яку воно постійно випромінює в усіх ділянках спектра електромагнітних хвиль — від рентгенівських і ультрафіолетових променів до радіохвиль.</vt:lpstr>
      <vt:lpstr> Сонце — найближча до нас зоря, в якої на відміну від усіх інших зір можна спостерігати диск і за допомогою телескопа вивчати на ньому невеликі деталі, розміром навіть до кількох сотень кілометрів. Це типова зоря, тому її вивчення допомагає зрозуміти природу зір взагалі</vt:lpstr>
      <vt:lpstr>Будова сонця</vt:lpstr>
      <vt:lpstr>Під дією сил гравітаційного притягання, спрямованих до центра Сонця, в його надрах створюється величезний тиск. Коли б речовина всередині Сонця була розподілена рівномірно й густина скрізь дорівнювала середній, то внутрішній тиск було б легко обчислити.</vt:lpstr>
      <vt:lpstr>Спостерігаючи сонячні плями в телескоп, Галілей помітив, що вони переміщуються по видимому диску Сонця. На цій підставі він зробив висновок, що Сонце обертається навколо своєї осі. Кутова швидкість обертання світила зменшується від екватора до полюсів, точки на екваторі здійснюють повний оберт за 25 діб, а поблизу полюсів зоряний період обертання Сонця збільшується до 30 діб. Земля рухається по своїй орбіті в тому самому напрямі, в якому обертається Сонце. Тому відносно земного спостерігача період його обертання більший і пляма в центрі сонячного диска знову пройде через центральний меридіан Сонця через 27 діб.   </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Сонце:  наша унікальна зірка</dc:title>
  <dc:creator>Каріна</dc:creator>
  <cp:lastModifiedBy>Каріна</cp:lastModifiedBy>
  <cp:revision>6</cp:revision>
  <dcterms:created xsi:type="dcterms:W3CDTF">2013-11-27T17:15:26Z</dcterms:created>
  <dcterms:modified xsi:type="dcterms:W3CDTF">2013-11-27T18:26:04Z</dcterms:modified>
</cp:coreProperties>
</file>