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6.jpeg" ContentType="image/jpeg"/>
  <Override PartName="/ppt/media/image25.jpeg" ContentType="image/jpeg"/>
  <Override PartName="/ppt/media/image22.jpeg" ContentType="image/jpeg"/>
  <Override PartName="/ppt/media/image23.jpeg" ContentType="image/jpeg"/>
  <Override PartName="/ppt/media/image21.jpeg" ContentType="image/jpeg"/>
  <Override PartName="/ppt/media/image20.png" ContentType="image/png"/>
  <Override PartName="/ppt/media/image24.jpeg" ContentType="image/jpeg"/>
  <Override PartName="/ppt/media/image19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13.jpeg" ContentType="image/jpeg"/>
  <Override PartName="/ppt/media/image12.jpeg" ContentType="image/jpeg"/>
  <Override PartName="/ppt/media/image11.jpeg" ContentType="image/jpeg"/>
  <Override PartName="/ppt/media/image8.jpeg" ContentType="image/jpeg"/>
  <Override PartName="/ppt/media/image7.jpeg" ContentType="image/jpeg"/>
  <Override PartName="/ppt/media/image10.jpeg" ContentType="image/jpeg"/>
  <Override PartName="/ppt/media/image5.png" ContentType="image/png"/>
  <Override PartName="/ppt/media/image4.jpeg" ContentType="image/jpeg"/>
  <Override PartName="/ppt/media/image3.png" ContentType="image/png"/>
  <Override PartName="/ppt/media/image9.jpeg" ContentType="image/jpeg"/>
  <Override PartName="/ppt/media/image18.jpeg" ContentType="image/jpeg"/>
  <Override PartName="/ppt/media/image6.jpeg" ContentType="image/jpeg"/>
  <Override PartName="/ppt/media/image2.png" ContentType="image/png"/>
  <Override PartName="/ppt/media/image1.jpeg" ContentType="image/jpe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480" cy="4524480"/>
          </a:xfrm>
          <a:prstGeom prst="rect">
            <a:avLst/>
          </a:prstGeom>
        </p:spPr>
        <p:txBody>
          <a:bodyPr lIns="0" rIns="0" tIns="0" bIns="0"/>
          <a:p>
            <a:r>
              <a:rPr lang="en-US" sz="1200">
                <a:latin typeface="Times New Roman"/>
              </a:rPr>
              <a:t>Click to edit the notes format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-360"/>
            <a:ext cx="3371760" cy="5014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1400">
                <a:latin typeface="Times New Roman"/>
                <a:ea typeface="Arial Unicode MS"/>
              </a:rPr>
              <a:t>&lt;header&gt;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dt"/>
          </p:nvPr>
        </p:nvSpPr>
        <p:spPr>
          <a:xfrm>
            <a:off x="4398480" y="-360"/>
            <a:ext cx="3372120" cy="50148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95000"/>
              </a:lnSpc>
              <a:buFont typeface="Times New Roman"/>
              <a:buChar char="•"/>
            </a:pPr>
            <a:r>
              <a:rPr lang="en-US" sz="1400">
                <a:latin typeface="Times New Roman"/>
                <a:ea typeface="Arial Unicode MS"/>
              </a:rPr>
              <a:t>&lt;date/time&gt;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ftr"/>
          </p:nvPr>
        </p:nvSpPr>
        <p:spPr>
          <a:xfrm>
            <a:off x="0" y="9555120"/>
            <a:ext cx="3371760" cy="501840"/>
          </a:xfrm>
          <a:prstGeom prst="rect">
            <a:avLst/>
          </a:prstGeom>
        </p:spPr>
        <p:txBody>
          <a:bodyPr lIns="0" rIns="0" tIns="0" bIns="0" anchor="b"/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1400">
                <a:latin typeface="Times New Roman"/>
                <a:ea typeface="Arial Unicode MS"/>
              </a:rPr>
              <a:t>&lt;footer&gt;</a:t>
            </a:r>
            <a:endParaRPr/>
          </a:p>
        </p:txBody>
      </p:sp>
      <p:sp>
        <p:nvSpPr>
          <p:cNvPr id="48" name="PlaceHolder 6"/>
          <p:cNvSpPr>
            <a:spLocks noGrp="1"/>
          </p:cNvSpPr>
          <p:nvPr>
            <p:ph type="sldNum"/>
          </p:nvPr>
        </p:nvSpPr>
        <p:spPr>
          <a:xfrm>
            <a:off x="4398480" y="9555120"/>
            <a:ext cx="3372120" cy="501840"/>
          </a:xfrm>
          <a:prstGeom prst="rect">
            <a:avLst/>
          </a:prstGeom>
        </p:spPr>
        <p:txBody>
          <a:bodyPr lIns="0" rIns="0" tIns="0" bIns="0" anchor="b"/>
          <a:p>
            <a:pPr algn="r">
              <a:lnSpc>
                <a:spcPct val="95000"/>
              </a:lnSpc>
              <a:buFont typeface="Times New Roman"/>
              <a:buChar char="•"/>
            </a:pPr>
            <a:fld id="{0F07A698-22C9-4BF8-968B-9259D69E920E}" type="slidenum">
              <a:rPr lang="en-US" sz="1400">
                <a:latin typeface="Times New Roman"/>
                <a:ea typeface="Arial Unicode MS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2816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16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3520" y="16048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2816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2816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1735920" y="1604880"/>
            <a:ext cx="5670720" cy="452448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1735920" y="1604880"/>
            <a:ext cx="5670720" cy="45244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880"/>
            <a:ext cx="8228160" cy="4524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2816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401508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3520" y="1604880"/>
            <a:ext cx="401508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762120" y="3200040"/>
            <a:ext cx="7542000" cy="7058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1604880"/>
            <a:ext cx="401508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4015080" cy="452448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48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880"/>
            <a:ext cx="401508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160" cy="2157840"/>
          </a:xfrm>
          <a:prstGeom prst="rect">
            <a:avLst/>
          </a:prstGeom>
        </p:spPr>
        <p:txBody>
          <a:bodyPr lIns="0" rIns="0" tIns="1512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777960" y="0"/>
            <a:ext cx="7543800" cy="380880"/>
          </a:xfrm>
          <a:prstGeom prst="rect">
            <a:avLst/>
          </a:prstGeom>
          <a:solidFill>
            <a:srgbClr val="ad010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777960" y="6172200"/>
            <a:ext cx="7543800" cy="27000"/>
          </a:xfrm>
          <a:prstGeom prst="rect">
            <a:avLst/>
          </a:prstGeom>
          <a:solidFill>
            <a:srgbClr val="ad010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777960" y="0"/>
            <a:ext cx="7543800" cy="3048120"/>
          </a:xfrm>
          <a:prstGeom prst="rect">
            <a:avLst/>
          </a:prstGeom>
          <a:solidFill>
            <a:srgbClr val="ad010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762120" y="3200040"/>
            <a:ext cx="7542000" cy="152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5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" name="CustomShape 5"/>
          <p:cNvSpPr/>
          <p:nvPr/>
        </p:nvSpPr>
        <p:spPr>
          <a:xfrm>
            <a:off x="6248520" y="6208560"/>
            <a:ext cx="213336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>
            <a:off x="762120" y="6208560"/>
            <a:ext cx="487368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7620120" y="5688000"/>
            <a:ext cx="760320" cy="363600"/>
          </a:xfrm>
          <a:prstGeom prst="rect">
            <a:avLst/>
          </a:prstGeom>
        </p:spPr>
        <p:txBody>
          <a:bodyPr lIns="90000" rIns="90000" tIns="45000" bIns="45000"/>
          <a:p>
            <a:pPr>
              <a:buFont typeface="Times New Roman"/>
              <a:buChar char="•"/>
            </a:pPr>
            <a:fld id="{9BC2BD01-B34C-45FB-B448-48355CF6AA01}" type="slidenum">
              <a:rPr lang="en-US">
                <a:latin typeface="Arial"/>
              </a:rPr>
              <a:t>&lt;number&gt;</a:t>
            </a:fld>
            <a:endParaRPr/>
          </a:p>
        </p:txBody>
      </p:sp>
      <p:sp>
        <p:nvSpPr>
          <p:cNvPr id="7" name="CustomShape 8"/>
          <p:cNvSpPr/>
          <p:nvPr/>
        </p:nvSpPr>
        <p:spPr>
          <a:xfrm>
            <a:off x="777960" y="6172200"/>
            <a:ext cx="7543800" cy="27000"/>
          </a:xfrm>
          <a:prstGeom prst="rect">
            <a:avLst/>
          </a:prstGeom>
          <a:solidFill>
            <a:srgbClr val="ad010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28160" cy="4524480"/>
          </a:xfrm>
          <a:prstGeom prst="rect">
            <a:avLst/>
          </a:prstGeom>
        </p:spPr>
        <p:txBody>
          <a:bodyPr lIns="0" rIns="0" tIns="15120" bIns="0"/>
          <a:p>
            <a:pPr>
              <a:buFont typeface="Times New Roman"/>
              <a:buChar char="•"/>
            </a:pPr>
            <a:r>
              <a:rPr lang="en-US" sz="2400">
                <a:latin typeface="Times New Roman"/>
              </a:rPr>
              <a:t>Click to edit the outline text format</a:t>
            </a:r>
            <a:endParaRPr/>
          </a:p>
          <a:p>
            <a:pPr lvl="1">
              <a:buFont typeface="Times New Roman"/>
              <a:buChar char="•"/>
            </a:pPr>
            <a:r>
              <a:rPr lang="en-US" sz="2000">
                <a:latin typeface="Times New Roman"/>
              </a:rPr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US">
                <a:latin typeface="Times New Roman"/>
              </a:rPr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US">
                <a:latin typeface="Times New Roman"/>
              </a:rPr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179280" y="3141360"/>
            <a:ext cx="8731440" cy="152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5400">
                <a:solidFill>
                  <a:srgbClr val="262626"/>
                </a:solidFill>
                <a:latin typeface="Times New Roman"/>
              </a:rPr>
              <a:t>  </a:t>
            </a:r>
            <a:r>
              <a:rPr lang="en-US" sz="5400">
                <a:solidFill>
                  <a:srgbClr val="262626"/>
                </a:solidFill>
                <a:latin typeface="Impact"/>
              </a:rPr>
              <a:t>Taking a gap year in Ukraine</a:t>
            </a:r>
            <a:endParaRPr/>
          </a:p>
        </p:txBody>
      </p:sp>
      <p:sp>
        <p:nvSpPr>
          <p:cNvPr id="50" name="TextShape 2"/>
          <p:cNvSpPr txBox="1"/>
          <p:nvPr/>
        </p:nvSpPr>
        <p:spPr>
          <a:xfrm>
            <a:off x="250560" y="6237000"/>
            <a:ext cx="8893080" cy="280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3200">
                <a:solidFill>
                  <a:srgbClr val="262626"/>
                </a:solidFill>
                <a:latin typeface="Times New Roman"/>
              </a:rPr>
              <a:t>Designed by:Vitsinska Oksana and Melnyk Nastya</a:t>
            </a:r>
            <a:endParaRPr/>
          </a:p>
        </p:txBody>
      </p:sp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1763640" y="404640"/>
            <a:ext cx="5688000" cy="223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179280" y="3141360"/>
            <a:ext cx="7848720" cy="445140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2800">
                <a:latin typeface="Impact"/>
              </a:rPr>
              <a:t>Disadvantiges</a:t>
            </a:r>
            <a:r>
              <a:rPr lang="ru-RU" sz="2800">
                <a:latin typeface="Impact"/>
              </a:rPr>
              <a:t>:</a:t>
            </a:r>
            <a:r>
              <a:rPr lang="en-US" sz="2800">
                <a:latin typeface="Impact"/>
              </a:rPr>
              <a:t>
</a:t>
            </a: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2800">
                <a:latin typeface="Impact"/>
              </a:rPr>
              <a:t>Time/year behind</a:t>
            </a:r>
            <a:r>
              <a:rPr lang="en-US" sz="2800">
                <a:latin typeface="Impact"/>
              </a:rPr>
              <a:t>
</a:t>
            </a: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2800">
                <a:latin typeface="Impact"/>
              </a:rPr>
              <a:t>Distraction</a:t>
            </a: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2800">
                <a:latin typeface="Impact"/>
              </a:rPr>
              <a:t>Cost/debts</a:t>
            </a: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2800">
                <a:latin typeface="Impact"/>
              </a:rPr>
              <a:t>Loss of momentum</a:t>
            </a: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endParaRPr/>
          </a:p>
        </p:txBody>
      </p:sp>
      <p:pic>
        <p:nvPicPr>
          <p:cNvPr id="70" name="" descr=""/>
          <p:cNvPicPr/>
          <p:nvPr/>
        </p:nvPicPr>
        <p:blipFill>
          <a:blip r:embed="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"/>
          <a:stretch/>
        </p:blipFill>
        <p:spPr>
          <a:xfrm>
            <a:off x="4419720" y="3276720"/>
            <a:ext cx="304560" cy="30456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2987640" y="0"/>
            <a:ext cx="3311640" cy="292428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250920" y="0"/>
            <a:ext cx="8604000" cy="57326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1285920" y="3212640"/>
            <a:ext cx="7858080" cy="488484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en-US" sz="4000">
                <a:latin typeface="Impact"/>
              </a:rPr>
              <a:t>GAP YEAR-</a:t>
            </a:r>
            <a:r>
              <a:rPr lang="en-US" sz="4000">
                <a:latin typeface="Times New Roman"/>
              </a:rPr>
              <a:t> vacation</a:t>
            </a:r>
            <a:r>
              <a:rPr lang="uk-UA" sz="4000">
                <a:latin typeface="Times New Roman"/>
              </a:rPr>
              <a:t>, </a:t>
            </a:r>
            <a:r>
              <a:rPr lang="en-US" sz="4000">
                <a:latin typeface="Times New Roman"/>
              </a:rPr>
              <a:t>provided the student or senior secondary vocationals school for medical reasons and in other cases (disasters, family problems).</a:t>
            </a:r>
            <a:endParaRPr/>
          </a:p>
        </p:txBody>
      </p:sp>
      <p:pic>
        <p:nvPicPr>
          <p:cNvPr id="53" name="" descr=""/>
          <p:cNvPicPr/>
          <p:nvPr/>
        </p:nvPicPr>
        <p:blipFill>
          <a:blip r:embed="rId2"/>
          <a:stretch/>
        </p:blipFill>
        <p:spPr>
          <a:xfrm>
            <a:off x="1835280" y="0"/>
            <a:ext cx="5543280" cy="292428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-360" y="2970000"/>
            <a:ext cx="8893080" cy="388764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85000"/>
              </a:lnSpc>
              <a:buFont typeface="Times New Roman"/>
              <a:buChar char="•"/>
            </a:pPr>
            <a:r>
              <a:rPr lang="en-US" sz="2800">
                <a:latin typeface="Times New Roman"/>
              </a:rPr>
              <a:t>    </a:t>
            </a:r>
            <a:r>
              <a:rPr lang="ru-RU" sz="2800">
                <a:latin typeface="Times New Roman"/>
              </a:rPr>
              <a:t>Taking a gap year will help improve your communication</a:t>
            </a:r>
            <a:r>
              <a:rPr lang="en-US" sz="2800">
                <a:latin typeface="Times New Roman"/>
              </a:rPr>
              <a:t> </a:t>
            </a:r>
            <a:r>
              <a:rPr lang="ru-RU" sz="2800">
                <a:latin typeface="Times New Roman"/>
              </a:rPr>
              <a:t>skills, your decision making and your ability to build</a:t>
            </a:r>
            <a:r>
              <a:rPr lang="en-US" sz="2800">
                <a:latin typeface="Times New Roman"/>
              </a:rPr>
              <a:t> </a:t>
            </a:r>
            <a:r>
              <a:rPr lang="ru-RU" sz="2800">
                <a:latin typeface="Times New Roman"/>
              </a:rPr>
              <a:t>relationships.</a:t>
            </a:r>
            <a:endParaRPr/>
          </a:p>
          <a:p>
            <a:pPr>
              <a:lnSpc>
                <a:spcPct val="85000"/>
              </a:lnSpc>
              <a:buFont typeface="Times New Roman"/>
              <a:buChar char="•"/>
            </a:pPr>
            <a:r>
              <a:rPr lang="en-US" sz="2800">
                <a:latin typeface="Times New Roman"/>
              </a:rPr>
              <a:t>  </a:t>
            </a:r>
            <a:r>
              <a:rPr lang="ru-RU" sz="2800">
                <a:latin typeface="Times New Roman"/>
              </a:rPr>
              <a:t>Taking a whole year out to do something amazing is anopportunity that most people will never have, so don’t take itlightly. Once you’re in a secure job with a mortgage and afamily you probably won’t be able to take a year out to dowhatever you want, so gap years are an ideal way to dosome traveling while you’re young and to ‘get it out of yoursystem’.</a:t>
            </a:r>
            <a:endParaRPr/>
          </a:p>
        </p:txBody>
      </p:sp>
      <p:pic>
        <p:nvPicPr>
          <p:cNvPr id="55" name="" descr=""/>
          <p:cNvPicPr/>
          <p:nvPr/>
        </p:nvPicPr>
        <p:blipFill>
          <a:blip r:embed="rId2"/>
          <a:stretch/>
        </p:blipFill>
        <p:spPr>
          <a:xfrm>
            <a:off x="1835280" y="0"/>
            <a:ext cx="5472000" cy="30686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684000" y="3068640"/>
            <a:ext cx="8227800" cy="452448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r>
              <a:rPr lang="ru-RU" sz="4800">
                <a:solidFill>
                  <a:srgbClr val="333333"/>
                </a:solidFill>
                <a:latin typeface="Impact"/>
              </a:rPr>
              <a:t>Here are 10 good reasons for you </a:t>
            </a:r>
            <a:r>
              <a:rPr lang="en-US" sz="4800">
                <a:solidFill>
                  <a:srgbClr val="333333"/>
                </a:solidFill>
                <a:latin typeface="Impact"/>
              </a:rPr>
              <a:t>                   t</a:t>
            </a:r>
            <a:r>
              <a:rPr lang="ru-RU" sz="4800">
                <a:solidFill>
                  <a:srgbClr val="333333"/>
                </a:solidFill>
                <a:latin typeface="Impact"/>
              </a:rPr>
              <a:t>o go for a gap year. </a:t>
            </a:r>
            <a:endParaRPr/>
          </a:p>
        </p:txBody>
      </p:sp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1187280" y="0"/>
            <a:ext cx="6840720" cy="270828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468000" y="2970000"/>
            <a:ext cx="8351640" cy="388764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b="1" lang="ru-RU" sz="2400">
                <a:latin typeface="Impact"/>
              </a:rPr>
              <a:t>1. Learn About the World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Although gap years don’t have to involve foreign travel, most gap year students seize the opportunity to travel abroad.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Young people are able to figure out who they are and what inspires them.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This firsthand experience of unfamiliar cultures offers profound lessons, especially for curious and motivated young people.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After all, engaged travel is one of the best forms of genuine education.</a:t>
            </a:r>
            <a:endParaRPr/>
          </a:p>
        </p:txBody>
      </p:sp>
      <p:pic>
        <p:nvPicPr>
          <p:cNvPr id="59" name="" descr=""/>
          <p:cNvPicPr/>
          <p:nvPr/>
        </p:nvPicPr>
        <p:blipFill>
          <a:blip r:embed="rId2"/>
          <a:stretch/>
        </p:blipFill>
        <p:spPr>
          <a:xfrm>
            <a:off x="1692360" y="0"/>
            <a:ext cx="5753160" cy="285768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107640" y="3068640"/>
            <a:ext cx="8567640" cy="396072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b="1" lang="ru-RU" sz="2000">
                <a:latin typeface="Impact"/>
              </a:rPr>
              <a:t>2. Learn About Yourself</a:t>
            </a:r>
            <a:endParaRPr/>
          </a:p>
          <a:p>
            <a:pPr>
              <a:buFont typeface="Times New Roman"/>
              <a:buChar char="•"/>
            </a:pPr>
            <a:r>
              <a:rPr lang="ru-RU" sz="2000">
                <a:latin typeface="Times New Roman"/>
              </a:rPr>
              <a:t>For students who grew up in a structured environment with clearly defined social, athletic and academic goals, gap years offer valuable personal freedom.</a:t>
            </a:r>
            <a:endParaRPr/>
          </a:p>
          <a:p>
            <a:pPr>
              <a:buFont typeface="Times New Roman"/>
              <a:buChar char="•"/>
            </a:pPr>
            <a:r>
              <a:rPr lang="ru-RU" sz="2000">
                <a:latin typeface="Times New Roman"/>
              </a:rPr>
              <a:t>Young people are able to figure out who they are and what inspires them. During the gap year, they begin to emerge as self-actualized adults.</a:t>
            </a:r>
            <a:endParaRPr/>
          </a:p>
          <a:p>
            <a:pPr>
              <a:lnSpc>
                <a:spcPct val="95000"/>
              </a:lnSpc>
              <a:buFont typeface="Times New Roman"/>
              <a:buChar char="•"/>
            </a:pPr>
            <a:r>
              <a:rPr b="1" lang="ru-RU" sz="2000">
                <a:latin typeface="Impact"/>
              </a:rPr>
              <a:t>3. Have Fun</a:t>
            </a:r>
            <a:endParaRPr/>
          </a:p>
          <a:p>
            <a:pPr>
              <a:buFont typeface="Times New Roman"/>
              <a:buChar char="•"/>
            </a:pPr>
            <a:r>
              <a:rPr lang="ru-RU" sz="2000">
                <a:latin typeface="Times New Roman"/>
              </a:rPr>
              <a:t>You only live once. A gap year bursting with travel, adventure, exploration and self-discovery can be a life-changing and intensely memorable experience.</a:t>
            </a:r>
            <a:endParaRPr/>
          </a:p>
        </p:txBody>
      </p:sp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2050920" y="0"/>
            <a:ext cx="4606920" cy="292428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250560" y="3068640"/>
            <a:ext cx="8227800" cy="452448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b="1" lang="ru-RU" sz="2400">
                <a:latin typeface="Impact"/>
              </a:rPr>
              <a:t>4. Overcome Challenges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Make no mistake – a gap year isn’t time to slack off or take a vacation.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Gap year students usually work, volunteer or undertake self-directed service projects.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For many students, especially those from sheltered backgrounds, the gap year is a time to learn how to get along in the real world. This process isn’t always easy, but it is an essential part of growing up.</a:t>
            </a:r>
            <a:endParaRPr/>
          </a:p>
        </p:txBody>
      </p:sp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2050920" y="0"/>
            <a:ext cx="5040360" cy="301320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0" y="3068640"/>
            <a:ext cx="8244000" cy="378936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85000"/>
              </a:lnSpc>
              <a:buFont typeface="Times New Roman"/>
              <a:buChar char="•"/>
            </a:pPr>
            <a:r>
              <a:rPr b="1" lang="ru-RU" sz="2000">
                <a:latin typeface="Impact"/>
              </a:rPr>
              <a:t>5. Save Money</a:t>
            </a:r>
            <a:endParaRPr/>
          </a:p>
          <a:p>
            <a:pPr>
              <a:lnSpc>
                <a:spcPct val="85000"/>
              </a:lnSpc>
              <a:buFont typeface="Times New Roman"/>
              <a:buChar char="•"/>
            </a:pPr>
            <a:r>
              <a:rPr lang="ru-RU" sz="2000">
                <a:latin typeface="Times New Roman"/>
              </a:rPr>
              <a:t>There’s a common perception that gap years are only for wealthy students.</a:t>
            </a:r>
            <a:endParaRPr/>
          </a:p>
          <a:p>
            <a:pPr>
              <a:lnSpc>
                <a:spcPct val="85000"/>
              </a:lnSpc>
              <a:buFont typeface="Times New Roman"/>
              <a:buChar char="•"/>
            </a:pPr>
            <a:r>
              <a:rPr lang="ru-RU" sz="2000">
                <a:latin typeface="Times New Roman"/>
              </a:rPr>
              <a:t>However, taking a gap year can actually save you money in the long run. Gap year students often work part-time as they travel, or volunteer for organizations that cover their expenses.</a:t>
            </a:r>
            <a:endParaRPr/>
          </a:p>
          <a:p>
            <a:pPr>
              <a:lnSpc>
                <a:spcPct val="85000"/>
              </a:lnSpc>
              <a:buFont typeface="Times New Roman"/>
              <a:buChar char="•"/>
            </a:pPr>
            <a:r>
              <a:rPr lang="ru-RU" sz="2000">
                <a:latin typeface="Times New Roman"/>
              </a:rPr>
              <a:t>At the other end of the spectrum, structured gap year programs often offer college credit and cost less than college tuition.</a:t>
            </a:r>
            <a:endParaRPr/>
          </a:p>
          <a:p>
            <a:pPr>
              <a:lnSpc>
                <a:spcPct val="85000"/>
              </a:lnSpc>
              <a:buFont typeface="Times New Roman"/>
              <a:buChar char="•"/>
            </a:pPr>
            <a:r>
              <a:rPr lang="ru-RU" sz="2000">
                <a:latin typeface="Times New Roman"/>
              </a:rPr>
              <a:t>The kicker is that by taking a gap year, students are much more likely to know what they want to study in college. Clear academic and career goals keep students from aimlessly drifting through 4 years of college and 3 years of graduate school at upwards of $40,000 per year.</a:t>
            </a:r>
            <a:endParaRPr/>
          </a:p>
        </p:txBody>
      </p:sp>
      <p:pic>
        <p:nvPicPr>
          <p:cNvPr id="65" name="" descr=""/>
          <p:cNvPicPr/>
          <p:nvPr/>
        </p:nvPicPr>
        <p:blipFill>
          <a:blip r:embed="rId2"/>
          <a:stretch/>
        </p:blipFill>
        <p:spPr>
          <a:xfrm>
            <a:off x="1116000" y="0"/>
            <a:ext cx="3887640" cy="292896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3"/>
          <a:stretch/>
        </p:blipFill>
        <p:spPr>
          <a:xfrm>
            <a:off x="4932360" y="0"/>
            <a:ext cx="3024360" cy="292428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39640" y="306864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0" rIns="0" tIns="15120" bIns="0"/>
          <a:p>
            <a:pPr>
              <a:lnSpc>
                <a:spcPct val="95000"/>
              </a:lnSpc>
              <a:buFont typeface="Times New Roman"/>
              <a:buChar char="•"/>
            </a:pPr>
            <a:r>
              <a:rPr b="1" lang="en-US" sz="2400">
                <a:latin typeface="Impact"/>
              </a:rPr>
              <a:t>6</a:t>
            </a:r>
            <a:r>
              <a:rPr b="1" lang="ru-RU" sz="2400">
                <a:latin typeface="Impact"/>
              </a:rPr>
              <a:t>. Learn A Foreign Language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Proficiency in a foreign language is an invaluable skill for young people in today’s interconnected world.</a:t>
            </a:r>
            <a:endParaRPr/>
          </a:p>
          <a:p>
            <a:pPr>
              <a:buFont typeface="Times New Roman"/>
              <a:buChar char="•"/>
            </a:pPr>
            <a:r>
              <a:rPr lang="ru-RU" sz="2400">
                <a:latin typeface="Times New Roman"/>
              </a:rPr>
              <a:t>Living, working and traveling overseas is the best way to learn a foreign language, which means that gap year students who supplement their high-school Spanish with </a:t>
            </a:r>
            <a:r>
              <a:rPr lang="ru-RU" sz="2400">
                <a:solidFill>
                  <a:srgbClr val="ccccff"/>
                </a:solidFill>
                <a:latin typeface="Times New Roman"/>
              </a:rPr>
              <a:t>travel</a:t>
            </a:r>
            <a:r>
              <a:rPr lang="ru-RU" sz="2400">
                <a:solidFill>
                  <a:srgbClr val="ccccff"/>
                </a:solidFill>
                <a:latin typeface="Times New Roman"/>
              </a:rPr>
              <a:t> </a:t>
            </a:r>
            <a:r>
              <a:rPr lang="ru-RU" sz="2400">
                <a:solidFill>
                  <a:srgbClr val="ccccff"/>
                </a:solidFill>
                <a:latin typeface="Times New Roman"/>
              </a:rPr>
              <a:t>in</a:t>
            </a:r>
            <a:r>
              <a:rPr lang="ru-RU" sz="2400">
                <a:solidFill>
                  <a:srgbClr val="ccccff"/>
                </a:solidFill>
                <a:latin typeface="Times New Roman"/>
              </a:rPr>
              <a:t> </a:t>
            </a:r>
            <a:r>
              <a:rPr lang="ru-RU" sz="2400">
                <a:solidFill>
                  <a:srgbClr val="ccccff"/>
                </a:solidFill>
                <a:latin typeface="Times New Roman"/>
              </a:rPr>
              <a:t>Bolivia</a:t>
            </a:r>
            <a:r>
              <a:rPr lang="ru-RU" sz="2400">
                <a:latin typeface="Times New Roman"/>
              </a:rPr>
              <a:t> have a serious advantage over their peers.</a:t>
            </a:r>
            <a:endParaRPr/>
          </a:p>
        </p:txBody>
      </p:sp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>
            <a:off x="1763640" y="0"/>
            <a:ext cx="5834160" cy="239076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