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7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700808"/>
            <a:ext cx="7272808" cy="21474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Змінні зорі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7904" y="188640"/>
            <a:ext cx="1271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Наднові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836712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Розрізняють два типи наднових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</a:rPr>
              <a:t>Наднові </a:t>
            </a:r>
            <a:r>
              <a:rPr lang="en-US" sz="2400" dirty="0" smtClean="0">
                <a:solidFill>
                  <a:srgbClr val="FFFF00"/>
                </a:solidFill>
              </a:rPr>
              <a:t>I </a:t>
            </a:r>
            <a:r>
              <a:rPr lang="ru-RU" sz="2400" dirty="0" smtClean="0">
                <a:solidFill>
                  <a:srgbClr val="FFFF00"/>
                </a:solidFill>
              </a:rPr>
              <a:t>типу спостерігаються в зоряних системах, позбавлених молодих зірок (в еліптичних галактиках). Ймовірно, це вибухаючі білі карлики, на які в подвійних системах відбувається акреція речовини із сусідньої зірки до тих пір, поки маса карлика не перевищить межу Чандрасекара (1,44 маси </a:t>
            </a:r>
            <a:r>
              <a:rPr lang="ru-RU" sz="2400" dirty="0" smtClean="0">
                <a:solidFill>
                  <a:srgbClr val="FFFF00"/>
                </a:solidFill>
              </a:rPr>
              <a:t>Сонця.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FF00"/>
                </a:solidFill>
              </a:rPr>
              <a:t>Наднові </a:t>
            </a:r>
            <a:r>
              <a:rPr lang="en-US" sz="2400" dirty="0" smtClean="0">
                <a:solidFill>
                  <a:srgbClr val="FFFF00"/>
                </a:solidFill>
              </a:rPr>
              <a:t>II </a:t>
            </a:r>
            <a:r>
              <a:rPr lang="ru-RU" sz="2400" dirty="0" smtClean="0">
                <a:solidFill>
                  <a:srgbClr val="FFFF00"/>
                </a:solidFill>
              </a:rPr>
              <a:t>типу утворюються при вибуху молодих масивних зірок (15-30 мас Сонця). Наднові обох типів роблять у процесі вибуху хімічні елементи важчі за залізо і викидають їх у міжзоряний простір. Ці вибухи можуть стимулювати народження зірок наступного покоління. Можливо так народилася і Сонячна система.</a:t>
            </a:r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00608" y="3429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).</a:t>
            </a:r>
            <a:r>
              <a:rPr lang="ru-RU" sz="2400" dirty="0" smtClean="0">
                <a:solidFill>
                  <a:srgbClr val="FFFF00"/>
                </a:solidFill>
              </a:rPr>
              <a:t> 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Найбільш вражаючими змінними зірками вважаються наднові, які у момент спалаху стають яскравішими за цілу галактику. У нашій Галактиці порівняно недавно спостерігалися спалахи наднових: спалах 1054 року, що породив Крабовидну Туманність; Супернова Тихо (1572 рік); Супернова Кеплера (1604 року). 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2530" name="Picture 2" descr="http://img0.liveinternet.ru/images/attach/b/3/22/529/22529064_Krabovidnaya_tumannost_1.jpg"/>
          <p:cNvPicPr>
            <a:picLocks noChangeAspect="1" noChangeArrowheads="1"/>
          </p:cNvPicPr>
          <p:nvPr/>
        </p:nvPicPr>
        <p:blipFill>
          <a:blip r:embed="rId3" cstate="print"/>
          <a:srcRect l="15120" t="2629" r="11441" b="6652"/>
          <a:stretch>
            <a:fillRect/>
          </a:stretch>
        </p:blipFill>
        <p:spPr bwMode="auto">
          <a:xfrm>
            <a:off x="0" y="2204864"/>
            <a:ext cx="4041591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webdiscover.ru/uploads/images/2012-06/4009_134023569957.jpg"/>
          <p:cNvPicPr>
            <a:picLocks noChangeAspect="1" noChangeArrowheads="1"/>
          </p:cNvPicPr>
          <p:nvPr/>
        </p:nvPicPr>
        <p:blipFill>
          <a:blip r:embed="rId4" cstate="print"/>
          <a:srcRect l="20136" t="5685" r="21824" b="7137"/>
          <a:stretch>
            <a:fillRect/>
          </a:stretch>
        </p:blipFill>
        <p:spPr bwMode="auto">
          <a:xfrm>
            <a:off x="2627784" y="3545632"/>
            <a:ext cx="3528392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http://img.wikinut.com/img/10af4g99loy_65kq/jpeg/0/Kepler-s-Supernova-remnant-By-NASA.jpeg"/>
          <p:cNvPicPr>
            <a:picLocks noChangeAspect="1" noChangeArrowheads="1"/>
          </p:cNvPicPr>
          <p:nvPr/>
        </p:nvPicPr>
        <p:blipFill>
          <a:blip r:embed="rId5" cstate="print"/>
          <a:srcRect l="18341" t="6944" r="18325" b="20833"/>
          <a:stretch>
            <a:fillRect/>
          </a:stretch>
        </p:blipFill>
        <p:spPr bwMode="auto">
          <a:xfrm>
            <a:off x="5039544" y="1916832"/>
            <a:ext cx="4104456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Файл:M3LRGB 891x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7848872" cy="59536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35896" y="0"/>
            <a:ext cx="1956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/>
              <a:t>Мессьє 3</a:t>
            </a:r>
            <a:endParaRPr lang="uk-UA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3.bp.blogspot.com/-KJqTJWHW-4w/URvBSWY7OSI/AAAAAAAAAJY/gEAwPpRKoGQ/s1600/%D0%B2%D0%B8%D0%B1%D1%83%D1%85%D0%BE+%D0%B7%D0%BC%D1%96%D0%BD%D0%BD%D1%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8604448" cy="46831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95936" y="764704"/>
            <a:ext cx="1616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Міра 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eso.org/public/archives/images/newsfeature/eso134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8665640" cy="35466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1920" y="548680"/>
            <a:ext cx="1540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Міра В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osmicwaves.ru/wp-content/uploads/2012/06/andromeda_galax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604786" cy="48401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260648"/>
            <a:ext cx="5250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С</a:t>
            </a:r>
            <a:r>
              <a:rPr lang="ru-RU" sz="3200" b="1" dirty="0" smtClean="0"/>
              <a:t>пектр </a:t>
            </a:r>
            <a:r>
              <a:rPr lang="ru-RU" sz="3200" b="1" dirty="0" smtClean="0"/>
              <a:t>зір типу </a:t>
            </a:r>
            <a:r>
              <a:rPr lang="ru-RU" sz="3200" b="1" dirty="0" smtClean="0"/>
              <a:t> </a:t>
            </a:r>
            <a:r>
              <a:rPr lang="ru-RU" sz="3200" b="1" dirty="0" smtClean="0"/>
              <a:t>Андромеди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260648"/>
            <a:ext cx="5086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Спостереження за змінними зорями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Для любителів астрономії літо - більш сприятлива пора для спостережень, ніж зима. Однак влітку ночі короткі, а астрономічні сутінки не дають можливості повною мірою спостерігати слабкі туманні об'єкти неба.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42088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Особливо добре проводити спостереження змінних зір. Змінні зорі змінюють свій блиск протягом деякого часу і дивували своєю непостійністю наших предків. Наприклад назва змінної зірки Алголь із сузір'я Персея перекладається як «Диявольська зірка», настільки незвична її поведінка на небі. 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4580" name="Picture 4" descr="http://galinaokhotnik.ucoz.ru/nova6/Algol_AB_movie_imaged_with_the_CHARA_interferomet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20888"/>
            <a:ext cx="4176464" cy="4176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40.radikal.ru/i087/0808/cf/a0c615b30b9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149080"/>
            <a:ext cx="2857500" cy="2857500"/>
          </a:xfrm>
          <a:prstGeom prst="rect">
            <a:avLst/>
          </a:prstGeom>
          <a:noFill/>
        </p:spPr>
      </p:pic>
      <p:pic>
        <p:nvPicPr>
          <p:cNvPr id="30724" name="Picture 4" descr="http://olesia-35.users.photofile.ru/photo/olesia-35/95310849/small/10499695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32656"/>
            <a:ext cx="952500" cy="904876"/>
          </a:xfrm>
          <a:prstGeom prst="rect">
            <a:avLst/>
          </a:prstGeom>
          <a:noFill/>
        </p:spPr>
      </p:pic>
      <p:pic>
        <p:nvPicPr>
          <p:cNvPr id="30726" name="Picture 6" descr="http://olesia-35.users.photofile.ru/photo/olesia-35/95310849/small/10499695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3140968"/>
            <a:ext cx="952500" cy="904876"/>
          </a:xfrm>
          <a:prstGeom prst="rect">
            <a:avLst/>
          </a:prstGeom>
          <a:noFill/>
        </p:spPr>
      </p:pic>
      <p:pic>
        <p:nvPicPr>
          <p:cNvPr id="30728" name="Picture 8" descr="http://olesia-35.users.photofile.ru/photo/olesia-35/95310849/small/10499695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36912"/>
            <a:ext cx="952500" cy="904876"/>
          </a:xfrm>
          <a:prstGeom prst="rect">
            <a:avLst/>
          </a:prstGeom>
          <a:noFill/>
        </p:spPr>
      </p:pic>
      <p:pic>
        <p:nvPicPr>
          <p:cNvPr id="30730" name="Picture 10" descr="http://olesia-35.users.photofile.ru/photo/olesia-35/95310849/small/10499695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980728"/>
            <a:ext cx="952500" cy="904876"/>
          </a:xfrm>
          <a:prstGeom prst="rect">
            <a:avLst/>
          </a:prstGeom>
          <a:noFill/>
        </p:spPr>
      </p:pic>
      <p:pic>
        <p:nvPicPr>
          <p:cNvPr id="30732" name="Picture 12" descr="http://olesia-35.users.photofile.ru/photo/olesia-35/95310849/small/10499695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005064"/>
            <a:ext cx="952500" cy="9048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91680" y="2132856"/>
            <a:ext cx="5544616" cy="12833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 за увагу!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5489" y="260648"/>
            <a:ext cx="460851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u="sng" dirty="0" smtClean="0">
                <a:solidFill>
                  <a:srgbClr val="FFFF00"/>
                </a:solidFill>
              </a:rPr>
              <a:t>Змінні </a:t>
            </a:r>
            <a:r>
              <a:rPr lang="uk-UA" sz="2800" u="sng" dirty="0" smtClean="0">
                <a:solidFill>
                  <a:srgbClr val="FFFF00"/>
                </a:solidFill>
              </a:rPr>
              <a:t>зорі </a:t>
            </a:r>
            <a:r>
              <a:rPr lang="uk-UA" sz="2800" dirty="0" smtClean="0">
                <a:solidFill>
                  <a:srgbClr val="FFFF00"/>
                </a:solidFill>
              </a:rPr>
              <a:t>– </a:t>
            </a:r>
            <a:r>
              <a:rPr lang="ru-RU" sz="2800" dirty="0" smtClean="0">
                <a:solidFill>
                  <a:srgbClr val="FFFF00"/>
                </a:solidFill>
              </a:rPr>
              <a:t>зорі, </a:t>
            </a:r>
            <a:r>
              <a:rPr lang="ru-RU" sz="2800" dirty="0" smtClean="0">
                <a:solidFill>
                  <a:srgbClr val="FFFF00"/>
                </a:solidFill>
              </a:rPr>
              <a:t>у яких спостерігається зміна блиску. Взагалі блиск будь-якої зірки тією чи іншою мірою змінюється із часом. Але змінними називають зорі, у яких зміна блиску була надійно зафіксована на досягнутому рівні техніки спостереження. Для </a:t>
            </a:r>
            <a:r>
              <a:rPr lang="ru-RU" sz="2800" dirty="0" smtClean="0">
                <a:solidFill>
                  <a:srgbClr val="FFFF00"/>
                </a:solidFill>
              </a:rPr>
              <a:t>належності </a:t>
            </a:r>
            <a:r>
              <a:rPr lang="ru-RU" sz="2800" dirty="0" smtClean="0">
                <a:solidFill>
                  <a:srgbClr val="FFFF00"/>
                </a:solidFill>
              </a:rPr>
              <a:t>зірки до змінних досить, щоб її блиск зазнав змін хоча б одного разу.</a:t>
            </a:r>
            <a:endParaRPr lang="uk-UA" sz="2800" dirty="0">
              <a:solidFill>
                <a:srgbClr val="FFFF00"/>
              </a:solidFill>
            </a:endParaRPr>
          </a:p>
        </p:txBody>
      </p:sp>
      <p:pic>
        <p:nvPicPr>
          <p:cNvPr id="19466" name="Picture 10" descr="http://astronom.blox.ua/resource/astronom.jpg"/>
          <p:cNvPicPr>
            <a:picLocks noChangeAspect="1" noChangeArrowheads="1"/>
          </p:cNvPicPr>
          <p:nvPr/>
        </p:nvPicPr>
        <p:blipFill>
          <a:blip r:embed="rId3" cstate="print"/>
          <a:srcRect l="3754" t="14632" r="2877" b="6522"/>
          <a:stretch>
            <a:fillRect/>
          </a:stretch>
        </p:blipFill>
        <p:spPr bwMode="auto">
          <a:xfrm>
            <a:off x="0" y="908720"/>
            <a:ext cx="4464496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060848"/>
            <a:ext cx="7560840" cy="1768842"/>
          </a:xfrm>
          <a:prstGeom prst="rect">
            <a:avLst/>
          </a:prstGeom>
        </p:spPr>
        <p:txBody>
          <a:bodyPr wrap="none">
            <a:prstTxWarp prst="textCurve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Класифікація змінних 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зір</a:t>
            </a:r>
            <a:endParaRPr lang="ru-RU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24" y="836712"/>
            <a:ext cx="8784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Відповідно до класифікації, запропонованої 1969 року, змінні зорі поділяються на три великих класи:</a:t>
            </a:r>
          </a:p>
          <a:p>
            <a:pPr>
              <a:buFont typeface="Wingdings" pitchFamily="2" charset="2"/>
              <a:buChar char="ü"/>
            </a:pPr>
            <a:r>
              <a:rPr lang="ru-RU" sz="2800" b="1" u="sng" dirty="0" smtClean="0">
                <a:solidFill>
                  <a:srgbClr val="FFFF00"/>
                </a:solidFill>
              </a:rPr>
              <a:t>пульсуючі</a:t>
            </a:r>
            <a:r>
              <a:rPr lang="ru-RU" sz="2800" b="1" dirty="0" smtClean="0">
                <a:solidFill>
                  <a:srgbClr val="FFFF00"/>
                </a:solidFill>
              </a:rPr>
              <a:t> — характеризуються повільними і безперервними змінами блиску;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u="sng" dirty="0" smtClean="0">
                <a:solidFill>
                  <a:srgbClr val="FFFF00"/>
                </a:solidFill>
              </a:rPr>
              <a:t>затемнені</a:t>
            </a:r>
            <a:r>
              <a:rPr lang="ru-RU" sz="2800" b="1" dirty="0" smtClean="0">
                <a:solidFill>
                  <a:srgbClr val="FFFF00"/>
                </a:solidFill>
              </a:rPr>
              <a:t> — являють собою систему з двох (іноді трьох або більше) зірок, що обертаються довкола одного центру мас.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u="sng" dirty="0" smtClean="0">
                <a:solidFill>
                  <a:srgbClr val="FFFF00"/>
                </a:solidFill>
              </a:rPr>
              <a:t>еруптивні</a:t>
            </a:r>
            <a:r>
              <a:rPr lang="ru-RU" sz="2800" b="1" dirty="0" smtClean="0">
                <a:solidFill>
                  <a:srgbClr val="FFFF00"/>
                </a:solidFill>
              </a:rPr>
              <a:t> — зірки, що змінюють блиск нерегулярно (або лише одного разу);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Кожен клас у свою чергу поділяється на типи, в окремих випадках виділено підтипи.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Файл:HR-vartype-uk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6084168" cy="69533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96136" y="980728"/>
            <a:ext cx="3347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Розташування деяких типів змінних зір на діаграмі Герцшпрунга-Рассела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88640"/>
            <a:ext cx="3073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Пульсуючі змінні зорі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Ці зірки періодично розширюються і стискаються, а їх блиск синхронно посилюється і послаблюється. Серед пульсуючих змінних найбільш відомі цефеїди, названі так за прототипом - зіркою </a:t>
            </a:r>
            <a:r>
              <a:rPr lang="en-US" sz="2400" dirty="0" smtClean="0">
                <a:solidFill>
                  <a:srgbClr val="FFFF00"/>
                </a:solidFill>
              </a:rPr>
              <a:t>d </a:t>
            </a:r>
            <a:r>
              <a:rPr lang="ru-RU" sz="2400" dirty="0" smtClean="0">
                <a:solidFill>
                  <a:srgbClr val="FFFF00"/>
                </a:solidFill>
              </a:rPr>
              <a:t>Цефея. Зміна кольору, світності і швидкості руху поверхневого шару у класичної цефеїди відбувається з певним періодом.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5362" name="Picture 2" descr="http://img-fotki.yandex.ru/get/58191/64843573.a4/0_7b36c_ebfc48a7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754644"/>
            <a:ext cx="5580112" cy="41033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3068960"/>
            <a:ext cx="3240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Деякі пульсуючі </a:t>
            </a:r>
            <a:r>
              <a:rPr lang="ru-RU" sz="2400" b="1" dirty="0" smtClean="0">
                <a:solidFill>
                  <a:srgbClr val="FFFF00"/>
                </a:solidFill>
              </a:rPr>
              <a:t>змінні зорі</a:t>
            </a:r>
            <a:r>
              <a:rPr lang="ru-RU" sz="2400" dirty="0" smtClean="0">
                <a:solidFill>
                  <a:srgbClr val="FFFF00"/>
                </a:solidFill>
              </a:rPr>
              <a:t> дуже старі: їх вік сягає 15 млрд. років, а маси становлять від 0,6 до 2 мас Сонця.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galinaokhotnik.ucoz.ru/nova5/600px-NGC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43000"/>
            <a:ext cx="5715000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31840" y="260648"/>
            <a:ext cx="3115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Пульсація цефеїди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28676" name="Picture 4" descr="http://galinaokhotnik.ucoz.ru/nova5/800px-Cepheid_Pulsations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764704"/>
            <a:ext cx="7416824" cy="1158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88640"/>
            <a:ext cx="3056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Затемнені </a:t>
            </a:r>
            <a:r>
              <a:rPr lang="ru-RU" sz="2400" b="1" dirty="0" smtClean="0">
                <a:solidFill>
                  <a:srgbClr val="FFFF00"/>
                </a:solidFill>
              </a:rPr>
              <a:t>змінні зорі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Багато змінних зірок входять в подвійні системи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  <a:r>
              <a:rPr lang="ru-RU" sz="2400" dirty="0" smtClean="0">
                <a:solidFill>
                  <a:srgbClr val="FFFF00"/>
                </a:solidFill>
              </a:rPr>
              <a:t> До групи таких зірок відносяться змінні типу </a:t>
            </a:r>
            <a:r>
              <a:rPr lang="en-US" sz="2400" dirty="0" smtClean="0">
                <a:solidFill>
                  <a:srgbClr val="FFFF00"/>
                </a:solidFill>
              </a:rPr>
              <a:t>RS </a:t>
            </a:r>
            <a:r>
              <a:rPr lang="ru-RU" sz="2400" dirty="0" smtClean="0">
                <a:solidFill>
                  <a:srgbClr val="FFFF00"/>
                </a:solidFill>
              </a:rPr>
              <a:t>Гончих Псів - холодні старі зірки з активними хромосфери і плямистою поверхнею. 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0482" name="Picture 2" descr="http://galinaokhotnik.ucoz.ru/nova5/893536b4aeccfca2422373516e6396b6.jpg"/>
          <p:cNvPicPr>
            <a:picLocks noChangeAspect="1" noChangeArrowheads="1"/>
          </p:cNvPicPr>
          <p:nvPr/>
        </p:nvPicPr>
        <p:blipFill>
          <a:blip r:embed="rId3" cstate="print"/>
          <a:srcRect l="8696" r="6824"/>
          <a:stretch>
            <a:fillRect/>
          </a:stretch>
        </p:blipFill>
        <p:spPr bwMode="auto">
          <a:xfrm>
            <a:off x="4247456" y="2487963"/>
            <a:ext cx="4896544" cy="43700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060848"/>
            <a:ext cx="4104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Найбільш цікаві в цій групі ті системи, в яких білий карлик, нейтронна зірка або чорна діра є сусідами з більш-менш нормальною зіркою. Такі системи можуть бути змінними в ультрафіолетовому або рентгенівському діапазонах.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76672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Змінні зірки типу </a:t>
            </a:r>
            <a:r>
              <a:rPr lang="el-GR" sz="2400" dirty="0" smtClean="0">
                <a:solidFill>
                  <a:srgbClr val="FFFF00"/>
                </a:solidFill>
              </a:rPr>
              <a:t>β (</a:t>
            </a:r>
            <a:r>
              <a:rPr lang="ru-RU" sz="2400" dirty="0" smtClean="0">
                <a:solidFill>
                  <a:srgbClr val="FFFF00"/>
                </a:solidFill>
              </a:rPr>
              <a:t>бета) Ліри (</a:t>
            </a:r>
            <a:r>
              <a:rPr lang="en-US" sz="2400" dirty="0" smtClean="0">
                <a:solidFill>
                  <a:srgbClr val="FFFF00"/>
                </a:solidFill>
              </a:rPr>
              <a:t>EB) </a:t>
            </a:r>
            <a:r>
              <a:rPr lang="ru-RU" sz="2400" dirty="0" smtClean="0">
                <a:solidFill>
                  <a:srgbClr val="FFFF00"/>
                </a:solidFill>
              </a:rPr>
              <a:t>є одним з підтипів класу подвійних зірок. Загальний блиск двох зірок є змінним, оскільки вони обертаються навколо загального центру мас в близькій до променю нашого зору площині.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9700" name="Picture 4" descr="http://galinaokhotnik.ucoz.ru/nova5/rubase_2_1966611310_82200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564904"/>
            <a:ext cx="4992549" cy="3744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276872"/>
            <a:ext cx="3672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При цьому одна з зірок пари регулярно перекриває світло від іншої (частково або повністю), а період зміни блиску збігається з їх орбітальним періодом.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392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ук</dc:creator>
  <cp:lastModifiedBy>ук</cp:lastModifiedBy>
  <cp:revision>18</cp:revision>
  <dcterms:created xsi:type="dcterms:W3CDTF">2014-02-10T18:27:42Z</dcterms:created>
  <dcterms:modified xsi:type="dcterms:W3CDTF">2014-02-10T21:24:56Z</dcterms:modified>
</cp:coreProperties>
</file>