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25000" contrast="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ежа\Desktop\Nova-informação-é-poder-1800x2880.jpg"/>
          <p:cNvPicPr>
            <a:picLocks noChangeAspect="1" noChangeArrowheads="1"/>
          </p:cNvPicPr>
          <p:nvPr/>
        </p:nvPicPr>
        <p:blipFill>
          <a:blip r:embed="rId2" cstate="print"/>
          <a:srcRect r="11695" b="15350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0"/>
            <a:ext cx="9217024" cy="1484784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  <a:latin typeface="Century Schoolbook" pitchFamily="18" charset="0"/>
              </a:rPr>
              <a:t>  СУПУТНИКОВІ</a:t>
            </a:r>
            <a:endParaRPr lang="ru-RU" sz="72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04664" y="1556792"/>
            <a:ext cx="6400800" cy="1296144"/>
          </a:xfrm>
        </p:spPr>
        <p:txBody>
          <a:bodyPr>
            <a:normAutofit fontScale="77500" lnSpcReduction="20000"/>
          </a:bodyPr>
          <a:lstStyle/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СИСТЕМИ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5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ГЛОНАСС</a:t>
            </a:r>
          </a:p>
          <a:p>
            <a:pPr algn="just"/>
            <a:r>
              <a:rPr lang="ru-RU" sz="2800" dirty="0" err="1" smtClean="0"/>
              <a:t>Належить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міністерству</a:t>
            </a:r>
            <a:r>
              <a:rPr lang="ru-RU" sz="2800" dirty="0" smtClean="0"/>
              <a:t> оборони </a:t>
            </a:r>
            <a:r>
              <a:rPr lang="ru-RU" sz="2800" dirty="0" err="1" smtClean="0"/>
              <a:t>Росії</a:t>
            </a:r>
            <a:r>
              <a:rPr lang="ru-RU" sz="2800" dirty="0" smtClean="0"/>
              <a:t>. Система, по </a:t>
            </a:r>
            <a:r>
              <a:rPr lang="ru-RU" sz="2800" dirty="0" err="1" smtClean="0"/>
              <a:t>заявам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розробників</a:t>
            </a:r>
            <a:r>
              <a:rPr lang="ru-RU" sz="2800" dirty="0" smtClean="0"/>
              <a:t> наземного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, буде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переваг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порівняно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en-US" sz="2800" dirty="0" smtClean="0"/>
              <a:t>GPS.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1996 року </a:t>
            </a:r>
            <a:r>
              <a:rPr lang="ru-RU" sz="2800" dirty="0" err="1" smtClean="0"/>
              <a:t>супутникове</a:t>
            </a:r>
            <a:r>
              <a:rPr lang="ru-RU" sz="2800" dirty="0" smtClean="0"/>
              <a:t> </a:t>
            </a:r>
            <a:r>
              <a:rPr lang="ru-RU" sz="2800" dirty="0" err="1" smtClean="0"/>
              <a:t>угрупування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зменшувалося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до 2002 року практично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прийшла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занепаду</a:t>
            </a:r>
            <a:r>
              <a:rPr lang="ru-RU" sz="2800" dirty="0" smtClean="0"/>
              <a:t>.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повністю</a:t>
            </a:r>
            <a:r>
              <a:rPr lang="ru-RU" sz="2800" dirty="0" smtClean="0"/>
              <a:t> поновлена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в </a:t>
            </a:r>
            <a:r>
              <a:rPr lang="ru-RU" sz="2800" dirty="0" err="1" smtClean="0"/>
              <a:t>кінці</a:t>
            </a:r>
            <a:r>
              <a:rPr lang="ru-RU" sz="2800" dirty="0" smtClean="0"/>
              <a:t> 2011 року. </a:t>
            </a:r>
            <a:r>
              <a:rPr lang="ru-RU" sz="2800" dirty="0" err="1" smtClean="0"/>
              <a:t>Відмічається</a:t>
            </a:r>
            <a:r>
              <a:rPr lang="ru-RU" sz="2800" dirty="0" smtClean="0"/>
              <a:t> мала </a:t>
            </a:r>
            <a:r>
              <a:rPr lang="ru-RU" sz="2800" dirty="0" err="1" smtClean="0"/>
              <a:t>розповсюдженість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клієнтського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. До 2025 року </a:t>
            </a:r>
            <a:r>
              <a:rPr lang="ru-RU" sz="2800" dirty="0" err="1" smtClean="0"/>
              <a:t>передбачена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глибока</a:t>
            </a:r>
            <a:r>
              <a:rPr lang="ru-RU" sz="2800" dirty="0" smtClean="0"/>
              <a:t> </a:t>
            </a:r>
            <a:r>
              <a:rPr lang="ru-RU" sz="2800" dirty="0" err="1" smtClean="0"/>
              <a:t>модернізація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482" name="Picture 2" descr="58f77fd353403148171ea59490c5cc26.jpg (382×28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09120"/>
            <a:ext cx="3096344" cy="22938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 IRNSS</a:t>
            </a:r>
          </a:p>
          <a:p>
            <a:pPr algn="just"/>
            <a:r>
              <a:rPr lang="ru-RU" sz="2800" dirty="0" err="1" smtClean="0"/>
              <a:t>Індійська</a:t>
            </a:r>
            <a:r>
              <a:rPr lang="ru-RU" sz="2800" dirty="0" smtClean="0"/>
              <a:t> </a:t>
            </a:r>
            <a:r>
              <a:rPr lang="ru-RU" sz="2800" dirty="0" err="1" smtClean="0"/>
              <a:t>навігаційна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супутникова</a:t>
            </a:r>
            <a:r>
              <a:rPr lang="ru-RU" sz="2800" dirty="0" smtClean="0"/>
              <a:t> система, в </a:t>
            </a:r>
            <a:r>
              <a:rPr lang="ru-RU" sz="2800" dirty="0" err="1" smtClean="0"/>
              <a:t>стані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розробки</a:t>
            </a:r>
            <a:r>
              <a:rPr lang="ru-RU" sz="2800" dirty="0" smtClean="0"/>
              <a:t>. </a:t>
            </a:r>
            <a:r>
              <a:rPr lang="ru-RU" sz="2800" dirty="0" err="1" smtClean="0"/>
              <a:t>Пропонується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у </a:t>
            </a:r>
            <a:r>
              <a:rPr lang="ru-RU" sz="2800" dirty="0" err="1" smtClean="0"/>
              <a:t>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. Перший </a:t>
            </a:r>
            <a:r>
              <a:rPr lang="ru-RU" sz="2800" dirty="0" err="1" smtClean="0"/>
              <a:t>супутник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запущений</a:t>
            </a:r>
            <a:r>
              <a:rPr lang="ru-RU" sz="2800" dirty="0" smtClean="0"/>
              <a:t> в 2008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1506" name="Picture 2" descr="Inside_IRNSS_1499475a.jpg (1008×100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104455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 </a:t>
            </a:r>
            <a:r>
              <a:rPr lang="ru-RU" sz="2800" b="1" dirty="0" err="1" smtClean="0"/>
              <a:t>Бейдоу</a:t>
            </a:r>
            <a:endParaRPr lang="ru-RU" sz="2800" b="1" dirty="0" smtClean="0"/>
          </a:p>
          <a:p>
            <a:pPr algn="just"/>
            <a:r>
              <a:rPr lang="ru-RU" sz="2800" dirty="0" smtClean="0"/>
              <a:t> </a:t>
            </a:r>
            <a:r>
              <a:rPr lang="ru-RU" sz="2800" dirty="0" err="1" smtClean="0"/>
              <a:t>Розгорнута</a:t>
            </a:r>
            <a:r>
              <a:rPr lang="ru-RU" sz="2800" dirty="0" smtClean="0"/>
              <a:t> </a:t>
            </a:r>
            <a:r>
              <a:rPr lang="ru-RU" sz="2800" dirty="0" err="1" smtClean="0"/>
              <a:t>Китаєм</a:t>
            </a:r>
            <a:r>
              <a:rPr lang="ru-RU" sz="2800" dirty="0" smtClean="0"/>
              <a:t> </a:t>
            </a:r>
            <a:r>
              <a:rPr lang="ru-RU" sz="2800" dirty="0" err="1" smtClean="0"/>
              <a:t>підсистема</a:t>
            </a:r>
            <a:r>
              <a:rPr lang="ru-RU" sz="2800" dirty="0" smtClean="0"/>
              <a:t> </a:t>
            </a:r>
            <a:r>
              <a:rPr lang="en-US" sz="2800" dirty="0" smtClean="0"/>
              <a:t>GNSS </a:t>
            </a:r>
            <a:r>
              <a:rPr lang="ru-RU" sz="2800" dirty="0" err="1" smtClean="0"/>
              <a:t>призначена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у </a:t>
            </a:r>
            <a:r>
              <a:rPr lang="ru-RU" sz="2800" dirty="0" err="1" smtClean="0"/>
              <a:t>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країні</a:t>
            </a:r>
            <a:r>
              <a:rPr lang="ru-RU" sz="2800" dirty="0" smtClean="0"/>
              <a:t>.  </a:t>
            </a:r>
          </a:p>
          <a:p>
            <a:pPr algn="just"/>
            <a:r>
              <a:rPr lang="ru-RU" sz="2800" dirty="0" smtClean="0"/>
              <a:t>28 </a:t>
            </a:r>
            <a:r>
              <a:rPr lang="ru-RU" sz="2800" dirty="0" err="1" smtClean="0"/>
              <a:t>грудня</a:t>
            </a:r>
            <a:r>
              <a:rPr lang="ru-RU" sz="2800" dirty="0" smtClean="0"/>
              <a:t> 2012 року </a:t>
            </a:r>
            <a:r>
              <a:rPr lang="ru-RU" sz="2800" dirty="0" err="1" smtClean="0"/>
              <a:t>виведено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орбіту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 </a:t>
            </a:r>
            <a:r>
              <a:rPr lang="ru-RU" sz="2800" dirty="0" err="1" smtClean="0"/>
              <a:t>шістнадцять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навігаційних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призначенням</a:t>
            </a:r>
            <a:r>
              <a:rPr lang="ru-RU" sz="2800" dirty="0" smtClean="0"/>
              <a:t> 11.</a:t>
            </a:r>
          </a:p>
          <a:p>
            <a:pPr algn="just"/>
            <a:r>
              <a:rPr lang="ru-RU" sz="2800" dirty="0" err="1" smtClean="0"/>
              <a:t>Згідно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планами, до 2020 року, коли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супутників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збільшено</a:t>
            </a:r>
            <a:r>
              <a:rPr lang="ru-RU" sz="2800" dirty="0" smtClean="0"/>
              <a:t> до 35, система «</a:t>
            </a:r>
            <a:r>
              <a:rPr lang="ru-RU" sz="2800" dirty="0" err="1" smtClean="0"/>
              <a:t>Бейдоу</a:t>
            </a:r>
            <a:r>
              <a:rPr lang="ru-RU" sz="2800" dirty="0" smtClean="0"/>
              <a:t>» </a:t>
            </a:r>
            <a:r>
              <a:rPr lang="ru-RU" sz="2800" dirty="0" err="1" smtClean="0"/>
              <a:t>зможе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працювати</a:t>
            </a:r>
            <a:r>
              <a:rPr lang="ru-RU" sz="2800" dirty="0" smtClean="0"/>
              <a:t> як глобальна. </a:t>
            </a:r>
            <a:r>
              <a:rPr lang="ru-RU" sz="2800" dirty="0" err="1" smtClean="0"/>
              <a:t>Реалізація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цієї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почалася</a:t>
            </a:r>
            <a:r>
              <a:rPr lang="ru-RU" sz="2800" dirty="0" smtClean="0"/>
              <a:t> в 2000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. Перший </a:t>
            </a:r>
            <a:r>
              <a:rPr lang="ru-RU" sz="2800" dirty="0" err="1" smtClean="0"/>
              <a:t>супутник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вийшов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орбіту</a:t>
            </a:r>
            <a:r>
              <a:rPr lang="ru-RU" sz="2800" dirty="0" smtClean="0"/>
              <a:t> в 2007-ому.</a:t>
            </a:r>
            <a:endParaRPr lang="ru-RU" sz="2800" dirty="0"/>
          </a:p>
        </p:txBody>
      </p:sp>
      <p:pic>
        <p:nvPicPr>
          <p:cNvPr id="22530" name="Picture 2" descr="Beidou2.jpg (500×417)"/>
          <p:cNvPicPr>
            <a:picLocks noChangeAspect="1" noChangeArrowheads="1"/>
          </p:cNvPicPr>
          <p:nvPr/>
        </p:nvPicPr>
        <p:blipFill>
          <a:blip r:embed="rId2" cstate="print"/>
          <a:srcRect l="8573" t="6977" r="8027" b="25582"/>
          <a:stretch>
            <a:fillRect/>
          </a:stretch>
        </p:blipFill>
        <p:spPr bwMode="auto">
          <a:xfrm>
            <a:off x="5508104" y="4769768"/>
            <a:ext cx="2808312" cy="18939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Галіл</a:t>
            </a:r>
            <a:r>
              <a:rPr lang="en-US" sz="2800" b="1" dirty="0" smtClean="0">
                <a:latin typeface="+mj-lt"/>
              </a:rPr>
              <a:t>é</a:t>
            </a:r>
            <a:r>
              <a:rPr lang="ru-RU" sz="2800" b="1" dirty="0" smtClean="0">
                <a:latin typeface="+mj-lt"/>
              </a:rPr>
              <a:t>о</a:t>
            </a:r>
            <a:r>
              <a:rPr lang="ru-RU" sz="2800" dirty="0" smtClean="0">
                <a:latin typeface="+mj-lt"/>
              </a:rPr>
              <a:t> (англ. </a:t>
            </a:r>
            <a:r>
              <a:rPr lang="en-US" sz="2800" i="1" dirty="0" smtClean="0">
                <a:latin typeface="+mj-lt"/>
              </a:rPr>
              <a:t>Galileo</a:t>
            </a:r>
            <a:r>
              <a:rPr lang="en-US" sz="2800" dirty="0" smtClean="0">
                <a:latin typeface="+mj-lt"/>
              </a:rPr>
              <a:t>) — </a:t>
            </a:r>
            <a:r>
              <a:rPr lang="ru-RU" sz="2800" dirty="0" smtClean="0">
                <a:latin typeface="+mj-lt"/>
              </a:rPr>
              <a:t>проект </a:t>
            </a:r>
            <a:r>
              <a:rPr lang="ru-RU" sz="2800" dirty="0" err="1" smtClean="0">
                <a:latin typeface="+mj-lt"/>
              </a:rPr>
              <a:t>супутникової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системи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навігації</a:t>
            </a:r>
            <a:r>
              <a:rPr lang="ru-RU" sz="2800" dirty="0" smtClean="0">
                <a:latin typeface="+mj-lt"/>
              </a:rPr>
              <a:t>  </a:t>
            </a:r>
            <a:r>
              <a:rPr lang="ru-RU" sz="2800" dirty="0" err="1" smtClean="0">
                <a:latin typeface="+mj-lt"/>
              </a:rPr>
              <a:t>Європейського</a:t>
            </a:r>
            <a:r>
              <a:rPr lang="ru-RU" sz="2800" dirty="0" smtClean="0">
                <a:latin typeface="+mj-lt"/>
              </a:rPr>
              <a:t> Союзу та </a:t>
            </a:r>
            <a:r>
              <a:rPr lang="ru-RU" sz="2800" dirty="0" err="1" smtClean="0">
                <a:latin typeface="+mj-lt"/>
              </a:rPr>
              <a:t>Європейського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космічного</a:t>
            </a:r>
            <a:r>
              <a:rPr lang="ru-RU" sz="2800" dirty="0" smtClean="0">
                <a:latin typeface="+mj-lt"/>
              </a:rPr>
              <a:t> агентства, як альтернатива </a:t>
            </a:r>
            <a:r>
              <a:rPr lang="ru-RU" sz="2800" dirty="0" err="1" smtClean="0">
                <a:latin typeface="+mj-lt"/>
              </a:rPr>
              <a:t>американській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системі</a:t>
            </a:r>
            <a:r>
              <a:rPr lang="ru-RU" sz="2800" dirty="0" smtClean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GPS </a:t>
            </a:r>
            <a:r>
              <a:rPr lang="ru-RU" sz="2800" dirty="0" smtClean="0">
                <a:latin typeface="+mj-lt"/>
              </a:rPr>
              <a:t>та </a:t>
            </a:r>
            <a:r>
              <a:rPr lang="ru-RU" sz="2800" dirty="0" err="1" smtClean="0">
                <a:latin typeface="+mj-lt"/>
              </a:rPr>
              <a:t>російській</a:t>
            </a:r>
            <a:r>
              <a:rPr lang="ru-RU" sz="2800" dirty="0" smtClean="0">
                <a:latin typeface="+mj-lt"/>
              </a:rPr>
              <a:t> ГЛОНАСС. </a:t>
            </a:r>
            <a:r>
              <a:rPr lang="ru-RU" sz="2800" dirty="0" err="1" smtClean="0">
                <a:latin typeface="+mj-lt"/>
              </a:rPr>
              <a:t>Європейська</a:t>
            </a:r>
            <a:r>
              <a:rPr lang="ru-RU" sz="2800" dirty="0" smtClean="0">
                <a:latin typeface="+mj-lt"/>
              </a:rPr>
              <a:t> система </a:t>
            </a:r>
            <a:r>
              <a:rPr lang="ru-RU" sz="2800" dirty="0" err="1" smtClean="0">
                <a:latin typeface="+mj-lt"/>
              </a:rPr>
              <a:t>призначена</a:t>
            </a:r>
            <a:r>
              <a:rPr lang="ru-RU" sz="2800" dirty="0" smtClean="0">
                <a:latin typeface="+mj-lt"/>
              </a:rPr>
              <a:t> для </a:t>
            </a:r>
            <a:r>
              <a:rPr lang="ru-RU" sz="2800" dirty="0" err="1" smtClean="0">
                <a:latin typeface="+mj-lt"/>
              </a:rPr>
              <a:t>вирішення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навігаційних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завдань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для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будь-яких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рухомих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об'єктів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точністю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менше</a:t>
            </a:r>
            <a:r>
              <a:rPr lang="ru-RU" sz="2800" dirty="0" smtClean="0">
                <a:latin typeface="+mj-lt"/>
              </a:rPr>
              <a:t> одного метра. </a:t>
            </a:r>
            <a:r>
              <a:rPr lang="ru-RU" sz="2800" dirty="0" err="1" smtClean="0">
                <a:latin typeface="+mj-lt"/>
              </a:rPr>
              <a:t>Крім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країн</a:t>
            </a:r>
            <a:r>
              <a:rPr lang="ru-RU" sz="2800" dirty="0" smtClean="0">
                <a:latin typeface="+mj-lt"/>
              </a:rPr>
              <a:t> </a:t>
            </a:r>
            <a:r>
              <a:rPr lang="ru-RU" sz="2800" dirty="0" err="1" smtClean="0">
                <a:latin typeface="+mj-lt"/>
              </a:rPr>
              <a:t>європейського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співтовариства</a:t>
            </a:r>
            <a:r>
              <a:rPr lang="ru-RU" sz="2800" dirty="0" smtClean="0">
                <a:latin typeface="+mj-lt"/>
              </a:rPr>
              <a:t> </a:t>
            </a:r>
            <a:r>
              <a:rPr lang="ru-RU" sz="2800" dirty="0" err="1" smtClean="0">
                <a:latin typeface="+mj-lt"/>
              </a:rPr>
              <a:t>досягнуті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домовленості</a:t>
            </a:r>
            <a:r>
              <a:rPr lang="ru-RU" sz="2800" dirty="0" smtClean="0">
                <a:latin typeface="+mj-lt"/>
              </a:rPr>
              <a:t> на участь в </a:t>
            </a:r>
            <a:r>
              <a:rPr lang="ru-RU" sz="2800" dirty="0" err="1" smtClean="0">
                <a:latin typeface="+mj-lt"/>
              </a:rPr>
              <a:t>проекті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з</a:t>
            </a:r>
            <a:r>
              <a:rPr lang="ru-RU" sz="2800" dirty="0" smtClean="0">
                <a:latin typeface="+mj-lt"/>
              </a:rPr>
              <a:t> державами — Китай, </a:t>
            </a:r>
            <a:r>
              <a:rPr lang="ru-RU" sz="2800" dirty="0" err="1" smtClean="0">
                <a:latin typeface="+mj-lt"/>
              </a:rPr>
              <a:t>Ізраїль</a:t>
            </a:r>
            <a:r>
              <a:rPr lang="ru-RU" sz="2800" dirty="0" smtClean="0">
                <a:latin typeface="+mj-lt"/>
              </a:rPr>
              <a:t>, </a:t>
            </a:r>
            <a:r>
              <a:rPr lang="ru-RU" sz="2800" dirty="0" err="1" smtClean="0">
                <a:latin typeface="+mj-lt"/>
              </a:rPr>
              <a:t>Південна</a:t>
            </a:r>
            <a:r>
              <a:rPr lang="ru-RU" sz="2800" dirty="0" smtClean="0">
                <a:latin typeface="+mj-lt"/>
              </a:rPr>
              <a:t> Корея </a:t>
            </a:r>
            <a:r>
              <a:rPr lang="ru-RU" sz="2800" dirty="0" err="1" smtClean="0">
                <a:latin typeface="+mj-lt"/>
              </a:rPr>
              <a:t>і</a:t>
            </a:r>
            <a:r>
              <a:rPr lang="ru-RU" sz="2800" dirty="0" smtClean="0">
                <a:latin typeface="+mj-lt"/>
              </a:rPr>
              <a:t> </a:t>
            </a:r>
            <a:r>
              <a:rPr lang="ru-RU" sz="2800" dirty="0" err="1" smtClean="0">
                <a:latin typeface="+mj-lt"/>
              </a:rPr>
              <a:t>Україна</a:t>
            </a:r>
            <a:r>
              <a:rPr lang="ru-RU" sz="2800" dirty="0" smtClean="0">
                <a:latin typeface="+mj-lt"/>
              </a:rPr>
              <a:t>. </a:t>
            </a:r>
            <a:endParaRPr lang="ru-RU" sz="2800" dirty="0">
              <a:latin typeface="+mj-lt"/>
            </a:endParaRPr>
          </a:p>
        </p:txBody>
      </p:sp>
      <p:pic>
        <p:nvPicPr>
          <p:cNvPr id="1026" name="Picture 2" descr="220px-Galileo_logo.svg.png (220×2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97152"/>
            <a:ext cx="1944215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/>
              <a:t>Супутникова</a:t>
            </a:r>
            <a:r>
              <a:rPr lang="ru-RU" sz="2800" b="1" dirty="0" smtClean="0"/>
              <a:t> система </a:t>
            </a:r>
            <a:r>
              <a:rPr lang="ru-RU" sz="2800" b="1" dirty="0" err="1" smtClean="0"/>
              <a:t>навігації</a:t>
            </a:r>
            <a:r>
              <a:rPr lang="ru-RU" sz="2800" dirty="0" smtClean="0"/>
              <a:t> (</a:t>
            </a:r>
            <a:r>
              <a:rPr lang="en-US" sz="2800" i="1" dirty="0" smtClean="0"/>
              <a:t>GNSS - Global Navigation Satellite System</a:t>
            </a:r>
            <a:r>
              <a:rPr lang="en-US" sz="2800" dirty="0" smtClean="0"/>
              <a:t>) — </a:t>
            </a:r>
            <a:r>
              <a:rPr lang="ru-RU" sz="2800" dirty="0" smtClean="0"/>
              <a:t>комплексна </a:t>
            </a:r>
            <a:r>
              <a:rPr lang="ru-RU" sz="2800" dirty="0" err="1" smtClean="0"/>
              <a:t>електронно-технічна</a:t>
            </a:r>
            <a:r>
              <a:rPr lang="ru-RU" sz="2800" dirty="0" smtClean="0"/>
              <a:t> система,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сукупності</a:t>
            </a:r>
            <a:r>
              <a:rPr lang="ru-RU" sz="2800" dirty="0" smtClean="0"/>
              <a:t> наземного та </a:t>
            </a:r>
            <a:r>
              <a:rPr lang="ru-RU" sz="2800" dirty="0" err="1" smtClean="0"/>
              <a:t>космічного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та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призначена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позиціонування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місцезнаходження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географічній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системі</a:t>
            </a:r>
            <a:r>
              <a:rPr lang="ru-RU" sz="2800" dirty="0" smtClean="0"/>
              <a:t> координат), точного часу,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параметрів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(</a:t>
            </a:r>
            <a:r>
              <a:rPr lang="ru-RU" sz="2800" dirty="0" err="1" smtClean="0"/>
              <a:t>швидкості</a:t>
            </a:r>
            <a:r>
              <a:rPr lang="ru-RU" sz="2800" dirty="0" smtClean="0"/>
              <a:t> та </a:t>
            </a:r>
            <a:r>
              <a:rPr lang="ru-RU" sz="2800" dirty="0" err="1" smtClean="0"/>
              <a:t>напрямку</a:t>
            </a:r>
            <a:r>
              <a:rPr lang="ru-RU" sz="2800" dirty="0" smtClean="0"/>
              <a:t> </a:t>
            </a:r>
            <a:r>
              <a:rPr lang="ru-RU" sz="2800" dirty="0" err="1" smtClean="0"/>
              <a:t>руху</a:t>
            </a:r>
            <a:r>
              <a:rPr lang="ru-RU" sz="2800" dirty="0" smtClean="0"/>
              <a:t> </a:t>
            </a:r>
            <a:r>
              <a:rPr lang="ru-RU" sz="2800" dirty="0" err="1" smtClean="0"/>
              <a:t>та</a:t>
            </a:r>
            <a:r>
              <a:rPr lang="ru-RU" sz="2800" dirty="0" smtClean="0"/>
              <a:t> </a:t>
            </a:r>
            <a:r>
              <a:rPr lang="ru-RU" sz="2800" dirty="0" err="1" smtClean="0"/>
              <a:t>ін</a:t>
            </a:r>
            <a:r>
              <a:rPr lang="ru-RU" sz="2800" dirty="0" smtClean="0"/>
              <a:t>.) для </a:t>
            </a:r>
            <a:r>
              <a:rPr lang="ru-RU" sz="2800" dirty="0" err="1" smtClean="0"/>
              <a:t>наземних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водних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повітряних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4338" name="Picture 2" descr="27234833.jpg (600×36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4896544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3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З</a:t>
            </a:r>
            <a:r>
              <a:rPr lang="uk-UA" sz="2800" b="1" dirty="0" smtClean="0"/>
              <a:t>АГАЛЬНІ ЕЛЕМЕНТИ СУПУТНИКВОЇ СИСТЕМИ НАВІГАЦІЇ</a:t>
            </a:r>
            <a:r>
              <a:rPr lang="ru-RU" sz="2800" b="1" dirty="0" smtClean="0"/>
              <a:t>:</a:t>
            </a:r>
          </a:p>
          <a:p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dirty="0" err="1" smtClean="0"/>
              <a:t>Орбітальна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декількох</a:t>
            </a:r>
            <a:r>
              <a:rPr lang="ru-RU" sz="2800" dirty="0" smtClean="0"/>
              <a:t> (</a:t>
            </a:r>
            <a:r>
              <a:rPr lang="ru-RU" sz="2800" dirty="0" err="1" smtClean="0"/>
              <a:t>від</a:t>
            </a:r>
            <a:r>
              <a:rPr lang="ru-RU" sz="2800" dirty="0" smtClean="0"/>
              <a:t> 2 до 30) </a:t>
            </a:r>
            <a:r>
              <a:rPr lang="ru-RU" sz="2800" dirty="0" err="1" smtClean="0"/>
              <a:t>штучних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випромінюють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радіосигнали</a:t>
            </a:r>
            <a:r>
              <a:rPr lang="ru-RU" sz="2800" dirty="0" smtClean="0"/>
              <a:t>;</a:t>
            </a:r>
          </a:p>
          <a:p>
            <a:pPr algn="just"/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Наземна</a:t>
            </a:r>
            <a:r>
              <a:rPr lang="ru-RU" sz="2800" dirty="0" smtClean="0"/>
              <a:t> система </a:t>
            </a:r>
            <a:r>
              <a:rPr lang="ru-RU" sz="2800" dirty="0" err="1" smtClean="0"/>
              <a:t>керування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контролю,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містить</a:t>
            </a:r>
            <a:r>
              <a:rPr lang="ru-RU" sz="2800" dirty="0" smtClean="0"/>
              <a:t> блоки </a:t>
            </a:r>
            <a:r>
              <a:rPr lang="ru-RU" sz="2800" dirty="0" err="1" smtClean="0"/>
              <a:t>вимірювання</a:t>
            </a:r>
            <a:r>
              <a:rPr lang="ru-RU" sz="2800" dirty="0" smtClean="0"/>
              <a:t> поточного 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передачі</a:t>
            </a:r>
            <a:r>
              <a:rPr lang="ru-RU" sz="2800" dirty="0" smtClean="0"/>
              <a:t> на них </a:t>
            </a:r>
            <a:r>
              <a:rPr lang="ru-RU" sz="2800" dirty="0" err="1" smtClean="0"/>
              <a:t>отриманих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даних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корегування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орбіти</a:t>
            </a:r>
            <a:r>
              <a:rPr lang="ru-RU" sz="2800" dirty="0" smtClean="0"/>
              <a:t>;</a:t>
            </a:r>
          </a:p>
          <a:p>
            <a:pPr algn="just"/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Приймальне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клієнтське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геодезичні</a:t>
            </a:r>
            <a:r>
              <a:rPr lang="ru-RU" sz="2800" dirty="0" smtClean="0"/>
              <a:t>, </a:t>
            </a:r>
            <a:r>
              <a:rPr lang="ru-RU" sz="2800" dirty="0" err="1" smtClean="0"/>
              <a:t>картографічні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навігаційні</a:t>
            </a:r>
            <a:r>
              <a:rPr lang="ru-RU" sz="2800" dirty="0" smtClean="0"/>
              <a:t> </a:t>
            </a:r>
            <a:r>
              <a:rPr lang="en-US" sz="2800" dirty="0" smtClean="0"/>
              <a:t>GNSS-</a:t>
            </a:r>
            <a:r>
              <a:rPr lang="ru-RU" sz="2800" dirty="0" err="1" smtClean="0"/>
              <a:t>приймачі</a:t>
            </a:r>
            <a:r>
              <a:rPr lang="ru-RU" sz="2800" dirty="0" smtClean="0"/>
              <a:t>),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 координат;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Наземна</a:t>
            </a:r>
            <a:r>
              <a:rPr lang="ru-RU" sz="2800" dirty="0" smtClean="0"/>
              <a:t> система </a:t>
            </a:r>
            <a:r>
              <a:rPr lang="ru-RU" sz="2800" dirty="0" err="1" smtClean="0"/>
              <a:t>радіомаяків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точність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 координат. </a:t>
            </a:r>
          </a:p>
          <a:p>
            <a:pPr algn="just"/>
            <a:endParaRPr lang="ru-RU" sz="28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Інформаційна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радіосистема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передачі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користувачам</a:t>
            </a:r>
            <a:r>
              <a:rPr lang="ru-RU" sz="2800" dirty="0" smtClean="0"/>
              <a:t> поправок,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точність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 координат.</a:t>
            </a:r>
            <a:endParaRPr lang="ru-RU" sz="2800" dirty="0"/>
          </a:p>
        </p:txBody>
      </p:sp>
      <p:pic>
        <p:nvPicPr>
          <p:cNvPr id="18434" name="Picture 2" descr="66183.jpg (728×548)"/>
          <p:cNvPicPr>
            <a:picLocks noChangeAspect="1" noChangeArrowheads="1"/>
          </p:cNvPicPr>
          <p:nvPr/>
        </p:nvPicPr>
        <p:blipFill>
          <a:blip r:embed="rId2" cstate="print"/>
          <a:srcRect r="1701" b="9654"/>
          <a:stretch>
            <a:fillRect/>
          </a:stretch>
        </p:blipFill>
        <p:spPr bwMode="auto">
          <a:xfrm>
            <a:off x="1979712" y="3212976"/>
            <a:ext cx="540060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7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Принцип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супутникових</a:t>
            </a:r>
            <a:r>
              <a:rPr lang="ru-RU" sz="2800" dirty="0" smtClean="0"/>
              <a:t> систем </a:t>
            </a:r>
            <a:r>
              <a:rPr lang="ru-RU" sz="2800" dirty="0" err="1" smtClean="0"/>
              <a:t>навігації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у </a:t>
            </a:r>
            <a:r>
              <a:rPr lang="ru-RU" sz="2800" dirty="0" err="1" smtClean="0"/>
              <a:t>вимірюванні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антени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об'єкті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супутників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яких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поточний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проміжок</a:t>
            </a:r>
            <a:r>
              <a:rPr lang="ru-RU" sz="2800" dirty="0" smtClean="0"/>
              <a:t> часу </a:t>
            </a:r>
            <a:r>
              <a:rPr lang="ru-RU" sz="2800" dirty="0" err="1" smtClean="0"/>
              <a:t>відомо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великою </a:t>
            </a:r>
            <a:r>
              <a:rPr lang="ru-RU" sz="2800" dirty="0" err="1" smtClean="0"/>
              <a:t>точністю</a:t>
            </a:r>
            <a:r>
              <a:rPr lang="ru-RU" sz="2800" dirty="0" smtClean="0"/>
              <a:t>. </a:t>
            </a:r>
            <a:r>
              <a:rPr lang="ru-RU" sz="2800" dirty="0" err="1" smtClean="0"/>
              <a:t>Таблиця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положень</a:t>
            </a:r>
            <a:r>
              <a:rPr lang="ru-RU" sz="2800" dirty="0" smtClean="0"/>
              <a:t>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 </a:t>
            </a:r>
            <a:r>
              <a:rPr lang="ru-RU" sz="2800" i="1" dirty="0" smtClean="0"/>
              <a:t>альманах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повинен бути у кожному </a:t>
            </a:r>
            <a:r>
              <a:rPr lang="ru-RU" sz="2800" dirty="0" err="1" smtClean="0"/>
              <a:t>супутниковому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приймачі</a:t>
            </a:r>
            <a:r>
              <a:rPr lang="ru-RU" sz="2800" dirty="0" smtClean="0"/>
              <a:t> до початку </a:t>
            </a:r>
            <a:r>
              <a:rPr lang="ru-RU" sz="2800" dirty="0" err="1" smtClean="0"/>
              <a:t>вимірювань</a:t>
            </a:r>
            <a:r>
              <a:rPr lang="ru-RU" sz="2800" dirty="0" smtClean="0"/>
              <a:t>. Як правило, </a:t>
            </a:r>
            <a:r>
              <a:rPr lang="ru-RU" sz="2800" dirty="0" err="1" smtClean="0"/>
              <a:t>приймач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зберігає</a:t>
            </a:r>
            <a:r>
              <a:rPr lang="ru-RU" sz="2800" dirty="0" smtClean="0"/>
              <a:t> альманах в </a:t>
            </a:r>
            <a:r>
              <a:rPr lang="ru-RU" sz="2800" dirty="0" err="1" smtClean="0"/>
              <a:t>пам'яті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часу </a:t>
            </a:r>
            <a:r>
              <a:rPr lang="ru-RU" sz="2800" dirty="0" err="1" smtClean="0"/>
              <a:t>останнього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вимикання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,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застарів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миттєво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. </a:t>
            </a:r>
            <a:r>
              <a:rPr lang="ru-RU" sz="2800" dirty="0" err="1" smtClean="0"/>
              <a:t>Кожний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своєму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сигналі</a:t>
            </a:r>
            <a:r>
              <a:rPr lang="ru-RU" sz="2800" dirty="0" smtClean="0"/>
              <a:t> весь альманах. Таким чином, </a:t>
            </a:r>
            <a:r>
              <a:rPr lang="ru-RU" sz="2800" dirty="0" err="1" smtClean="0"/>
              <a:t>знаючи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відстані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декількох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системи</a:t>
            </a:r>
            <a:r>
              <a:rPr lang="ru-RU" sz="2800" dirty="0" smtClean="0"/>
              <a:t>, за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геометричних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побудов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альманаху,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вирахувати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об'єкту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просторі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entury Schoolbook" pitchFamily="18" charset="0"/>
              </a:rPr>
              <a:t>Метод </a:t>
            </a:r>
            <a:r>
              <a:rPr lang="ru-RU" sz="2800" dirty="0" err="1" smtClean="0">
                <a:latin typeface="Century Schoolbook" pitchFamily="18" charset="0"/>
              </a:rPr>
              <a:t>вимірювання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відстані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від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супутника</a:t>
            </a:r>
            <a:r>
              <a:rPr lang="ru-RU" sz="2800" dirty="0" smtClean="0">
                <a:latin typeface="Century Schoolbook" pitchFamily="18" charset="0"/>
              </a:rPr>
              <a:t> до </a:t>
            </a:r>
            <a:r>
              <a:rPr lang="ru-RU" sz="2800" dirty="0" err="1" smtClean="0">
                <a:latin typeface="Century Schoolbook" pitchFamily="18" charset="0"/>
              </a:rPr>
              <a:t>антени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приймача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базується</a:t>
            </a:r>
            <a:r>
              <a:rPr lang="ru-RU" sz="2800" dirty="0" smtClean="0">
                <a:latin typeface="Century Schoolbook" pitchFamily="18" charset="0"/>
              </a:rPr>
              <a:t> на </a:t>
            </a:r>
            <a:r>
              <a:rPr lang="ru-RU" sz="2800" dirty="0" err="1" smtClean="0">
                <a:latin typeface="Century Schoolbook" pitchFamily="18" charset="0"/>
              </a:rPr>
              <a:t>визначеності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швидкості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поширення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радіохвиль</a:t>
            </a:r>
            <a:r>
              <a:rPr lang="ru-RU" sz="2800" dirty="0" smtClean="0">
                <a:latin typeface="Century Schoolbook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Century Schoolbook" pitchFamily="18" charset="0"/>
              </a:rPr>
              <a:t>При </a:t>
            </a:r>
            <a:r>
              <a:rPr lang="ru-RU" sz="2800" dirty="0" err="1" smtClean="0">
                <a:latin typeface="Century Schoolbook" pitchFamily="18" charset="0"/>
              </a:rPr>
              <a:t>роботі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супутникового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приймача</a:t>
            </a:r>
            <a:r>
              <a:rPr lang="ru-RU" sz="2800" dirty="0" smtClean="0">
                <a:latin typeface="Century Schoolbook" pitchFamily="18" charset="0"/>
              </a:rPr>
              <a:t>, </a:t>
            </a:r>
            <a:r>
              <a:rPr lang="ru-RU" sz="2800" dirty="0" err="1" smtClean="0">
                <a:latin typeface="Century Schoolbook" pitchFamily="18" charset="0"/>
              </a:rPr>
              <a:t>його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годинник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синхронізується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з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системним</a:t>
            </a:r>
            <a:r>
              <a:rPr lang="ru-RU" sz="2800" dirty="0" smtClean="0">
                <a:latin typeface="Century Schoolbook" pitchFamily="18" charset="0"/>
              </a:rPr>
              <a:t> часом, </a:t>
            </a:r>
            <a:r>
              <a:rPr lang="ru-RU" sz="2800" dirty="0" err="1" smtClean="0">
                <a:latin typeface="Century Schoolbook" pitchFamily="18" charset="0"/>
              </a:rPr>
              <a:t>і</a:t>
            </a:r>
            <a:r>
              <a:rPr lang="ru-RU" sz="2800" dirty="0" smtClean="0">
                <a:latin typeface="Century Schoolbook" pitchFamily="18" charset="0"/>
              </a:rPr>
              <a:t> при </a:t>
            </a:r>
            <a:r>
              <a:rPr lang="ru-RU" sz="2800" dirty="0" err="1" smtClean="0">
                <a:latin typeface="Century Schoolbook" pitchFamily="18" charset="0"/>
              </a:rPr>
              <a:t>подальшому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прийманні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сигналів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обчислюється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затримка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між</a:t>
            </a:r>
            <a:r>
              <a:rPr lang="ru-RU" sz="2800" dirty="0" smtClean="0">
                <a:latin typeface="Century Schoolbook" pitchFamily="18" charset="0"/>
              </a:rPr>
              <a:t> часом </a:t>
            </a:r>
            <a:r>
              <a:rPr lang="ru-RU" sz="2800" dirty="0" err="1" smtClean="0">
                <a:latin typeface="Century Schoolbook" pitchFamily="18" charset="0"/>
              </a:rPr>
              <a:t>випромінювання</a:t>
            </a:r>
            <a:r>
              <a:rPr lang="ru-RU" sz="2800" dirty="0" smtClean="0">
                <a:latin typeface="Century Schoolbook" pitchFamily="18" charset="0"/>
              </a:rPr>
              <a:t>, </a:t>
            </a:r>
            <a:r>
              <a:rPr lang="ru-RU" sz="2800" dirty="0" err="1" smtClean="0">
                <a:latin typeface="Century Schoolbook" pitchFamily="18" charset="0"/>
              </a:rPr>
              <a:t>що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міститься</a:t>
            </a:r>
            <a:r>
              <a:rPr lang="ru-RU" sz="2800" dirty="0" smtClean="0">
                <a:latin typeface="Century Schoolbook" pitchFamily="18" charset="0"/>
              </a:rPr>
              <a:t> у самому </a:t>
            </a:r>
            <a:r>
              <a:rPr lang="ru-RU" sz="2800" dirty="0" err="1" smtClean="0">
                <a:latin typeface="Century Schoolbook" pitchFamily="18" charset="0"/>
              </a:rPr>
              <a:t>сигналі</a:t>
            </a:r>
            <a:r>
              <a:rPr lang="ru-RU" sz="2800" dirty="0" smtClean="0">
                <a:latin typeface="Century Schoolbook" pitchFamily="18" charset="0"/>
              </a:rPr>
              <a:t>, </a:t>
            </a:r>
            <a:r>
              <a:rPr lang="ru-RU" sz="2800" dirty="0" err="1" smtClean="0">
                <a:latin typeface="Century Schoolbook" pitchFamily="18" charset="0"/>
              </a:rPr>
              <a:t>і</a:t>
            </a:r>
            <a:r>
              <a:rPr lang="ru-RU" sz="2800" dirty="0" smtClean="0">
                <a:latin typeface="Century Schoolbook" pitchFamily="18" charset="0"/>
              </a:rPr>
              <a:t> часом </a:t>
            </a:r>
            <a:r>
              <a:rPr lang="ru-RU" sz="2800" dirty="0" err="1" smtClean="0">
                <a:latin typeface="Century Schoolbook" pitchFamily="18" charset="0"/>
              </a:rPr>
              <a:t>приймання</a:t>
            </a:r>
            <a:r>
              <a:rPr lang="ru-RU" sz="2800" dirty="0" smtClean="0">
                <a:latin typeface="Century Schoolbook" pitchFamily="18" charset="0"/>
              </a:rPr>
              <a:t> сигналу. </a:t>
            </a:r>
            <a:r>
              <a:rPr lang="ru-RU" sz="2800" dirty="0" err="1" smtClean="0">
                <a:latin typeface="Century Schoolbook" pitchFamily="18" charset="0"/>
              </a:rPr>
              <a:t>Маючи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цю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інформацію</a:t>
            </a:r>
            <a:r>
              <a:rPr lang="ru-RU" sz="2800" dirty="0" smtClean="0">
                <a:latin typeface="Century Schoolbook" pitchFamily="18" charset="0"/>
              </a:rPr>
              <a:t>, </a:t>
            </a:r>
            <a:r>
              <a:rPr lang="ru-RU" sz="2800" dirty="0" err="1" smtClean="0">
                <a:latin typeface="Century Schoolbook" pitchFamily="18" charset="0"/>
              </a:rPr>
              <a:t>навігаційний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приймач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вираховує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координати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антени</a:t>
            </a:r>
            <a:r>
              <a:rPr lang="ru-RU" sz="2800" dirty="0" smtClean="0">
                <a:latin typeface="Century Schoolbook" pitchFamily="18" charset="0"/>
              </a:rPr>
              <a:t>.  </a:t>
            </a: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entury Schoolbook" pitchFamily="18" charset="0"/>
              </a:rPr>
              <a:t>В </a:t>
            </a:r>
            <a:r>
              <a:rPr lang="ru-RU" sz="2800" dirty="0" err="1" smtClean="0">
                <a:latin typeface="Century Schoolbook" pitchFamily="18" charset="0"/>
              </a:rPr>
              <a:t>теперішній</a:t>
            </a:r>
            <a:r>
              <a:rPr lang="ru-RU" sz="2800" dirty="0" smtClean="0">
                <a:latin typeface="Century Schoolbook" pitchFamily="18" charset="0"/>
              </a:rPr>
              <a:t> час </a:t>
            </a:r>
            <a:r>
              <a:rPr lang="ru-RU" sz="2800" dirty="0" err="1" smtClean="0">
                <a:latin typeface="Century Schoolbook" pitchFamily="18" charset="0"/>
              </a:rPr>
              <a:t>працюють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або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готовляться</a:t>
            </a:r>
            <a:r>
              <a:rPr lang="ru-RU" sz="2800" dirty="0" smtClean="0">
                <a:latin typeface="Century Schoolbook" pitchFamily="18" charset="0"/>
              </a:rPr>
              <a:t> до </a:t>
            </a:r>
            <a:r>
              <a:rPr lang="ru-RU" sz="2800" dirty="0" err="1" smtClean="0">
                <a:latin typeface="Century Schoolbook" pitchFamily="18" charset="0"/>
              </a:rPr>
              <a:t>розгортання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наступні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системи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супутникової</a:t>
            </a:r>
            <a:r>
              <a:rPr lang="ru-RU" sz="2800" dirty="0" smtClean="0">
                <a:latin typeface="Century Schoolbook" pitchFamily="18" charset="0"/>
              </a:rPr>
              <a:t> </a:t>
            </a:r>
            <a:r>
              <a:rPr lang="ru-RU" sz="2800" dirty="0" err="1" smtClean="0">
                <a:latin typeface="Century Schoolbook" pitchFamily="18" charset="0"/>
              </a:rPr>
              <a:t>навігації</a:t>
            </a:r>
            <a:r>
              <a:rPr lang="ru-RU" sz="2800" dirty="0" smtClean="0">
                <a:latin typeface="Century Schoolbook" pitchFamily="18" charset="0"/>
              </a:rPr>
              <a:t>:</a:t>
            </a:r>
            <a:endParaRPr lang="ru-RU" sz="2800" dirty="0"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8884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GPS</a:t>
            </a:r>
            <a:endParaRPr lang="ru-RU" sz="2800" b="1" dirty="0" smtClean="0"/>
          </a:p>
          <a:p>
            <a:pPr algn="just"/>
            <a:r>
              <a:rPr lang="ru-RU" sz="2800" dirty="0" err="1" smtClean="0"/>
              <a:t>Належить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міністерству</a:t>
            </a:r>
            <a:r>
              <a:rPr lang="ru-RU" sz="2800" dirty="0" smtClean="0"/>
              <a:t> оборони С</a:t>
            </a:r>
            <a:r>
              <a:rPr lang="uk-UA" sz="2800" dirty="0" smtClean="0"/>
              <a:t>ША</a:t>
            </a:r>
            <a:r>
              <a:rPr lang="ru-RU" sz="2800" dirty="0" smtClean="0"/>
              <a:t>. </a:t>
            </a:r>
            <a:r>
              <a:rPr lang="ru-RU" sz="2800" dirty="0" err="1" smtClean="0"/>
              <a:t>Пристрої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підтримують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навігацію</a:t>
            </a:r>
            <a:r>
              <a:rPr lang="ru-RU" sz="2800" dirty="0" smtClean="0"/>
              <a:t> по </a:t>
            </a:r>
            <a:r>
              <a:rPr lang="en-US" sz="2800" dirty="0" smtClean="0"/>
              <a:t>GPS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розповсюдженими</a:t>
            </a:r>
            <a:r>
              <a:rPr lang="ru-RU" sz="2800" dirty="0" smtClean="0"/>
              <a:t>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відома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ранішньою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назвою</a:t>
            </a:r>
            <a:r>
              <a:rPr lang="ru-RU" sz="2800" dirty="0" smtClean="0"/>
              <a:t> </a:t>
            </a:r>
            <a:r>
              <a:rPr lang="en-US" sz="2800" dirty="0" smtClean="0"/>
              <a:t>NAVSTAR.</a:t>
            </a:r>
            <a:endParaRPr lang="en-US" sz="2800" dirty="0"/>
          </a:p>
        </p:txBody>
      </p:sp>
      <p:pic>
        <p:nvPicPr>
          <p:cNvPr id="15362" name="Picture 2" descr="GPS21.jpg (1610×123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293097"/>
            <a:ext cx="3384376" cy="2376264"/>
          </a:xfrm>
          <a:prstGeom prst="rect">
            <a:avLst/>
          </a:prstGeom>
          <a:noFill/>
        </p:spPr>
      </p:pic>
      <p:pic>
        <p:nvPicPr>
          <p:cNvPr id="15364" name="Picture 4" descr="GPS-IIRM.jpg (2928×174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293096"/>
            <a:ext cx="3960440" cy="22611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5846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+mj-lt"/>
              </a:rPr>
              <a:t>    GPS </a:t>
            </a:r>
            <a:r>
              <a:rPr lang="ru-RU" sz="2400" dirty="0" err="1" smtClean="0">
                <a:latin typeface="+mj-lt"/>
              </a:rPr>
              <a:t>приймач</a:t>
            </a:r>
            <a:r>
              <a:rPr lang="ru-RU" sz="2400" dirty="0" smtClean="0">
                <a:latin typeface="+mj-lt"/>
              </a:rPr>
              <a:t> </a:t>
            </a:r>
            <a:r>
              <a:rPr lang="ru-RU" sz="2400" dirty="0" err="1" smtClean="0">
                <a:latin typeface="+mj-lt"/>
              </a:rPr>
              <a:t>обчислює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власне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положення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вимірюючи</a:t>
            </a:r>
            <a:r>
              <a:rPr lang="ru-RU" sz="2400" dirty="0" smtClean="0">
                <a:latin typeface="+mj-lt"/>
              </a:rPr>
              <a:t> час </a:t>
            </a:r>
            <a:r>
              <a:rPr lang="ru-RU" sz="2400" dirty="0" err="1" smtClean="0">
                <a:latin typeface="+mj-lt"/>
              </a:rPr>
              <a:t>проходження</a:t>
            </a:r>
            <a:r>
              <a:rPr lang="ru-RU" sz="2400" dirty="0" smtClean="0">
                <a:latin typeface="+mj-lt"/>
              </a:rPr>
              <a:t> сигналу </a:t>
            </a:r>
            <a:r>
              <a:rPr lang="ru-RU" sz="2400" dirty="0" err="1" smtClean="0">
                <a:latin typeface="+mj-lt"/>
              </a:rPr>
              <a:t>від</a:t>
            </a:r>
            <a:r>
              <a:rPr lang="ru-RU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GPS </a:t>
            </a:r>
            <a:r>
              <a:rPr lang="ru-RU" sz="2400" dirty="0" err="1" smtClean="0">
                <a:latin typeface="+mj-lt"/>
              </a:rPr>
              <a:t>супутників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dirty="0" err="1" smtClean="0">
                <a:latin typeface="+mj-lt"/>
              </a:rPr>
              <a:t>Кожен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супутник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постійно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надсилає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повідомлення</a:t>
            </a:r>
            <a:r>
              <a:rPr lang="ru-RU" sz="2400" dirty="0" smtClean="0">
                <a:latin typeface="+mj-lt"/>
              </a:rPr>
              <a:t>, в </a:t>
            </a:r>
            <a:r>
              <a:rPr lang="ru-RU" sz="2400" dirty="0" err="1" smtClean="0">
                <a:latin typeface="+mj-lt"/>
              </a:rPr>
              <a:t>якому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міститься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інформація</a:t>
            </a:r>
            <a:r>
              <a:rPr lang="ru-RU" sz="2400" dirty="0" smtClean="0">
                <a:latin typeface="+mj-lt"/>
              </a:rPr>
              <a:t> про час </a:t>
            </a:r>
            <a:r>
              <a:rPr lang="ru-RU" sz="2400" dirty="0" err="1" smtClean="0">
                <a:latin typeface="+mj-lt"/>
              </a:rPr>
              <a:t>відправки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повідомлення</a:t>
            </a:r>
            <a:r>
              <a:rPr lang="ru-RU" sz="2400" dirty="0" smtClean="0">
                <a:latin typeface="+mj-lt"/>
              </a:rPr>
              <a:t>, точку </a:t>
            </a:r>
            <a:r>
              <a:rPr lang="ru-RU" sz="2400" dirty="0" err="1" smtClean="0">
                <a:latin typeface="+mj-lt"/>
              </a:rPr>
              <a:t>орбіти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супутника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якої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було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надіслано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повідомлення</a:t>
            </a:r>
            <a:r>
              <a:rPr lang="ru-RU" sz="2400" dirty="0" smtClean="0">
                <a:latin typeface="+mj-lt"/>
              </a:rPr>
              <a:t> (</a:t>
            </a:r>
            <a:r>
              <a:rPr lang="ru-RU" sz="2400" dirty="0" err="1" smtClean="0">
                <a:latin typeface="+mj-lt"/>
              </a:rPr>
              <a:t>Ефемерида</a:t>
            </a:r>
            <a:r>
              <a:rPr lang="ru-RU" sz="2400" dirty="0" smtClean="0">
                <a:latin typeface="+mj-lt"/>
              </a:rPr>
              <a:t>), та </a:t>
            </a:r>
            <a:r>
              <a:rPr lang="ru-RU" sz="2400" dirty="0" err="1" smtClean="0">
                <a:latin typeface="+mj-lt"/>
              </a:rPr>
              <a:t>загальний</a:t>
            </a:r>
            <a:r>
              <a:rPr lang="ru-RU" sz="2400" dirty="0" smtClean="0">
                <a:latin typeface="+mj-lt"/>
              </a:rPr>
              <a:t> стан </a:t>
            </a:r>
            <a:r>
              <a:rPr lang="ru-RU" sz="2400" dirty="0" err="1" smtClean="0">
                <a:latin typeface="+mj-lt"/>
              </a:rPr>
              <a:t>системи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приблизні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дані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орбіт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всіх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інших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супутників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угрупування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системи</a:t>
            </a:r>
            <a:r>
              <a:rPr lang="ru-RU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GPS (</a:t>
            </a:r>
            <a:r>
              <a:rPr lang="ru-RU" sz="2400" dirty="0" smtClean="0">
                <a:latin typeface="+mj-lt"/>
              </a:rPr>
              <a:t>альманах). </a:t>
            </a:r>
            <a:r>
              <a:rPr lang="ru-RU" sz="2400" dirty="0" err="1" smtClean="0">
                <a:latin typeface="+mj-lt"/>
              </a:rPr>
              <a:t>Ці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сигнали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розповсюджуються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швидкістю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світла</a:t>
            </a:r>
            <a:r>
              <a:rPr lang="ru-RU" sz="2400" dirty="0" smtClean="0">
                <a:latin typeface="+mj-lt"/>
              </a:rPr>
              <a:t> у </a:t>
            </a:r>
            <a:r>
              <a:rPr lang="ru-RU" sz="2400" dirty="0" err="1" smtClean="0">
                <a:latin typeface="+mj-lt"/>
              </a:rPr>
              <a:t>всесвіті</a:t>
            </a:r>
            <a:r>
              <a:rPr lang="ru-RU" sz="2400" dirty="0" smtClean="0">
                <a:latin typeface="+mj-lt"/>
              </a:rPr>
              <a:t>, та </a:t>
            </a:r>
            <a:r>
              <a:rPr lang="ru-RU" sz="2400" dirty="0" err="1" smtClean="0">
                <a:latin typeface="+mj-lt"/>
              </a:rPr>
              <a:t>із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трохи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меншою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швидкістю</a:t>
            </a:r>
            <a:r>
              <a:rPr lang="ru-RU" sz="2400" dirty="0" smtClean="0">
                <a:latin typeface="+mj-lt"/>
              </a:rPr>
              <a:t> через атмосферу. </a:t>
            </a:r>
            <a:r>
              <a:rPr lang="ru-RU" sz="2400" dirty="0" err="1" smtClean="0">
                <a:latin typeface="+mj-lt"/>
              </a:rPr>
              <a:t>Приймач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використовує</a:t>
            </a:r>
            <a:r>
              <a:rPr lang="ru-RU" sz="2400" dirty="0" smtClean="0">
                <a:latin typeface="+mj-lt"/>
              </a:rPr>
              <a:t> час </a:t>
            </a:r>
            <a:r>
              <a:rPr lang="ru-RU" sz="2400" dirty="0" err="1" smtClean="0">
                <a:latin typeface="+mj-lt"/>
              </a:rPr>
              <a:t>отримання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повідомлення</a:t>
            </a:r>
            <a:r>
              <a:rPr lang="ru-RU" sz="2400" dirty="0" smtClean="0">
                <a:latin typeface="+mj-lt"/>
              </a:rPr>
              <a:t> для </a:t>
            </a:r>
            <a:r>
              <a:rPr lang="ru-RU" sz="2400" dirty="0" err="1" smtClean="0">
                <a:latin typeface="+mj-lt"/>
              </a:rPr>
              <a:t>обчислення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відстані</a:t>
            </a:r>
            <a:r>
              <a:rPr lang="ru-RU" sz="2400" dirty="0" smtClean="0">
                <a:latin typeface="+mj-lt"/>
              </a:rPr>
              <a:t> до </a:t>
            </a:r>
            <a:r>
              <a:rPr lang="ru-RU" sz="2400" dirty="0" err="1" smtClean="0">
                <a:latin typeface="+mj-lt"/>
              </a:rPr>
              <a:t>супутника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виходячи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з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якої</a:t>
            </a:r>
            <a:r>
              <a:rPr lang="ru-RU" sz="2400" dirty="0" smtClean="0">
                <a:latin typeface="+mj-lt"/>
              </a:rPr>
              <a:t>, шляхом </a:t>
            </a:r>
            <a:r>
              <a:rPr lang="ru-RU" sz="2400" dirty="0" err="1" smtClean="0">
                <a:latin typeface="+mj-lt"/>
              </a:rPr>
              <a:t>застосування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геометричних</a:t>
            </a:r>
            <a:r>
              <a:rPr lang="ru-RU" sz="2400" dirty="0" smtClean="0">
                <a:latin typeface="+mj-lt"/>
              </a:rPr>
              <a:t> та </a:t>
            </a:r>
            <a:r>
              <a:rPr lang="ru-RU" sz="2400" dirty="0" err="1" smtClean="0">
                <a:latin typeface="+mj-lt"/>
              </a:rPr>
              <a:t>тригонометричних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рівнянь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обчислюється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положення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приймача</a:t>
            </a:r>
            <a:r>
              <a:rPr lang="ru-RU" sz="2400" dirty="0" smtClean="0">
                <a:latin typeface="+mj-lt"/>
              </a:rPr>
              <a:t>. </a:t>
            </a:r>
            <a:r>
              <a:rPr lang="ru-RU" sz="2400" dirty="0" err="1" smtClean="0">
                <a:latin typeface="+mj-lt"/>
              </a:rPr>
              <a:t>Отримані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координати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перетворюються</a:t>
            </a:r>
            <a:r>
              <a:rPr lang="ru-RU" sz="2400" dirty="0" smtClean="0">
                <a:latin typeface="+mj-lt"/>
              </a:rPr>
              <a:t> в </a:t>
            </a:r>
            <a:r>
              <a:rPr lang="ru-RU" sz="2400" dirty="0" err="1" smtClean="0">
                <a:latin typeface="+mj-lt"/>
              </a:rPr>
              <a:t>більш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наочну</a:t>
            </a:r>
            <a:r>
              <a:rPr lang="ru-RU" sz="2400" dirty="0" smtClean="0">
                <a:latin typeface="+mj-lt"/>
              </a:rPr>
              <a:t> форму, </a:t>
            </a:r>
            <a:r>
              <a:rPr lang="ru-RU" sz="2400" dirty="0" err="1" smtClean="0">
                <a:latin typeface="+mj-lt"/>
              </a:rPr>
              <a:t>таку</a:t>
            </a:r>
            <a:r>
              <a:rPr lang="ru-RU" sz="2400" dirty="0" smtClean="0">
                <a:latin typeface="+mj-lt"/>
              </a:rPr>
              <a:t> як широта та </a:t>
            </a:r>
            <a:r>
              <a:rPr lang="ru-RU" sz="2400" dirty="0" err="1" smtClean="0">
                <a:latin typeface="+mj-lt"/>
              </a:rPr>
              <a:t>довгота</a:t>
            </a:r>
            <a:r>
              <a:rPr lang="ru-RU" sz="2400" dirty="0" smtClean="0">
                <a:latin typeface="+mj-lt"/>
              </a:rPr>
              <a:t>, </a:t>
            </a:r>
            <a:r>
              <a:rPr lang="ru-RU" sz="2400" dirty="0" err="1" smtClean="0">
                <a:latin typeface="+mj-lt"/>
              </a:rPr>
              <a:t>або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положення</a:t>
            </a:r>
            <a:r>
              <a:rPr lang="ru-RU" sz="2400" dirty="0" smtClean="0">
                <a:latin typeface="+mj-lt"/>
              </a:rPr>
              <a:t> на </a:t>
            </a:r>
            <a:r>
              <a:rPr lang="ru-RU" sz="2400" dirty="0" err="1" smtClean="0">
                <a:latin typeface="+mj-lt"/>
              </a:rPr>
              <a:t>карті</a:t>
            </a:r>
            <a:r>
              <a:rPr lang="ru-RU" sz="2400" dirty="0" smtClean="0">
                <a:latin typeface="+mj-lt"/>
              </a:rPr>
              <a:t>, та </a:t>
            </a:r>
            <a:r>
              <a:rPr lang="ru-RU" sz="2400" dirty="0" err="1" smtClean="0">
                <a:latin typeface="+mj-lt"/>
              </a:rPr>
              <a:t>відображається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400" dirty="0" err="1" smtClean="0">
                <a:latin typeface="+mj-lt"/>
              </a:rPr>
              <a:t>користувачеві</a:t>
            </a:r>
            <a:r>
              <a:rPr lang="ru-RU" sz="2400" dirty="0" smtClean="0">
                <a:latin typeface="+mj-lt"/>
              </a:rPr>
              <a:t>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Застосування</a:t>
            </a:r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GPS</a:t>
            </a:r>
            <a:endParaRPr lang="ru-RU" sz="4000" dirty="0" smtClean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algn="ctr"/>
            <a:r>
              <a:rPr lang="ru-RU" sz="2800" dirty="0" smtClean="0">
                <a:latin typeface="+mj-lt"/>
              </a:rPr>
              <a:t>Попри те, </a:t>
            </a:r>
            <a:r>
              <a:rPr lang="ru-RU" sz="2800" dirty="0" err="1" smtClean="0">
                <a:latin typeface="+mj-lt"/>
              </a:rPr>
              <a:t>що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проекти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побудови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GPS-</a:t>
            </a:r>
            <a:r>
              <a:rPr lang="ru-RU" sz="2800" dirty="0" smtClean="0">
                <a:latin typeface="+mj-lt"/>
              </a:rPr>
              <a:t>систем </a:t>
            </a:r>
            <a:r>
              <a:rPr lang="ru-RU" sz="2800" dirty="0" err="1" smtClean="0">
                <a:latin typeface="+mj-lt"/>
              </a:rPr>
              <a:t>впроваджувались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військовими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відомствами</a:t>
            </a:r>
            <a:r>
              <a:rPr lang="ru-RU" sz="2800" dirty="0" smtClean="0">
                <a:latin typeface="+mj-lt"/>
              </a:rPr>
              <a:t>, зараз </a:t>
            </a:r>
            <a:r>
              <a:rPr lang="ru-RU" sz="2800" dirty="0" err="1" smtClean="0">
                <a:latin typeface="+mj-lt"/>
              </a:rPr>
              <a:t>окрім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/>
              <a:t>приймачів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спеціального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призначення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випускаються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прилади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 err="1" smtClean="0">
                <a:latin typeface="+mj-lt"/>
              </a:rPr>
              <a:t>вмонтовані</a:t>
            </a:r>
            <a:r>
              <a:rPr lang="ru-RU" sz="2800" dirty="0" smtClean="0">
                <a:latin typeface="+mj-lt"/>
              </a:rPr>
              <a:t> в </a:t>
            </a:r>
            <a:r>
              <a:rPr lang="ru-RU" sz="2800" dirty="0" err="1" smtClean="0">
                <a:latin typeface="+mj-lt"/>
              </a:rPr>
              <a:t>різноманітну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дрібну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техніку</a:t>
            </a:r>
            <a:r>
              <a:rPr lang="ru-RU" sz="2800" dirty="0" smtClean="0">
                <a:latin typeface="+mj-lt"/>
              </a:rPr>
              <a:t>: </a:t>
            </a:r>
            <a:r>
              <a:rPr lang="ru-RU" sz="2800" dirty="0" err="1" smtClean="0">
                <a:latin typeface="+mj-lt"/>
              </a:rPr>
              <a:t>наручні</a:t>
            </a:r>
            <a:r>
              <a:rPr lang="ru-RU" sz="2800" dirty="0" smtClean="0">
                <a:latin typeface="+mj-lt"/>
              </a:rPr>
              <a:t> </a:t>
            </a:r>
            <a:r>
              <a:rPr lang="ru-RU" sz="2800" dirty="0" err="1" smtClean="0">
                <a:latin typeface="+mj-lt"/>
              </a:rPr>
              <a:t>годинники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 err="1" smtClean="0">
                <a:latin typeface="+mj-lt"/>
              </a:rPr>
              <a:t>мобільні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телефони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 err="1" smtClean="0">
                <a:latin typeface="+mj-lt"/>
              </a:rPr>
              <a:t>ручні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радіостанції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 err="1" smtClean="0">
                <a:latin typeface="+mj-lt"/>
              </a:rPr>
              <a:t>портативні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комп'ютери</a:t>
            </a:r>
            <a:r>
              <a:rPr lang="ru-RU" sz="2800" dirty="0" smtClean="0">
                <a:latin typeface="+mj-lt"/>
              </a:rPr>
              <a:t> та </a:t>
            </a:r>
            <a:r>
              <a:rPr lang="ru-RU" sz="2800" dirty="0" err="1" smtClean="0">
                <a:latin typeface="+mj-lt"/>
              </a:rPr>
              <a:t>фотоапарати</a:t>
            </a:r>
            <a:r>
              <a:rPr lang="ru-RU" sz="2800" dirty="0" smtClean="0">
                <a:latin typeface="+mj-lt"/>
              </a:rPr>
              <a:t>, за </a:t>
            </a:r>
            <a:r>
              <a:rPr lang="ru-RU" sz="2800" dirty="0" err="1" smtClean="0">
                <a:latin typeface="+mj-lt"/>
              </a:rPr>
              <a:t>допомогою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яких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можна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орієнтуватись</a:t>
            </a:r>
            <a:r>
              <a:rPr lang="ru-RU" sz="2800" dirty="0" smtClean="0">
                <a:latin typeface="+mj-lt"/>
              </a:rPr>
              <a:t> на </a:t>
            </a:r>
            <a:r>
              <a:rPr lang="ru-RU" sz="2800" dirty="0" err="1" smtClean="0">
                <a:latin typeface="+mj-lt"/>
              </a:rPr>
              <a:t>місцевості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або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фіксувати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місцезнаходження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користувача</a:t>
            </a:r>
            <a:r>
              <a:rPr lang="ru-RU" sz="2800" dirty="0" smtClean="0">
                <a:latin typeface="+mj-lt"/>
              </a:rPr>
              <a:t>. </a:t>
            </a:r>
            <a:r>
              <a:rPr lang="ru-RU" sz="2800" dirty="0" err="1" smtClean="0">
                <a:latin typeface="+mj-lt"/>
              </a:rPr>
              <a:t>Їх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dirty="0" err="1" smtClean="0">
                <a:latin typeface="+mj-lt"/>
              </a:rPr>
              <a:t>використовують</a:t>
            </a:r>
            <a:r>
              <a:rPr lang="ru-RU" sz="2800" dirty="0" smtClean="0">
                <a:latin typeface="+mj-lt"/>
              </a:rPr>
              <a:t> </a:t>
            </a:r>
            <a:r>
              <a:rPr lang="ru-RU" sz="2800" dirty="0" err="1" smtClean="0">
                <a:latin typeface="+mj-lt"/>
              </a:rPr>
              <a:t>альпіністи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 err="1" smtClean="0">
                <a:latin typeface="+mj-lt"/>
              </a:rPr>
              <a:t>рятівники</a:t>
            </a:r>
            <a:r>
              <a:rPr lang="ru-RU" sz="2800" dirty="0" smtClean="0">
                <a:latin typeface="+mj-lt"/>
              </a:rPr>
              <a:t>, </a:t>
            </a:r>
            <a:r>
              <a:rPr lang="ru-RU" sz="2800" dirty="0" err="1" smtClean="0">
                <a:latin typeface="+mj-lt"/>
              </a:rPr>
              <a:t>туристи</a:t>
            </a:r>
            <a:r>
              <a:rPr lang="ru-RU" sz="2800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272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 СУПУТНИКОВІ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Супутникові</dc:title>
  <dc:creator>Сережа</dc:creator>
  <cp:lastModifiedBy>Сережа</cp:lastModifiedBy>
  <cp:revision>12</cp:revision>
  <dcterms:created xsi:type="dcterms:W3CDTF">2013-09-15T17:31:11Z</dcterms:created>
  <dcterms:modified xsi:type="dcterms:W3CDTF">2013-09-17T19:07:03Z</dcterms:modified>
</cp:coreProperties>
</file>