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4" r:id="rId1"/>
  </p:sldMasterIdLst>
  <p:notesMasterIdLst>
    <p:notesMasterId r:id="rId16"/>
  </p:notesMasterIdLst>
  <p:sldIdLst>
    <p:sldId id="256" r:id="rId2"/>
    <p:sldId id="264" r:id="rId3"/>
    <p:sldId id="257" r:id="rId4"/>
    <p:sldId id="259" r:id="rId5"/>
    <p:sldId id="268" r:id="rId6"/>
    <p:sldId id="260" r:id="rId7"/>
    <p:sldId id="266" r:id="rId8"/>
    <p:sldId id="261" r:id="rId9"/>
    <p:sldId id="258" r:id="rId10"/>
    <p:sldId id="262" r:id="rId11"/>
    <p:sldId id="267" r:id="rId12"/>
    <p:sldId id="263" r:id="rId13"/>
    <p:sldId id="265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37" autoAdjust="0"/>
  </p:normalViewPr>
  <p:slideViewPr>
    <p:cSldViewPr>
      <p:cViewPr>
        <p:scale>
          <a:sx n="89" d="100"/>
          <a:sy n="89" d="100"/>
        </p:scale>
        <p:origin x="-2184" y="-4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B5F3B6-03E7-4B94-BE87-AFCC5DEB2AB9}" type="datetimeFigureOut">
              <a:rPr lang="ru-RU" smtClean="0"/>
              <a:t>11.03.2014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CECC16-1744-4B93-A73F-649545B9D3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30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ECC16-1744-4B93-A73F-649545B9D38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980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75F04-436E-42D0-8997-D52E539D792F}" type="datetimeFigureOut">
              <a:rPr lang="ru-RU" smtClean="0"/>
              <a:pPr/>
              <a:t>11.03.2014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CF9F7-E28E-4D37-852D-28430A474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75F04-436E-42D0-8997-D52E539D792F}" type="datetimeFigureOut">
              <a:rPr lang="ru-RU" smtClean="0"/>
              <a:pPr/>
              <a:t>11.03.2014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CF9F7-E28E-4D37-852D-28430A474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75F04-436E-42D0-8997-D52E539D792F}" type="datetimeFigureOut">
              <a:rPr lang="ru-RU" smtClean="0"/>
              <a:pPr/>
              <a:t>11.03.2014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CF9F7-E28E-4D37-852D-28430A474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75F04-436E-42D0-8997-D52E539D792F}" type="datetimeFigureOut">
              <a:rPr lang="ru-RU" smtClean="0"/>
              <a:pPr/>
              <a:t>11.03.2014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CF9F7-E28E-4D37-852D-28430A474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75F04-436E-42D0-8997-D52E539D792F}" type="datetimeFigureOut">
              <a:rPr lang="ru-RU" smtClean="0"/>
              <a:pPr/>
              <a:t>11.03.2014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CF9F7-E28E-4D37-852D-28430A474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75F04-436E-42D0-8997-D52E539D792F}" type="datetimeFigureOut">
              <a:rPr lang="ru-RU" smtClean="0"/>
              <a:pPr/>
              <a:t>11.03.2014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CF9F7-E28E-4D37-852D-28430A4748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75F04-436E-42D0-8997-D52E539D792F}" type="datetimeFigureOut">
              <a:rPr lang="ru-RU" smtClean="0"/>
              <a:pPr/>
              <a:t>11.03.2014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CF9F7-E28E-4D37-852D-28430A474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75F04-436E-42D0-8997-D52E539D792F}" type="datetimeFigureOut">
              <a:rPr lang="ru-RU" smtClean="0"/>
              <a:pPr/>
              <a:t>11.03.2014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CF9F7-E28E-4D37-852D-28430A474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75F04-436E-42D0-8997-D52E539D792F}" type="datetimeFigureOut">
              <a:rPr lang="ru-RU" smtClean="0"/>
              <a:pPr/>
              <a:t>11.03.2014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CF9F7-E28E-4D37-852D-28430A474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75F04-436E-42D0-8997-D52E539D792F}" type="datetimeFigureOut">
              <a:rPr lang="ru-RU" smtClean="0"/>
              <a:pPr/>
              <a:t>11.03.2014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E2CF9F7-E28E-4D37-852D-28430A474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75F04-436E-42D0-8997-D52E539D792F}" type="datetimeFigureOut">
              <a:rPr lang="ru-RU" smtClean="0"/>
              <a:pPr/>
              <a:t>11.03.2014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CF9F7-E28E-4D37-852D-28430A474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28A75F04-436E-42D0-8997-D52E539D792F}" type="datetimeFigureOut">
              <a:rPr lang="ru-RU" smtClean="0"/>
              <a:pPr/>
              <a:t>11.03.2014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4E2CF9F7-E28E-4D37-852D-28430A474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2paGNpBdAa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2817723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2231" y="21515"/>
            <a:ext cx="495199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9600" b="1" cap="none" spc="0" dirty="0" err="1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Юпітер</a:t>
            </a:r>
            <a:r>
              <a:rPr lang="ru-RU" sz="9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9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55976" y="1412776"/>
            <a:ext cx="4572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err="1">
                <a:solidFill>
                  <a:schemeClr val="bg1"/>
                </a:solidFill>
              </a:rPr>
              <a:t>Юпітер</a:t>
            </a:r>
            <a:r>
              <a:rPr lang="ru-RU" sz="2800" dirty="0">
                <a:solidFill>
                  <a:schemeClr val="bg1"/>
                </a:solidFill>
              </a:rPr>
              <a:t> - </a:t>
            </a:r>
            <a:r>
              <a:rPr lang="ru-RU" sz="2800" dirty="0" err="1">
                <a:solidFill>
                  <a:schemeClr val="bg1"/>
                </a:solidFill>
              </a:rPr>
              <a:t>п'ята</a:t>
            </a:r>
            <a:r>
              <a:rPr lang="ru-RU" sz="2800" dirty="0">
                <a:solidFill>
                  <a:schemeClr val="bg1"/>
                </a:solidFill>
              </a:rPr>
              <a:t> планета </a:t>
            </a:r>
            <a:r>
              <a:rPr lang="ru-RU" sz="2800" dirty="0" err="1">
                <a:solidFill>
                  <a:schemeClr val="bg1"/>
                </a:solidFill>
              </a:rPr>
              <a:t>від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  </a:t>
            </a:r>
            <a:r>
              <a:rPr lang="ru-RU" sz="2800" dirty="0" err="1">
                <a:solidFill>
                  <a:schemeClr val="bg1"/>
                </a:solidFill>
              </a:rPr>
              <a:t>Сонця</a:t>
            </a:r>
            <a:r>
              <a:rPr lang="ru-RU" sz="2800" dirty="0">
                <a:solidFill>
                  <a:schemeClr val="bg1"/>
                </a:solidFill>
              </a:rPr>
              <a:t> і </a:t>
            </a:r>
            <a:r>
              <a:rPr lang="ru-RU" sz="2800" dirty="0" err="1">
                <a:solidFill>
                  <a:schemeClr val="bg1"/>
                </a:solidFill>
              </a:rPr>
              <a:t>знаходиться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між</a:t>
            </a:r>
            <a:r>
              <a:rPr lang="ru-RU" sz="2800" dirty="0">
                <a:solidFill>
                  <a:schemeClr val="bg1"/>
                </a:solidFill>
              </a:rPr>
              <a:t> Марсом і Сатурном. </a:t>
            </a:r>
            <a:endParaRPr lang="ru-RU" sz="2800" dirty="0" smtClean="0">
              <a:solidFill>
                <a:schemeClr val="bg1"/>
              </a:solidFill>
            </a:endParaRPr>
          </a:p>
          <a:p>
            <a:r>
              <a:rPr lang="ru-RU" sz="2800" dirty="0" err="1">
                <a:solidFill>
                  <a:schemeClr val="bg1"/>
                </a:solidFill>
              </a:rPr>
              <a:t>Юпітером</a:t>
            </a:r>
            <a:r>
              <a:rPr lang="ru-RU" sz="2800" dirty="0">
                <a:solidFill>
                  <a:schemeClr val="bg1"/>
                </a:solidFill>
              </a:rPr>
              <a:t> звали верховного бога в </a:t>
            </a:r>
            <a:r>
              <a:rPr lang="ru-RU" sz="2800" dirty="0" err="1">
                <a:solidFill>
                  <a:schemeClr val="bg1"/>
                </a:solidFill>
              </a:rPr>
              <a:t>римській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міфології</a:t>
            </a:r>
            <a:r>
              <a:rPr lang="ru-RU" sz="2800" dirty="0">
                <a:solidFill>
                  <a:schemeClr val="bg1"/>
                </a:solidFill>
              </a:rPr>
              <a:t>. </a:t>
            </a:r>
            <a:r>
              <a:rPr lang="ru-RU" sz="2800" dirty="0" err="1">
                <a:solidFill>
                  <a:schemeClr val="bg1"/>
                </a:solidFill>
              </a:rPr>
              <a:t>Юпітер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був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сином</a:t>
            </a:r>
            <a:r>
              <a:rPr lang="ru-RU" sz="2800" dirty="0">
                <a:solidFill>
                  <a:schemeClr val="bg1"/>
                </a:solidFill>
              </a:rPr>
              <a:t> Сатурна, а </a:t>
            </a:r>
            <a:r>
              <a:rPr lang="ru-RU" sz="2800" dirty="0" err="1">
                <a:solidFill>
                  <a:schemeClr val="bg1"/>
                </a:solidFill>
              </a:rPr>
              <a:t>також</a:t>
            </a:r>
            <a:r>
              <a:rPr lang="ru-RU" sz="2800" dirty="0">
                <a:solidFill>
                  <a:schemeClr val="bg1"/>
                </a:solidFill>
              </a:rPr>
              <a:t> братом Плутона і Нептуна.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paGNpBdAa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9311" cy="6858000"/>
          </a:xfrm>
        </p:spPr>
      </p:pic>
      <p:sp>
        <p:nvSpPr>
          <p:cNvPr id="5" name="TextBox 4"/>
          <p:cNvSpPr txBox="1"/>
          <p:nvPr/>
        </p:nvSpPr>
        <p:spPr>
          <a:xfrm>
            <a:off x="-19584" y="143785"/>
            <a:ext cx="77768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rgbClr val="FFFF00"/>
                </a:solidFill>
              </a:rPr>
              <a:t>На поверхні Юпітера є цікаве утворення – Велика Червона Пляма – гігантський вихор червоних хмар діаметром понад 40 000 км; цю пляму вперше побачив у 1644 році учений Роберт Гук. 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6" name="Рисунок 5" descr="jupiter1_vgr.small_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697" y="3068960"/>
            <a:ext cx="4969351" cy="37890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16016" y="1959667"/>
            <a:ext cx="44279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400" dirty="0">
                <a:solidFill>
                  <a:srgbClr val="FFFF00"/>
                </a:solidFill>
              </a:rPr>
              <a:t>Велика </a:t>
            </a:r>
            <a:r>
              <a:rPr lang="ru-RU" sz="2400" dirty="0" err="1">
                <a:solidFill>
                  <a:srgbClr val="FFFF00"/>
                </a:solidFill>
              </a:rPr>
              <a:t>Червона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Пляма</a:t>
            </a:r>
            <a:r>
              <a:rPr lang="ru-RU" sz="2400" dirty="0">
                <a:solidFill>
                  <a:srgbClr val="FFFF00"/>
                </a:solidFill>
              </a:rPr>
              <a:t> на </a:t>
            </a:r>
            <a:r>
              <a:rPr lang="ru-RU" sz="2400" dirty="0" err="1">
                <a:solidFill>
                  <a:srgbClr val="FFFF00"/>
                </a:solidFill>
              </a:rPr>
              <a:t>планеті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Юпітер</a:t>
            </a:r>
            <a:r>
              <a:rPr lang="ru-RU" sz="2400" dirty="0">
                <a:solidFill>
                  <a:srgbClr val="FFFF00"/>
                </a:solidFill>
              </a:rPr>
              <a:t> - </a:t>
            </a:r>
            <a:r>
              <a:rPr lang="ru-RU" sz="2400" dirty="0" err="1">
                <a:solidFill>
                  <a:srgbClr val="FFFF00"/>
                </a:solidFill>
              </a:rPr>
              <a:t>це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найбільший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атмосферний</a:t>
            </a:r>
            <a:r>
              <a:rPr lang="ru-RU" sz="2400" dirty="0">
                <a:solidFill>
                  <a:srgbClr val="FFFF00"/>
                </a:solidFill>
              </a:rPr>
              <a:t> вихор в </a:t>
            </a:r>
            <a:r>
              <a:rPr lang="ru-RU" sz="2400" dirty="0" err="1">
                <a:solidFill>
                  <a:srgbClr val="FFFF00"/>
                </a:solidFill>
              </a:rPr>
              <a:t>Сонячній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системі</a:t>
            </a:r>
            <a:r>
              <a:rPr lang="ru-RU" sz="2400" dirty="0">
                <a:solidFill>
                  <a:srgbClr val="FFFF00"/>
                </a:solidFill>
              </a:rPr>
              <a:t>. За </a:t>
            </a:r>
            <a:r>
              <a:rPr lang="ru-RU" sz="2400" dirty="0" err="1">
                <a:solidFill>
                  <a:srgbClr val="FFFF00"/>
                </a:solidFill>
              </a:rPr>
              <a:t>його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довжині</a:t>
            </a:r>
            <a:r>
              <a:rPr lang="ru-RU" sz="2400" dirty="0">
                <a:solidFill>
                  <a:srgbClr val="FFFF00"/>
                </a:solidFill>
              </a:rPr>
              <a:t> могли б </a:t>
            </a:r>
            <a:r>
              <a:rPr lang="ru-RU" sz="2400" dirty="0" err="1">
                <a:solidFill>
                  <a:srgbClr val="FFFF00"/>
                </a:solidFill>
              </a:rPr>
              <a:t>розміститися</a:t>
            </a:r>
            <a:r>
              <a:rPr lang="ru-RU" sz="2400" dirty="0">
                <a:solidFill>
                  <a:srgbClr val="FFFF00"/>
                </a:solidFill>
              </a:rPr>
              <a:t> 3 </a:t>
            </a:r>
            <a:r>
              <a:rPr lang="ru-RU" sz="2400" dirty="0" err="1">
                <a:solidFill>
                  <a:srgbClr val="FFFF00"/>
                </a:solidFill>
              </a:rPr>
              <a:t>планети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розміром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із</a:t>
            </a:r>
            <a:r>
              <a:rPr lang="ru-RU" sz="2400" dirty="0">
                <a:solidFill>
                  <a:srgbClr val="FFFF00"/>
                </a:solidFill>
              </a:rPr>
              <a:t> Землю. </a:t>
            </a:r>
            <a:r>
              <a:rPr lang="ru-RU" sz="2400" dirty="0" err="1">
                <a:solidFill>
                  <a:srgbClr val="FFFF00"/>
                </a:solidFill>
              </a:rPr>
              <a:t>Він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обертається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проти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годинникової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стрілки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зі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швидкістю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близько</a:t>
            </a:r>
            <a:r>
              <a:rPr lang="ru-RU" sz="2400" dirty="0">
                <a:solidFill>
                  <a:srgbClr val="FFFF00"/>
                </a:solidFill>
              </a:rPr>
              <a:t> 435 км/год.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501" y="2348880"/>
            <a:ext cx="5087411" cy="548640"/>
          </a:xfrm>
        </p:spPr>
        <p:txBody>
          <a:bodyPr/>
          <a:lstStyle/>
          <a:p>
            <a:r>
              <a:rPr lang="ru-RU" cap="none" dirty="0" err="1" smtClean="0"/>
              <a:t>Юпітер</a:t>
            </a:r>
            <a:r>
              <a:rPr lang="ru-RU" cap="none" dirty="0" smtClean="0"/>
              <a:t> </a:t>
            </a:r>
            <a:r>
              <a:rPr lang="ru-RU" cap="none" dirty="0" err="1" smtClean="0"/>
              <a:t>випромінює</a:t>
            </a:r>
            <a:r>
              <a:rPr lang="ru-RU" cap="none" dirty="0" smtClean="0"/>
              <a:t> на 60% </a:t>
            </a:r>
            <a:r>
              <a:rPr lang="ru-RU" cap="none" dirty="0" err="1" smtClean="0"/>
              <a:t>більше</a:t>
            </a:r>
            <a:r>
              <a:rPr lang="ru-RU" cap="none" dirty="0" smtClean="0"/>
              <a:t> </a:t>
            </a:r>
            <a:r>
              <a:rPr lang="ru-RU" cap="none" dirty="0" err="1" smtClean="0"/>
              <a:t>енергії</a:t>
            </a:r>
            <a:r>
              <a:rPr lang="ru-RU" cap="none" dirty="0" smtClean="0"/>
              <a:t>, </a:t>
            </a:r>
            <a:r>
              <a:rPr lang="ru-RU" cap="none" dirty="0" err="1" smtClean="0"/>
              <a:t>ніж</a:t>
            </a:r>
            <a:r>
              <a:rPr lang="ru-RU" cap="none" dirty="0" smtClean="0"/>
              <a:t> </a:t>
            </a:r>
            <a:r>
              <a:rPr lang="ru-RU" cap="none" dirty="0" err="1" smtClean="0"/>
              <a:t>отримує</a:t>
            </a:r>
            <a:r>
              <a:rPr lang="ru-RU" cap="none" dirty="0" smtClean="0"/>
              <a:t> </a:t>
            </a:r>
            <a:r>
              <a:rPr lang="ru-RU" cap="none" dirty="0" err="1" smtClean="0"/>
              <a:t>від</a:t>
            </a:r>
            <a:r>
              <a:rPr lang="ru-RU" cap="none" dirty="0" smtClean="0"/>
              <a:t> </a:t>
            </a:r>
            <a:r>
              <a:rPr lang="ru-RU" cap="none" dirty="0" err="1" smtClean="0"/>
              <a:t>сонця</a:t>
            </a:r>
            <a:r>
              <a:rPr lang="ru-RU" cap="none" dirty="0" smtClean="0"/>
              <a:t>. </a:t>
            </a:r>
            <a:r>
              <a:rPr lang="ru-RU" cap="none" dirty="0" err="1" smtClean="0"/>
              <a:t>Енергія</a:t>
            </a:r>
            <a:r>
              <a:rPr lang="ru-RU" cap="none" dirty="0" smtClean="0"/>
              <a:t> </a:t>
            </a:r>
            <a:r>
              <a:rPr lang="ru-RU" cap="none" dirty="0" err="1" smtClean="0"/>
              <a:t>виділяється</a:t>
            </a:r>
            <a:r>
              <a:rPr lang="ru-RU" cap="none" dirty="0" smtClean="0"/>
              <a:t> за </a:t>
            </a:r>
            <a:r>
              <a:rPr lang="ru-RU" cap="none" dirty="0" err="1" smtClean="0"/>
              <a:t>рахунок</a:t>
            </a:r>
            <a:r>
              <a:rPr lang="ru-RU" cap="none" dirty="0" smtClean="0"/>
              <a:t> </a:t>
            </a:r>
            <a:r>
              <a:rPr lang="ru-RU" cap="none" dirty="0" err="1" smtClean="0"/>
              <a:t>гравітаційного</a:t>
            </a:r>
            <a:r>
              <a:rPr lang="ru-RU" cap="none" dirty="0" smtClean="0"/>
              <a:t> </a:t>
            </a:r>
            <a:r>
              <a:rPr lang="ru-RU" cap="none" dirty="0" err="1" smtClean="0"/>
              <a:t>стиснення</a:t>
            </a:r>
            <a:r>
              <a:rPr lang="ru-RU" cap="none" dirty="0" smtClean="0"/>
              <a:t> </a:t>
            </a:r>
            <a:r>
              <a:rPr lang="ru-RU" cap="none" dirty="0" err="1" smtClean="0"/>
              <a:t>планети</a:t>
            </a:r>
            <a:r>
              <a:rPr lang="ru-RU" cap="none" dirty="0" smtClean="0"/>
              <a:t>, </a:t>
            </a:r>
            <a:r>
              <a:rPr lang="ru-RU" cap="none" dirty="0" err="1" smtClean="0"/>
              <a:t>внаслідок</a:t>
            </a:r>
            <a:r>
              <a:rPr lang="ru-RU" cap="none" dirty="0" smtClean="0"/>
              <a:t> </a:t>
            </a:r>
            <a:r>
              <a:rPr lang="ru-RU" cap="none" dirty="0" err="1" smtClean="0"/>
              <a:t>чого</a:t>
            </a:r>
            <a:r>
              <a:rPr lang="ru-RU" cap="none" dirty="0" smtClean="0"/>
              <a:t> </a:t>
            </a:r>
            <a:r>
              <a:rPr lang="ru-RU" cap="none" dirty="0" err="1" smtClean="0"/>
              <a:t>розмір</a:t>
            </a:r>
            <a:r>
              <a:rPr lang="ru-RU" cap="none" dirty="0" smtClean="0"/>
              <a:t> </a:t>
            </a:r>
            <a:r>
              <a:rPr lang="ru-RU" cap="none" dirty="0" err="1" smtClean="0"/>
              <a:t>юпітера</a:t>
            </a:r>
            <a:r>
              <a:rPr lang="ru-RU" cap="none" dirty="0" smtClean="0"/>
              <a:t> </a:t>
            </a:r>
            <a:r>
              <a:rPr lang="ru-RU" cap="none" dirty="0" err="1" smtClean="0"/>
              <a:t>зменшується</a:t>
            </a:r>
            <a:r>
              <a:rPr lang="ru-RU" cap="none" dirty="0" smtClean="0"/>
              <a:t> </a:t>
            </a:r>
            <a:r>
              <a:rPr lang="ru-RU" cap="none" dirty="0" err="1" smtClean="0"/>
              <a:t>приблизно</a:t>
            </a:r>
            <a:r>
              <a:rPr lang="ru-RU" cap="none" dirty="0" smtClean="0"/>
              <a:t> на 2 см за </a:t>
            </a:r>
            <a:r>
              <a:rPr lang="ru-RU" cap="none" dirty="0" err="1" smtClean="0"/>
              <a:t>рік</a:t>
            </a:r>
            <a:r>
              <a:rPr lang="ru-RU" cap="none" dirty="0" smtClean="0"/>
              <a:t>.</a:t>
            </a:r>
            <a:br>
              <a:rPr lang="ru-RU" cap="none" dirty="0" smtClean="0"/>
            </a:br>
            <a:r>
              <a:rPr lang="ru-RU" cap="none" dirty="0" err="1" smtClean="0"/>
              <a:t>Юпітер</a:t>
            </a:r>
            <a:r>
              <a:rPr lang="ru-RU" cap="none" dirty="0" smtClean="0"/>
              <a:t> </a:t>
            </a:r>
            <a:r>
              <a:rPr lang="ru-RU" cap="none" dirty="0" err="1" smtClean="0"/>
              <a:t>має</a:t>
            </a:r>
            <a:r>
              <a:rPr lang="ru-RU" cap="none" dirty="0" smtClean="0"/>
              <a:t> </a:t>
            </a:r>
            <a:r>
              <a:rPr lang="ru-RU" cap="none" dirty="0" err="1" smtClean="0"/>
              <a:t>понад</a:t>
            </a:r>
            <a:r>
              <a:rPr lang="ru-RU" cap="none" dirty="0" smtClean="0"/>
              <a:t> 67 </a:t>
            </a:r>
            <a:r>
              <a:rPr lang="ru-RU" cap="none" dirty="0" err="1" smtClean="0"/>
              <a:t>супутників</a:t>
            </a:r>
            <a:r>
              <a:rPr lang="ru-RU" cap="none" dirty="0" smtClean="0"/>
              <a:t>.</a:t>
            </a:r>
            <a:endParaRPr lang="ru-RU" cap="non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911" y="0"/>
            <a:ext cx="4066853" cy="5765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786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paGNpBdAa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9311" cy="6858000"/>
          </a:xfrm>
        </p:spPr>
      </p:pic>
      <p:sp>
        <p:nvSpPr>
          <p:cNvPr id="5" name="TextBox 4"/>
          <p:cNvSpPr txBox="1"/>
          <p:nvPr/>
        </p:nvSpPr>
        <p:spPr>
          <a:xfrm>
            <a:off x="827584" y="692696"/>
            <a:ext cx="748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rgbClr val="FFFF00"/>
                </a:solidFill>
              </a:rPr>
              <a:t>У Юпітера чотири великих супутники, відкритих Галілеєм у </a:t>
            </a:r>
            <a:r>
              <a:rPr lang="en-US" sz="2800" dirty="0" smtClean="0">
                <a:solidFill>
                  <a:srgbClr val="FFFF00"/>
                </a:solidFill>
              </a:rPr>
              <a:t>XVII </a:t>
            </a:r>
            <a:r>
              <a:rPr lang="uk-UA" sz="2800" dirty="0" smtClean="0">
                <a:solidFill>
                  <a:srgbClr val="FFFF00"/>
                </a:solidFill>
              </a:rPr>
              <a:t>ст.: </a:t>
            </a:r>
            <a:r>
              <a:rPr lang="uk-UA" sz="2800" dirty="0" err="1" smtClean="0">
                <a:solidFill>
                  <a:srgbClr val="FFFF00"/>
                </a:solidFill>
              </a:rPr>
              <a:t>Іо</a:t>
            </a:r>
            <a:r>
              <a:rPr lang="uk-UA" sz="2800" dirty="0" smtClean="0">
                <a:solidFill>
                  <a:srgbClr val="FFFF00"/>
                </a:solidFill>
              </a:rPr>
              <a:t>, Європа, </a:t>
            </a:r>
            <a:r>
              <a:rPr lang="uk-UA" sz="2800" dirty="0" err="1" smtClean="0">
                <a:solidFill>
                  <a:srgbClr val="FFFF00"/>
                </a:solidFill>
              </a:rPr>
              <a:t>Ганімед</a:t>
            </a:r>
            <a:r>
              <a:rPr lang="uk-UA" sz="2800" dirty="0" smtClean="0">
                <a:solidFill>
                  <a:srgbClr val="FFFF00"/>
                </a:solidFill>
              </a:rPr>
              <a:t> і Калісто.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6" name="Рисунок 5" descr="Ио, Европа, Ганимед и Каллисто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403241"/>
            <a:ext cx="8064896" cy="2739283"/>
          </a:xfrm>
          <a:prstGeom prst="rect">
            <a:avLst/>
          </a:prstGeom>
        </p:spPr>
      </p:pic>
      <p:pic>
        <p:nvPicPr>
          <p:cNvPr id="7" name="Рисунок 6" descr="Vg1_p465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1988840"/>
            <a:ext cx="6768752" cy="44583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paGNpBdAa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9311" cy="6858000"/>
          </a:xfrm>
        </p:spPr>
      </p:pic>
      <p:sp>
        <p:nvSpPr>
          <p:cNvPr id="6" name="TextBox 5"/>
          <p:cNvSpPr txBox="1"/>
          <p:nvPr/>
        </p:nvSpPr>
        <p:spPr>
          <a:xfrm>
            <a:off x="251520" y="764704"/>
            <a:ext cx="43204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err="1" smtClean="0">
                <a:solidFill>
                  <a:srgbClr val="FFFF00"/>
                </a:solidFill>
              </a:rPr>
              <a:t>Ганімед</a:t>
            </a:r>
            <a:r>
              <a:rPr lang="uk-UA" sz="2400" dirty="0" smtClean="0">
                <a:solidFill>
                  <a:srgbClr val="FFFF00"/>
                </a:solidFill>
              </a:rPr>
              <a:t> – найбільший із </a:t>
            </a:r>
            <a:r>
              <a:rPr lang="uk-UA" sz="2400" dirty="0" err="1" smtClean="0">
                <a:solidFill>
                  <a:srgbClr val="FFFF00"/>
                </a:solidFill>
              </a:rPr>
              <a:t>Галілеєвих</a:t>
            </a:r>
            <a:r>
              <a:rPr lang="uk-UA" sz="2400" dirty="0" smtClean="0">
                <a:solidFill>
                  <a:srgbClr val="FFFF00"/>
                </a:solidFill>
              </a:rPr>
              <a:t> супутників; його діаметр 5268 км, більший, ніж у Меркурія.</a:t>
            </a:r>
          </a:p>
          <a:p>
            <a:endParaRPr lang="uk-UA" sz="2400" dirty="0" smtClean="0">
              <a:solidFill>
                <a:srgbClr val="FFFF00"/>
              </a:solidFill>
            </a:endParaRPr>
          </a:p>
          <a:p>
            <a:r>
              <a:rPr lang="uk-UA" sz="2400" dirty="0" err="1" smtClean="0">
                <a:solidFill>
                  <a:srgbClr val="FFFF00"/>
                </a:solidFill>
              </a:rPr>
              <a:t>Каллісто</a:t>
            </a:r>
            <a:r>
              <a:rPr lang="uk-UA" sz="2400" dirty="0" smtClean="0">
                <a:solidFill>
                  <a:srgbClr val="FFFF00"/>
                </a:solidFill>
              </a:rPr>
              <a:t> – наступний за розміром супутник, його діаметр – 4806 км.</a:t>
            </a:r>
          </a:p>
          <a:p>
            <a:endParaRPr lang="uk-UA" sz="2400" dirty="0" smtClean="0">
              <a:solidFill>
                <a:srgbClr val="FFFF00"/>
              </a:solidFill>
            </a:endParaRPr>
          </a:p>
          <a:p>
            <a:r>
              <a:rPr lang="uk-UA" sz="2400" dirty="0" err="1" smtClean="0">
                <a:solidFill>
                  <a:srgbClr val="FFFF00"/>
                </a:solidFill>
              </a:rPr>
              <a:t>Іо</a:t>
            </a:r>
            <a:r>
              <a:rPr lang="uk-UA" sz="2400" dirty="0" smtClean="0">
                <a:solidFill>
                  <a:srgbClr val="FFFF00"/>
                </a:solidFill>
              </a:rPr>
              <a:t> – третій за розміром супутник діаметром 3642.</a:t>
            </a:r>
          </a:p>
          <a:p>
            <a:endParaRPr lang="uk-UA" sz="2400" dirty="0" smtClean="0">
              <a:solidFill>
                <a:srgbClr val="FFFF00"/>
              </a:solidFill>
            </a:endParaRPr>
          </a:p>
          <a:p>
            <a:r>
              <a:rPr lang="uk-UA" sz="2400" dirty="0" smtClean="0">
                <a:solidFill>
                  <a:srgbClr val="FFFF00"/>
                </a:solidFill>
              </a:rPr>
              <a:t>Європа – найменший із </a:t>
            </a:r>
            <a:r>
              <a:rPr lang="uk-UA" sz="2400" dirty="0" err="1" smtClean="0">
                <a:solidFill>
                  <a:srgbClr val="FFFF00"/>
                </a:solidFill>
              </a:rPr>
              <a:t>Галілеєвих</a:t>
            </a:r>
            <a:r>
              <a:rPr lang="uk-UA" sz="2400" dirty="0" smtClean="0">
                <a:solidFill>
                  <a:srgbClr val="FFFF00"/>
                </a:solidFill>
              </a:rPr>
              <a:t>  супутників, його діаметр - 3138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7" name="Рисунок 6" descr="ганіме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60648"/>
            <a:ext cx="2066032" cy="2066032"/>
          </a:xfrm>
          <a:prstGeom prst="rect">
            <a:avLst/>
          </a:prstGeom>
        </p:spPr>
      </p:pic>
      <p:pic>
        <p:nvPicPr>
          <p:cNvPr id="8" name="Рисунок 7" descr="280px-Callis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0" y="1556792"/>
            <a:ext cx="2131724" cy="2169790"/>
          </a:xfrm>
          <a:prstGeom prst="rect">
            <a:avLst/>
          </a:prstGeom>
        </p:spPr>
      </p:pic>
      <p:pic>
        <p:nvPicPr>
          <p:cNvPr id="9" name="Рисунок 8" descr="Іо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3356992"/>
            <a:ext cx="2066032" cy="2066032"/>
          </a:xfrm>
          <a:prstGeom prst="rect">
            <a:avLst/>
          </a:prstGeom>
        </p:spPr>
      </p:pic>
      <p:pic>
        <p:nvPicPr>
          <p:cNvPr id="10" name="Рисунок 9" descr="Europa-moo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9944" y="4437112"/>
            <a:ext cx="2160040" cy="2160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700808"/>
            <a:ext cx="9036496" cy="548640"/>
          </a:xfrm>
        </p:spPr>
        <p:txBody>
          <a:bodyPr/>
          <a:lstStyle/>
          <a:p>
            <a:pPr algn="ctr"/>
            <a:r>
              <a:rPr lang="ru-RU" cap="none" dirty="0" smtClean="0">
                <a:solidFill>
                  <a:schemeClr val="bg1"/>
                </a:solidFill>
              </a:rPr>
              <a:t>Коли </a:t>
            </a:r>
            <a:r>
              <a:rPr lang="ru-RU" cap="none" dirty="0" err="1" smtClean="0">
                <a:solidFill>
                  <a:schemeClr val="bg1"/>
                </a:solidFill>
              </a:rPr>
              <a:t>дивишся</a:t>
            </a:r>
            <a:r>
              <a:rPr lang="ru-RU" cap="none" dirty="0" smtClean="0">
                <a:solidFill>
                  <a:schemeClr val="bg1"/>
                </a:solidFill>
              </a:rPr>
              <a:t> на </a:t>
            </a:r>
            <a:r>
              <a:rPr lang="ru-RU" cap="none" dirty="0" err="1" smtClean="0">
                <a:solidFill>
                  <a:schemeClr val="bg1"/>
                </a:solidFill>
              </a:rPr>
              <a:t>нічне</a:t>
            </a:r>
            <a:r>
              <a:rPr lang="ru-RU" cap="none" dirty="0" smtClean="0">
                <a:solidFill>
                  <a:schemeClr val="bg1"/>
                </a:solidFill>
              </a:rPr>
              <a:t> небо, планета </a:t>
            </a:r>
            <a:r>
              <a:rPr lang="ru-RU" cap="none" dirty="0" err="1">
                <a:solidFill>
                  <a:schemeClr val="bg1"/>
                </a:solidFill>
              </a:rPr>
              <a:t>Ю</a:t>
            </a:r>
            <a:r>
              <a:rPr lang="ru-RU" cap="none" dirty="0" err="1" smtClean="0">
                <a:solidFill>
                  <a:schemeClr val="bg1"/>
                </a:solidFill>
              </a:rPr>
              <a:t>пітер</a:t>
            </a:r>
            <a:r>
              <a:rPr lang="ru-RU" cap="none" dirty="0" smtClean="0">
                <a:solidFill>
                  <a:schemeClr val="bg1"/>
                </a:solidFill>
              </a:rPr>
              <a:t> - </a:t>
            </a:r>
            <a:r>
              <a:rPr lang="ru-RU" cap="none" dirty="0" err="1" smtClean="0">
                <a:solidFill>
                  <a:schemeClr val="bg1"/>
                </a:solidFill>
              </a:rPr>
              <a:t>третій</a:t>
            </a:r>
            <a:r>
              <a:rPr lang="ru-RU" cap="none" dirty="0" smtClean="0">
                <a:solidFill>
                  <a:schemeClr val="bg1"/>
                </a:solidFill>
              </a:rPr>
              <a:t> за </a:t>
            </a:r>
            <a:r>
              <a:rPr lang="ru-RU" cap="none" dirty="0" err="1" smtClean="0">
                <a:solidFill>
                  <a:schemeClr val="bg1"/>
                </a:solidFill>
              </a:rPr>
              <a:t>яскравістю</a:t>
            </a:r>
            <a:r>
              <a:rPr lang="ru-RU" cap="none" dirty="0" smtClean="0">
                <a:solidFill>
                  <a:schemeClr val="bg1"/>
                </a:solidFill>
              </a:rPr>
              <a:t> </a:t>
            </a:r>
            <a:r>
              <a:rPr lang="ru-RU" cap="none" dirty="0" err="1" smtClean="0">
                <a:solidFill>
                  <a:schemeClr val="bg1"/>
                </a:solidFill>
              </a:rPr>
              <a:t>об'єкт</a:t>
            </a:r>
            <a:r>
              <a:rPr lang="ru-RU" cap="none" dirty="0" smtClean="0">
                <a:solidFill>
                  <a:schemeClr val="bg1"/>
                </a:solidFill>
              </a:rPr>
              <a:t>. </a:t>
            </a:r>
            <a:r>
              <a:rPr lang="ru-RU" cap="none" dirty="0" err="1" smtClean="0">
                <a:solidFill>
                  <a:schemeClr val="bg1"/>
                </a:solidFill>
              </a:rPr>
              <a:t>Найяскравішими</a:t>
            </a:r>
            <a:r>
              <a:rPr lang="ru-RU" cap="none" dirty="0" smtClean="0">
                <a:solidFill>
                  <a:schemeClr val="bg1"/>
                </a:solidFill>
              </a:rPr>
              <a:t> </a:t>
            </a:r>
            <a:r>
              <a:rPr lang="ru-RU" cap="none" dirty="0" err="1" smtClean="0">
                <a:solidFill>
                  <a:schemeClr val="bg1"/>
                </a:solidFill>
              </a:rPr>
              <a:t>об'єктами</a:t>
            </a:r>
            <a:r>
              <a:rPr lang="ru-RU" cap="none" dirty="0" smtClean="0">
                <a:solidFill>
                  <a:schemeClr val="bg1"/>
                </a:solidFill>
              </a:rPr>
              <a:t> </a:t>
            </a:r>
            <a:r>
              <a:rPr lang="ru-RU" cap="none" dirty="0" err="1" smtClean="0">
                <a:solidFill>
                  <a:schemeClr val="bg1"/>
                </a:solidFill>
              </a:rPr>
              <a:t>нашої</a:t>
            </a:r>
            <a:r>
              <a:rPr lang="ru-RU" cap="none" dirty="0" smtClean="0">
                <a:solidFill>
                  <a:schemeClr val="bg1"/>
                </a:solidFill>
              </a:rPr>
              <a:t> </a:t>
            </a:r>
            <a:r>
              <a:rPr lang="ru-RU" cap="none" dirty="0" err="1" smtClean="0">
                <a:solidFill>
                  <a:schemeClr val="bg1"/>
                </a:solidFill>
              </a:rPr>
              <a:t>сонячної</a:t>
            </a:r>
            <a:r>
              <a:rPr lang="ru-RU" cap="none" dirty="0" smtClean="0">
                <a:solidFill>
                  <a:schemeClr val="bg1"/>
                </a:solidFill>
              </a:rPr>
              <a:t> </a:t>
            </a:r>
            <a:r>
              <a:rPr lang="ru-RU" cap="none" dirty="0" err="1" smtClean="0">
                <a:solidFill>
                  <a:schemeClr val="bg1"/>
                </a:solidFill>
              </a:rPr>
              <a:t>системи</a:t>
            </a:r>
            <a:r>
              <a:rPr lang="ru-RU" cap="none" dirty="0" smtClean="0">
                <a:solidFill>
                  <a:schemeClr val="bg1"/>
                </a:solidFill>
              </a:rPr>
              <a:t> є </a:t>
            </a:r>
            <a:r>
              <a:rPr lang="ru-RU" cap="none" dirty="0">
                <a:solidFill>
                  <a:schemeClr val="bg1"/>
                </a:solidFill>
              </a:rPr>
              <a:t>В</a:t>
            </a:r>
            <a:r>
              <a:rPr lang="ru-RU" cap="none" dirty="0" smtClean="0">
                <a:solidFill>
                  <a:schemeClr val="bg1"/>
                </a:solidFill>
              </a:rPr>
              <a:t>енера та </a:t>
            </a:r>
            <a:r>
              <a:rPr lang="ru-RU" cap="none" dirty="0" err="1">
                <a:solidFill>
                  <a:schemeClr val="bg1"/>
                </a:solidFill>
              </a:rPr>
              <a:t>М</a:t>
            </a:r>
            <a:r>
              <a:rPr lang="ru-RU" cap="none" dirty="0" err="1" smtClean="0">
                <a:solidFill>
                  <a:schemeClr val="bg1"/>
                </a:solidFill>
              </a:rPr>
              <a:t>ісяць</a:t>
            </a:r>
            <a:r>
              <a:rPr lang="ru-RU" cap="none" dirty="0" smtClean="0">
                <a:solidFill>
                  <a:schemeClr val="bg1"/>
                </a:solidFill>
              </a:rPr>
              <a:t>. </a:t>
            </a:r>
            <a:r>
              <a:rPr lang="ru-RU" cap="none" dirty="0" err="1" smtClean="0">
                <a:solidFill>
                  <a:schemeClr val="bg1"/>
                </a:solidFill>
              </a:rPr>
              <a:t>Однак</a:t>
            </a:r>
            <a:r>
              <a:rPr lang="ru-RU" cap="none" dirty="0" smtClean="0">
                <a:solidFill>
                  <a:schemeClr val="bg1"/>
                </a:solidFill>
              </a:rPr>
              <a:t> </a:t>
            </a:r>
            <a:r>
              <a:rPr lang="ru-RU" cap="none" dirty="0" err="1" smtClean="0">
                <a:solidFill>
                  <a:schemeClr val="bg1"/>
                </a:solidFill>
              </a:rPr>
              <a:t>Юпітер</a:t>
            </a:r>
            <a:r>
              <a:rPr lang="ru-RU" cap="none" dirty="0" smtClean="0">
                <a:solidFill>
                  <a:schemeClr val="bg1"/>
                </a:solidFill>
              </a:rPr>
              <a:t> </a:t>
            </a:r>
            <a:r>
              <a:rPr lang="ru-RU" cap="none" dirty="0" err="1" smtClean="0">
                <a:solidFill>
                  <a:schemeClr val="bg1"/>
                </a:solidFill>
              </a:rPr>
              <a:t>світить</a:t>
            </a:r>
            <a:r>
              <a:rPr lang="ru-RU" cap="none" dirty="0" smtClean="0">
                <a:solidFill>
                  <a:schemeClr val="bg1"/>
                </a:solidFill>
              </a:rPr>
              <a:t> </a:t>
            </a:r>
            <a:r>
              <a:rPr lang="ru-RU" cap="none" dirty="0" err="1" smtClean="0">
                <a:solidFill>
                  <a:schemeClr val="bg1"/>
                </a:solidFill>
              </a:rPr>
              <a:t>навіть</a:t>
            </a:r>
            <a:r>
              <a:rPr lang="ru-RU" cap="none" dirty="0" smtClean="0">
                <a:solidFill>
                  <a:schemeClr val="bg1"/>
                </a:solidFill>
              </a:rPr>
              <a:t> </a:t>
            </a:r>
            <a:r>
              <a:rPr lang="ru-RU" cap="none" dirty="0" err="1" smtClean="0">
                <a:solidFill>
                  <a:schemeClr val="bg1"/>
                </a:solidFill>
              </a:rPr>
              <a:t>яскравіше</a:t>
            </a:r>
            <a:r>
              <a:rPr lang="ru-RU" cap="none" dirty="0" smtClean="0">
                <a:solidFill>
                  <a:schemeClr val="bg1"/>
                </a:solidFill>
              </a:rPr>
              <a:t>, </a:t>
            </a:r>
            <a:r>
              <a:rPr lang="ru-RU" cap="none" dirty="0" err="1" smtClean="0">
                <a:solidFill>
                  <a:schemeClr val="bg1"/>
                </a:solidFill>
              </a:rPr>
              <a:t>ніж</a:t>
            </a:r>
            <a:r>
              <a:rPr lang="ru-RU" cap="none" dirty="0" smtClean="0">
                <a:solidFill>
                  <a:schemeClr val="bg1"/>
                </a:solidFill>
              </a:rPr>
              <a:t> </a:t>
            </a:r>
            <a:r>
              <a:rPr lang="ru-RU" cap="none" dirty="0" err="1" smtClean="0">
                <a:solidFill>
                  <a:schemeClr val="bg1"/>
                </a:solidFill>
              </a:rPr>
              <a:t>найяскравіша</a:t>
            </a:r>
            <a:r>
              <a:rPr lang="ru-RU" cap="none" dirty="0" smtClean="0">
                <a:solidFill>
                  <a:schemeClr val="bg1"/>
                </a:solidFill>
              </a:rPr>
              <a:t> </a:t>
            </a:r>
            <a:r>
              <a:rPr lang="ru-RU" cap="none" dirty="0" err="1" smtClean="0">
                <a:solidFill>
                  <a:schemeClr val="bg1"/>
                </a:solidFill>
              </a:rPr>
              <a:t>зірка</a:t>
            </a:r>
            <a:r>
              <a:rPr lang="ru-RU" cap="none" dirty="0" smtClean="0">
                <a:solidFill>
                  <a:schemeClr val="bg1"/>
                </a:solidFill>
              </a:rPr>
              <a:t> на </a:t>
            </a:r>
            <a:r>
              <a:rPr lang="ru-RU" cap="none" dirty="0" err="1" smtClean="0">
                <a:solidFill>
                  <a:schemeClr val="bg1"/>
                </a:solidFill>
              </a:rPr>
              <a:t>небосхилі</a:t>
            </a:r>
            <a:r>
              <a:rPr lang="ru-RU" cap="none" dirty="0" smtClean="0">
                <a:solidFill>
                  <a:schemeClr val="bg1"/>
                </a:solidFill>
              </a:rPr>
              <a:t> - </a:t>
            </a:r>
            <a:r>
              <a:rPr lang="ru-RU" cap="none" dirty="0" err="1">
                <a:solidFill>
                  <a:schemeClr val="bg1"/>
                </a:solidFill>
              </a:rPr>
              <a:t>С</a:t>
            </a:r>
            <a:r>
              <a:rPr lang="ru-RU" cap="none" dirty="0" err="1" smtClean="0">
                <a:solidFill>
                  <a:schemeClr val="bg1"/>
                </a:solidFill>
              </a:rPr>
              <a:t>іріус</a:t>
            </a:r>
            <a:r>
              <a:rPr lang="ru-RU" cap="none" dirty="0" smtClean="0">
                <a:solidFill>
                  <a:schemeClr val="bg1"/>
                </a:solidFill>
              </a:rPr>
              <a:t>. У хороший </a:t>
            </a:r>
            <a:r>
              <a:rPr lang="ru-RU" cap="none" dirty="0" err="1" smtClean="0">
                <a:solidFill>
                  <a:schemeClr val="bg1"/>
                </a:solidFill>
              </a:rPr>
              <a:t>бінокль</a:t>
            </a:r>
            <a:r>
              <a:rPr lang="ru-RU" cap="none" dirty="0" smtClean="0">
                <a:solidFill>
                  <a:schemeClr val="bg1"/>
                </a:solidFill>
              </a:rPr>
              <a:t> </a:t>
            </a:r>
            <a:r>
              <a:rPr lang="ru-RU" cap="none" dirty="0" err="1" smtClean="0">
                <a:solidFill>
                  <a:schemeClr val="bg1"/>
                </a:solidFill>
              </a:rPr>
              <a:t>або</a:t>
            </a:r>
            <a:r>
              <a:rPr lang="ru-RU" cap="none" dirty="0" smtClean="0">
                <a:solidFill>
                  <a:schemeClr val="bg1"/>
                </a:solidFill>
              </a:rPr>
              <a:t> маленький телескоп </a:t>
            </a:r>
            <a:r>
              <a:rPr lang="ru-RU" cap="none" dirty="0" err="1" smtClean="0">
                <a:solidFill>
                  <a:schemeClr val="bg1"/>
                </a:solidFill>
              </a:rPr>
              <a:t>можна</a:t>
            </a:r>
            <a:r>
              <a:rPr lang="ru-RU" cap="none" dirty="0" smtClean="0">
                <a:solidFill>
                  <a:schemeClr val="bg1"/>
                </a:solidFill>
              </a:rPr>
              <a:t> </a:t>
            </a:r>
            <a:r>
              <a:rPr lang="ru-RU" cap="none" dirty="0" err="1" smtClean="0">
                <a:solidFill>
                  <a:schemeClr val="bg1"/>
                </a:solidFill>
              </a:rPr>
              <a:t>побачити</a:t>
            </a:r>
            <a:r>
              <a:rPr lang="ru-RU" cap="none" dirty="0" smtClean="0">
                <a:solidFill>
                  <a:schemeClr val="bg1"/>
                </a:solidFill>
              </a:rPr>
              <a:t> </a:t>
            </a:r>
            <a:r>
              <a:rPr lang="ru-RU" cap="none" dirty="0" err="1" smtClean="0">
                <a:solidFill>
                  <a:schemeClr val="bg1"/>
                </a:solidFill>
              </a:rPr>
              <a:t>білий</a:t>
            </a:r>
            <a:r>
              <a:rPr lang="ru-RU" cap="none" dirty="0" smtClean="0">
                <a:solidFill>
                  <a:schemeClr val="bg1"/>
                </a:solidFill>
              </a:rPr>
              <a:t> диск </a:t>
            </a:r>
            <a:r>
              <a:rPr lang="ru-RU" cap="none" dirty="0" err="1" smtClean="0">
                <a:solidFill>
                  <a:schemeClr val="bg1"/>
                </a:solidFill>
              </a:rPr>
              <a:t>юпітера</a:t>
            </a:r>
            <a:r>
              <a:rPr lang="ru-RU" cap="none" dirty="0" smtClean="0">
                <a:solidFill>
                  <a:schemeClr val="bg1"/>
                </a:solidFill>
              </a:rPr>
              <a:t>, а </a:t>
            </a:r>
            <a:r>
              <a:rPr lang="ru-RU" cap="none" dirty="0" err="1" smtClean="0">
                <a:solidFill>
                  <a:schemeClr val="bg1"/>
                </a:solidFill>
              </a:rPr>
              <a:t>також</a:t>
            </a:r>
            <a:r>
              <a:rPr lang="ru-RU" cap="none" dirty="0" smtClean="0">
                <a:solidFill>
                  <a:schemeClr val="bg1"/>
                </a:solidFill>
              </a:rPr>
              <a:t> </a:t>
            </a:r>
            <a:r>
              <a:rPr lang="ru-RU" cap="none" dirty="0" err="1" smtClean="0">
                <a:solidFill>
                  <a:schemeClr val="bg1"/>
                </a:solidFill>
              </a:rPr>
              <a:t>його</a:t>
            </a:r>
            <a:r>
              <a:rPr lang="ru-RU" cap="none" dirty="0" smtClean="0">
                <a:solidFill>
                  <a:schemeClr val="bg1"/>
                </a:solidFill>
              </a:rPr>
              <a:t> 4 </a:t>
            </a:r>
            <a:r>
              <a:rPr lang="ru-RU" cap="none" dirty="0" err="1" smtClean="0">
                <a:solidFill>
                  <a:schemeClr val="bg1"/>
                </a:solidFill>
              </a:rPr>
              <a:t>яскравих</a:t>
            </a:r>
            <a:r>
              <a:rPr lang="ru-RU" cap="none" dirty="0" smtClean="0">
                <a:solidFill>
                  <a:schemeClr val="bg1"/>
                </a:solidFill>
              </a:rPr>
              <a:t> </a:t>
            </a:r>
            <a:r>
              <a:rPr lang="ru-RU" cap="none" dirty="0" err="1" smtClean="0">
                <a:solidFill>
                  <a:schemeClr val="bg1"/>
                </a:solidFill>
              </a:rPr>
              <a:t>супутника</a:t>
            </a:r>
            <a:r>
              <a:rPr lang="ru-RU" cap="none" dirty="0" smtClean="0">
                <a:solidFill>
                  <a:schemeClr val="bg1"/>
                </a:solidFill>
              </a:rPr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4254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2521"/>
            <a:ext cx="4276028" cy="3675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527788"/>
              </p:ext>
            </p:extLst>
          </p:nvPr>
        </p:nvGraphicFramePr>
        <p:xfrm>
          <a:off x="1119899" y="0"/>
          <a:ext cx="7992888" cy="5085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9779"/>
                <a:gridCol w="4033109"/>
              </a:tblGrid>
              <a:tr h="627958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Радіус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11.2 Землі</a:t>
                      </a:r>
                      <a:endParaRPr lang="ru-RU" sz="2000" dirty="0"/>
                    </a:p>
                  </a:txBody>
                  <a:tcPr/>
                </a:tc>
              </a:tr>
              <a:tr h="406032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Маса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318 Землі</a:t>
                      </a:r>
                      <a:endParaRPr lang="ru-RU" sz="2000" dirty="0"/>
                    </a:p>
                  </a:txBody>
                  <a:tcPr/>
                </a:tc>
              </a:tr>
              <a:tr h="406032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Густина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1.3 г</a:t>
                      </a:r>
                      <a:r>
                        <a:rPr lang="en-US" sz="2000" dirty="0" smtClean="0"/>
                        <a:t>/</a:t>
                      </a:r>
                      <a:r>
                        <a:rPr lang="uk-UA" sz="2000" dirty="0" smtClean="0"/>
                        <a:t>см3</a:t>
                      </a:r>
                      <a:endParaRPr lang="ru-RU" sz="2000" dirty="0"/>
                    </a:p>
                  </a:txBody>
                  <a:tcPr/>
                </a:tc>
              </a:tr>
              <a:tr h="678002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Прискорення вільного падіння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g</a:t>
                      </a:r>
                      <a:r>
                        <a:rPr lang="en-US" sz="2000" baseline="0" dirty="0" smtClean="0"/>
                        <a:t> = 2.5 g</a:t>
                      </a:r>
                      <a:r>
                        <a:rPr lang="uk-UA" sz="2000" baseline="0" dirty="0" smtClean="0"/>
                        <a:t> Землі (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</a:rPr>
                        <a:t>g=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24,79 м/с²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1836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 smtClean="0"/>
                        <a:t>Відстань</a:t>
                      </a:r>
                      <a:r>
                        <a:rPr lang="ru-RU" sz="2000" dirty="0" smtClean="0"/>
                        <a:t> </a:t>
                      </a:r>
                      <a:r>
                        <a:rPr lang="ru-RU" sz="2000" dirty="0" err="1" smtClean="0"/>
                        <a:t>від</a:t>
                      </a:r>
                      <a:r>
                        <a:rPr lang="ru-RU" sz="2000" dirty="0" smtClean="0"/>
                        <a:t> </a:t>
                      </a:r>
                      <a:r>
                        <a:rPr lang="ru-RU" sz="2000" dirty="0" err="1" smtClean="0"/>
                        <a:t>Сонця</a:t>
                      </a:r>
                      <a:endParaRPr lang="ru-RU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 smtClean="0"/>
                        <a:t>від</a:t>
                      </a:r>
                      <a:r>
                        <a:rPr lang="ru-RU" sz="2000" dirty="0" smtClean="0"/>
                        <a:t> 740.9 до 815.7 млн км</a:t>
                      </a:r>
                    </a:p>
                    <a:p>
                      <a:pPr algn="ctr"/>
                      <a:endParaRPr lang="ru-RU" sz="2000" dirty="0"/>
                    </a:p>
                  </a:txBody>
                  <a:tcPr/>
                </a:tc>
              </a:tr>
              <a:tr h="406032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Орбіта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а</a:t>
                      </a:r>
                      <a:r>
                        <a:rPr lang="uk-UA" sz="2000" baseline="0" dirty="0" smtClean="0"/>
                        <a:t> = 5.2 </a:t>
                      </a:r>
                      <a:r>
                        <a:rPr lang="uk-UA" sz="2000" baseline="0" dirty="0" err="1" smtClean="0"/>
                        <a:t>а</a:t>
                      </a:r>
                      <a:r>
                        <a:rPr lang="uk-UA" sz="2000" baseline="0" dirty="0" smtClean="0"/>
                        <a:t>. о.</a:t>
                      </a:r>
                      <a:endParaRPr lang="ru-RU" sz="2000" dirty="0"/>
                    </a:p>
                  </a:txBody>
                  <a:tcPr/>
                </a:tc>
              </a:tr>
              <a:tr h="406032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Доба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9 </a:t>
                      </a:r>
                      <a:r>
                        <a:rPr lang="uk-UA" sz="2000" dirty="0" err="1" smtClean="0"/>
                        <a:t>год</a:t>
                      </a:r>
                      <a:r>
                        <a:rPr lang="uk-UA" sz="2000" dirty="0" smtClean="0"/>
                        <a:t> 50 </a:t>
                      </a:r>
                      <a:r>
                        <a:rPr lang="uk-UA" sz="2000" dirty="0" err="1" smtClean="0"/>
                        <a:t>хв</a:t>
                      </a:r>
                      <a:endParaRPr lang="ru-RU" sz="2000" dirty="0"/>
                    </a:p>
                  </a:txBody>
                  <a:tcPr/>
                </a:tc>
              </a:tr>
              <a:tr h="406032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Атмосфера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Н</a:t>
                      </a:r>
                      <a:r>
                        <a:rPr lang="uk-UA" sz="1000" dirty="0" smtClean="0"/>
                        <a:t>2</a:t>
                      </a:r>
                      <a:r>
                        <a:rPr lang="uk-UA" sz="2000" baseline="0" dirty="0" smtClean="0"/>
                        <a:t>, Не</a:t>
                      </a:r>
                      <a:endParaRPr lang="ru-RU" sz="2000" dirty="0"/>
                    </a:p>
                  </a:txBody>
                  <a:tcPr/>
                </a:tc>
              </a:tr>
              <a:tr h="1030697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Температура:</a:t>
                      </a:r>
                    </a:p>
                    <a:p>
                      <a:pPr algn="ctr"/>
                      <a:r>
                        <a:rPr lang="uk-UA" sz="2000" dirty="0" smtClean="0"/>
                        <a:t>Хмари</a:t>
                      </a:r>
                    </a:p>
                    <a:p>
                      <a:pPr algn="ctr"/>
                      <a:r>
                        <a:rPr lang="uk-UA" sz="2000" dirty="0" smtClean="0"/>
                        <a:t>Ядра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2000" dirty="0" smtClean="0"/>
                    </a:p>
                    <a:p>
                      <a:pPr algn="ctr"/>
                      <a:r>
                        <a:rPr lang="uk-UA" sz="2000" dirty="0" smtClean="0"/>
                        <a:t>-150</a:t>
                      </a:r>
                    </a:p>
                    <a:p>
                      <a:pPr algn="ctr"/>
                      <a:r>
                        <a:rPr lang="uk-UA" sz="2000" dirty="0" smtClean="0"/>
                        <a:t>+</a:t>
                      </a:r>
                      <a:r>
                        <a:rPr lang="uk-UA" sz="2000" baseline="0" dirty="0" smtClean="0"/>
                        <a:t> 40 000</a:t>
                      </a:r>
                      <a:endParaRPr lang="uk-UA" sz="2000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2paGNpBdAa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2" y="692696"/>
            <a:ext cx="78488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rgbClr val="FFFF00"/>
                </a:solidFill>
                <a:latin typeface="Georgia" pitchFamily="18" charset="0"/>
              </a:rPr>
              <a:t>Юпітер – найбільша планета сонячної системи: її маса удвічі більша за масу всіх інших планет, разом узятих, а саме 318 мас Землі.</a:t>
            </a:r>
            <a:endParaRPr lang="ru-RU" sz="2800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7" name="Рисунок 6" descr="Planets_jupi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2564904"/>
            <a:ext cx="7128792" cy="4015886"/>
          </a:xfrm>
          <a:prstGeom prst="rect">
            <a:avLst/>
          </a:prstGeom>
        </p:spPr>
      </p:pic>
      <p:pic>
        <p:nvPicPr>
          <p:cNvPr id="8" name="Рисунок 7" descr="jupiter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2636912"/>
            <a:ext cx="8223608" cy="3573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2paGNpBdAa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404664"/>
            <a:ext cx="84249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rgbClr val="FFFF00"/>
                </a:solidFill>
              </a:rPr>
              <a:t>Юпітер не має твердої поверхні, на яку міг би сісти космічний корабель, оскільки ця планета  складається головним чином з газоподібного гелію і водню. Поле тяжіння Юпітера </a:t>
            </a:r>
            <a:r>
              <a:rPr lang="uk-UA" sz="2800" dirty="0">
                <a:solidFill>
                  <a:srgbClr val="FFFF00"/>
                </a:solidFill>
              </a:rPr>
              <a:t>н</a:t>
            </a:r>
            <a:r>
              <a:rPr lang="uk-UA" sz="2800" dirty="0" smtClean="0">
                <a:solidFill>
                  <a:srgbClr val="FFFF00"/>
                </a:solidFill>
              </a:rPr>
              <a:t>астільки велике, що водень перебуває в рідкому стані.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6" name="Рисунок 5" descr="jupiter1_vgr.small_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2852936"/>
            <a:ext cx="4968552" cy="36994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96952"/>
            <a:ext cx="4674096" cy="548640"/>
          </a:xfrm>
        </p:spPr>
        <p:txBody>
          <a:bodyPr/>
          <a:lstStyle/>
          <a:p>
            <a:r>
              <a:rPr lang="ru-RU" sz="2000" cap="none" dirty="0" err="1" smtClean="0"/>
              <a:t>Внутрішню</a:t>
            </a:r>
            <a:r>
              <a:rPr lang="ru-RU" sz="2000" cap="none" dirty="0" smtClean="0"/>
              <a:t> </a:t>
            </a:r>
            <a:r>
              <a:rPr lang="ru-RU" sz="2000" cap="none" dirty="0" err="1" smtClean="0"/>
              <a:t>будову</a:t>
            </a:r>
            <a:r>
              <a:rPr lang="ru-RU" sz="2000" cap="none" dirty="0" smtClean="0"/>
              <a:t> </a:t>
            </a:r>
            <a:r>
              <a:rPr lang="ru-RU" sz="2000" cap="none" dirty="0" err="1" smtClean="0"/>
              <a:t>юпітера</a:t>
            </a:r>
            <a:r>
              <a:rPr lang="ru-RU" sz="2000" cap="none" dirty="0" smtClean="0"/>
              <a:t> </a:t>
            </a:r>
            <a:r>
              <a:rPr lang="ru-RU" sz="2000" cap="none" dirty="0" err="1" smtClean="0"/>
              <a:t>можна</a:t>
            </a:r>
            <a:r>
              <a:rPr lang="ru-RU" sz="2000" cap="none" dirty="0" smtClean="0"/>
              <a:t> </a:t>
            </a:r>
            <a:r>
              <a:rPr lang="ru-RU" sz="2000" cap="none" dirty="0" err="1" smtClean="0"/>
              <a:t>уявити</a:t>
            </a:r>
            <a:r>
              <a:rPr lang="ru-RU" sz="2000" cap="none" dirty="0" smtClean="0"/>
              <a:t> у </a:t>
            </a:r>
            <a:r>
              <a:rPr lang="ru-RU" sz="2000" cap="none" dirty="0" err="1" smtClean="0"/>
              <a:t>вигляді</a:t>
            </a:r>
            <a:r>
              <a:rPr lang="ru-RU" sz="2000" cap="none" dirty="0" smtClean="0"/>
              <a:t> </a:t>
            </a:r>
            <a:r>
              <a:rPr lang="ru-RU" sz="2000" cap="none" dirty="0" err="1" smtClean="0"/>
              <a:t>оболонок</a:t>
            </a:r>
            <a:r>
              <a:rPr lang="ru-RU" sz="2000" cap="none" dirty="0" smtClean="0"/>
              <a:t> </a:t>
            </a:r>
            <a:r>
              <a:rPr lang="ru-RU" sz="2000" cap="none" dirty="0" err="1" smtClean="0"/>
              <a:t>із</a:t>
            </a:r>
            <a:r>
              <a:rPr lang="ru-RU" sz="2000" cap="none" dirty="0" smtClean="0"/>
              <a:t> </a:t>
            </a:r>
            <a:r>
              <a:rPr lang="ru-RU" sz="2000" cap="none" dirty="0" err="1" smtClean="0"/>
              <a:t>густиною</a:t>
            </a:r>
            <a:r>
              <a:rPr lang="ru-RU" sz="2000" cap="none" dirty="0" smtClean="0"/>
              <a:t>, </a:t>
            </a:r>
            <a:r>
              <a:rPr lang="ru-RU" sz="2000" cap="none" dirty="0" err="1" smtClean="0"/>
              <a:t>що</a:t>
            </a:r>
            <a:r>
              <a:rPr lang="ru-RU" sz="2000" cap="none" dirty="0" smtClean="0"/>
              <a:t> </a:t>
            </a:r>
            <a:r>
              <a:rPr lang="ru-RU" sz="2000" cap="none" dirty="0" err="1" smtClean="0"/>
              <a:t>зростає</a:t>
            </a:r>
            <a:r>
              <a:rPr lang="ru-RU" sz="2000" cap="none" dirty="0" smtClean="0"/>
              <a:t> в </a:t>
            </a:r>
            <a:r>
              <a:rPr lang="ru-RU" sz="2000" cap="none" dirty="0" err="1" smtClean="0"/>
              <a:t>напрямку</a:t>
            </a:r>
            <a:r>
              <a:rPr lang="ru-RU" sz="2000" cap="none" dirty="0" smtClean="0"/>
              <a:t> до центра </a:t>
            </a:r>
            <a:r>
              <a:rPr lang="ru-RU" sz="2000" cap="none" dirty="0" err="1" smtClean="0"/>
              <a:t>планети</a:t>
            </a:r>
            <a:r>
              <a:rPr lang="ru-RU" sz="2000" cap="none" dirty="0" smtClean="0"/>
              <a:t>.</a:t>
            </a:r>
            <a:br>
              <a:rPr lang="ru-RU" sz="2000" cap="none" dirty="0" smtClean="0"/>
            </a:br>
            <a:r>
              <a:rPr lang="ru-RU" sz="2000" cap="none" dirty="0" smtClean="0"/>
              <a:t> На </a:t>
            </a:r>
            <a:r>
              <a:rPr lang="ru-RU" sz="2000" cap="none" dirty="0" err="1" smtClean="0"/>
              <a:t>дні</a:t>
            </a:r>
            <a:r>
              <a:rPr lang="ru-RU" sz="2000" cap="none" dirty="0" smtClean="0"/>
              <a:t> </a:t>
            </a:r>
            <a:r>
              <a:rPr lang="ru-RU" sz="2000" cap="none" dirty="0" err="1" smtClean="0"/>
              <a:t>атмосфери</a:t>
            </a:r>
            <a:r>
              <a:rPr lang="ru-RU" sz="2000" cap="none" dirty="0" smtClean="0"/>
              <a:t> </a:t>
            </a:r>
            <a:r>
              <a:rPr lang="ru-RU" sz="2000" cap="none" dirty="0" err="1" smtClean="0"/>
              <a:t>завтовшки</a:t>
            </a:r>
            <a:r>
              <a:rPr lang="ru-RU" sz="2000" cap="none" dirty="0" smtClean="0"/>
              <a:t> 1500 км </a:t>
            </a:r>
            <a:r>
              <a:rPr lang="ru-RU" sz="2000" cap="none" dirty="0" err="1" smtClean="0"/>
              <a:t>розташований</a:t>
            </a:r>
            <a:r>
              <a:rPr lang="ru-RU" sz="2000" cap="none" dirty="0" smtClean="0"/>
              <a:t> шар </a:t>
            </a:r>
            <a:r>
              <a:rPr lang="ru-RU" sz="2000" cap="none" dirty="0" err="1" smtClean="0"/>
              <a:t>газорідкого</a:t>
            </a:r>
            <a:r>
              <a:rPr lang="ru-RU" sz="2000" cap="none" dirty="0" smtClean="0"/>
              <a:t> </a:t>
            </a:r>
            <a:r>
              <a:rPr lang="ru-RU" sz="2000" cap="none" dirty="0" err="1" smtClean="0"/>
              <a:t>водню</a:t>
            </a:r>
            <a:r>
              <a:rPr lang="ru-RU" sz="2000" cap="none" dirty="0" smtClean="0"/>
              <a:t> </a:t>
            </a:r>
            <a:r>
              <a:rPr lang="ru-RU" sz="2000" cap="none" dirty="0" err="1" smtClean="0"/>
              <a:t>завтовшки</a:t>
            </a:r>
            <a:r>
              <a:rPr lang="ru-RU" sz="2000" cap="none" dirty="0" smtClean="0"/>
              <a:t> </a:t>
            </a:r>
            <a:r>
              <a:rPr lang="ru-RU" sz="2000" cap="none" dirty="0" err="1" smtClean="0"/>
              <a:t>близько</a:t>
            </a:r>
            <a:r>
              <a:rPr lang="ru-RU" sz="2000" cap="none" dirty="0" smtClean="0"/>
              <a:t> 7000 км. На </a:t>
            </a:r>
            <a:r>
              <a:rPr lang="ru-RU" sz="2000" cap="none" dirty="0" err="1" smtClean="0"/>
              <a:t>рівні</a:t>
            </a:r>
            <a:r>
              <a:rPr lang="ru-RU" sz="2000" cap="none" dirty="0" smtClean="0"/>
              <a:t> 0,88 </a:t>
            </a:r>
            <a:r>
              <a:rPr lang="ru-RU" sz="2000" cap="none" dirty="0" err="1" smtClean="0"/>
              <a:t>радіуса</a:t>
            </a:r>
            <a:r>
              <a:rPr lang="ru-RU" sz="2000" cap="none" dirty="0" smtClean="0"/>
              <a:t> </a:t>
            </a:r>
            <a:r>
              <a:rPr lang="ru-RU" sz="2000" cap="none" dirty="0" err="1" smtClean="0"/>
              <a:t>планети</a:t>
            </a:r>
            <a:r>
              <a:rPr lang="ru-RU" sz="2000" cap="none" dirty="0" smtClean="0"/>
              <a:t>, де </a:t>
            </a:r>
            <a:r>
              <a:rPr lang="ru-RU" sz="2000" cap="none" dirty="0" err="1" smtClean="0"/>
              <a:t>тиск</a:t>
            </a:r>
            <a:r>
              <a:rPr lang="ru-RU" sz="2000" cap="none" dirty="0" smtClean="0"/>
              <a:t> становить 0,69 </a:t>
            </a:r>
            <a:r>
              <a:rPr lang="ru-RU" sz="2000" cap="none" dirty="0" err="1" smtClean="0"/>
              <a:t>мбар</a:t>
            </a:r>
            <a:r>
              <a:rPr lang="ru-RU" sz="2000" cap="none" dirty="0" smtClean="0"/>
              <a:t>, а температура — 6200°С, </a:t>
            </a:r>
            <a:r>
              <a:rPr lang="ru-RU" sz="2000" cap="none" dirty="0" err="1" smtClean="0"/>
              <a:t>водень</a:t>
            </a:r>
            <a:r>
              <a:rPr lang="ru-RU" sz="2000" cap="none" dirty="0" smtClean="0"/>
              <a:t> переходить у </a:t>
            </a:r>
            <a:r>
              <a:rPr lang="ru-RU" sz="2000" cap="none" dirty="0" err="1" smtClean="0"/>
              <a:t>рідкомолекулярний</a:t>
            </a:r>
            <a:r>
              <a:rPr lang="ru-RU" sz="2000" cap="none" dirty="0" smtClean="0"/>
              <a:t> стан і </a:t>
            </a:r>
            <a:r>
              <a:rPr lang="ru-RU" sz="2000" cap="none" dirty="0" err="1" smtClean="0"/>
              <a:t>ще</a:t>
            </a:r>
            <a:r>
              <a:rPr lang="ru-RU" sz="2000" cap="none" dirty="0" smtClean="0"/>
              <a:t> через 8000 км — у </a:t>
            </a:r>
            <a:r>
              <a:rPr lang="ru-RU" sz="2000" cap="none" dirty="0" err="1" smtClean="0"/>
              <a:t>рідкий</a:t>
            </a:r>
            <a:r>
              <a:rPr lang="ru-RU" sz="2000" cap="none" dirty="0" smtClean="0"/>
              <a:t> </a:t>
            </a:r>
            <a:r>
              <a:rPr lang="ru-RU" sz="2000" cap="none" dirty="0" err="1" smtClean="0"/>
              <a:t>металевий</a:t>
            </a:r>
            <a:r>
              <a:rPr lang="ru-RU" sz="2000" cap="none" dirty="0" smtClean="0"/>
              <a:t> стан. </a:t>
            </a:r>
            <a:r>
              <a:rPr lang="ru-RU" sz="2000" cap="none" dirty="0" err="1" smtClean="0"/>
              <a:t>Поряд</a:t>
            </a:r>
            <a:r>
              <a:rPr lang="ru-RU" sz="2000" cap="none" dirty="0" smtClean="0"/>
              <a:t> з </a:t>
            </a:r>
            <a:r>
              <a:rPr lang="ru-RU" sz="2000" cap="none" dirty="0" err="1" smtClean="0"/>
              <a:t>воднем</a:t>
            </a:r>
            <a:r>
              <a:rPr lang="ru-RU" sz="2000" cap="none" dirty="0" smtClean="0"/>
              <a:t> і </a:t>
            </a:r>
            <a:r>
              <a:rPr lang="ru-RU" sz="2000" cap="none" dirty="0" err="1" smtClean="0"/>
              <a:t>гелієм</a:t>
            </a:r>
            <a:r>
              <a:rPr lang="ru-RU" sz="2000" cap="none" dirty="0" smtClean="0"/>
              <a:t> </a:t>
            </a:r>
            <a:r>
              <a:rPr lang="ru-RU" sz="2000" cap="none" dirty="0" err="1" smtClean="0"/>
              <a:t>шари</a:t>
            </a:r>
            <a:r>
              <a:rPr lang="ru-RU" sz="2000" cap="none" dirty="0" smtClean="0"/>
              <a:t> </a:t>
            </a:r>
            <a:r>
              <a:rPr lang="ru-RU" sz="2000" cap="none" dirty="0" err="1" smtClean="0"/>
              <a:t>містять</a:t>
            </a:r>
            <a:r>
              <a:rPr lang="ru-RU" sz="2000" cap="none" dirty="0" smtClean="0"/>
              <a:t> </a:t>
            </a:r>
            <a:r>
              <a:rPr lang="ru-RU" sz="2000" cap="none" dirty="0" err="1" smtClean="0"/>
              <a:t>невелику</a:t>
            </a:r>
            <a:r>
              <a:rPr lang="ru-RU" sz="2000" cap="none" dirty="0" smtClean="0"/>
              <a:t> </a:t>
            </a:r>
            <a:r>
              <a:rPr lang="ru-RU" sz="2000" cap="none" dirty="0" err="1" smtClean="0"/>
              <a:t>кількість</a:t>
            </a:r>
            <a:r>
              <a:rPr lang="ru-RU" sz="2000" cap="none" dirty="0" smtClean="0"/>
              <a:t> </a:t>
            </a:r>
            <a:r>
              <a:rPr lang="ru-RU" sz="2000" cap="none" dirty="0" err="1" smtClean="0"/>
              <a:t>важких</a:t>
            </a:r>
            <a:r>
              <a:rPr lang="ru-RU" sz="2000" cap="none" dirty="0" smtClean="0"/>
              <a:t> </a:t>
            </a:r>
            <a:r>
              <a:rPr lang="ru-RU" sz="2000" cap="none" dirty="0" err="1" smtClean="0"/>
              <a:t>елементів</a:t>
            </a:r>
            <a:r>
              <a:rPr lang="ru-RU" sz="2000" cap="none" dirty="0" smtClean="0"/>
              <a:t>. </a:t>
            </a:r>
            <a:r>
              <a:rPr lang="ru-RU" sz="2000" cap="none" dirty="0" err="1" smtClean="0"/>
              <a:t>Внутрішнє</a:t>
            </a:r>
            <a:r>
              <a:rPr lang="ru-RU" sz="2000" cap="none" dirty="0" smtClean="0"/>
              <a:t> ядро </a:t>
            </a:r>
            <a:r>
              <a:rPr lang="ru-RU" sz="2000" cap="none" dirty="0" err="1" smtClean="0"/>
              <a:t>діаметром</a:t>
            </a:r>
            <a:r>
              <a:rPr lang="ru-RU" sz="2000" cap="none" dirty="0" smtClean="0"/>
              <a:t> 25000 км — </a:t>
            </a:r>
            <a:r>
              <a:rPr lang="ru-RU" sz="2000" cap="none" dirty="0" err="1" smtClean="0"/>
              <a:t>металосилікатне</a:t>
            </a:r>
            <a:r>
              <a:rPr lang="ru-RU" sz="2000" cap="none" dirty="0" smtClean="0"/>
              <a:t>, </a:t>
            </a:r>
            <a:r>
              <a:rPr lang="ru-RU" sz="2000" cap="none" dirty="0" err="1" smtClean="0"/>
              <a:t>із</a:t>
            </a:r>
            <a:r>
              <a:rPr lang="ru-RU" sz="2000" cap="none" dirty="0" smtClean="0"/>
              <a:t> </a:t>
            </a:r>
            <a:r>
              <a:rPr lang="ru-RU" sz="2000" cap="none" dirty="0" err="1" smtClean="0"/>
              <a:t>часткою</a:t>
            </a:r>
            <a:r>
              <a:rPr lang="ru-RU" sz="2000" cap="none" dirty="0" smtClean="0"/>
              <a:t> води, </a:t>
            </a:r>
            <a:r>
              <a:rPr lang="ru-RU" sz="2000" cap="none" dirty="0" err="1" smtClean="0"/>
              <a:t>аміаку</a:t>
            </a:r>
            <a:r>
              <a:rPr lang="ru-RU" sz="2000" cap="none" dirty="0" smtClean="0"/>
              <a:t> й метану, </a:t>
            </a:r>
            <a:r>
              <a:rPr lang="ru-RU" sz="2000" cap="none" dirty="0" err="1" smtClean="0"/>
              <a:t>оточене</a:t>
            </a:r>
            <a:r>
              <a:rPr lang="ru-RU" sz="2000" cap="none" dirty="0" smtClean="0"/>
              <a:t> </a:t>
            </a:r>
            <a:r>
              <a:rPr lang="ru-RU" sz="2000" cap="none" dirty="0" err="1" smtClean="0"/>
              <a:t>гелієм</a:t>
            </a:r>
            <a:r>
              <a:rPr lang="ru-RU" sz="2000" cap="none" dirty="0" smtClean="0"/>
              <a:t>. Температура в </a:t>
            </a:r>
            <a:r>
              <a:rPr lang="ru-RU" sz="2000" cap="none" dirty="0" err="1" smtClean="0"/>
              <a:t>центрі</a:t>
            </a:r>
            <a:r>
              <a:rPr lang="ru-RU" sz="2000" cap="none" dirty="0" smtClean="0"/>
              <a:t> становить 23000 </a:t>
            </a:r>
            <a:r>
              <a:rPr lang="ru-RU" sz="2000" cap="none" dirty="0" err="1" smtClean="0"/>
              <a:t>градусів</a:t>
            </a:r>
            <a:r>
              <a:rPr lang="ru-RU" sz="2000" cap="none" dirty="0" smtClean="0"/>
              <a:t>, а </a:t>
            </a:r>
            <a:r>
              <a:rPr lang="ru-RU" sz="2000" cap="none" dirty="0" err="1" smtClean="0"/>
              <a:t>тиск</a:t>
            </a:r>
            <a:r>
              <a:rPr lang="ru-RU" sz="2000" cap="none" dirty="0" smtClean="0"/>
              <a:t> — 50 </a:t>
            </a:r>
            <a:r>
              <a:rPr lang="ru-RU" sz="2000" cap="none" dirty="0" err="1" smtClean="0"/>
              <a:t>мбар</a:t>
            </a:r>
            <a:r>
              <a:rPr lang="ru-RU" sz="2000" cap="none" dirty="0" smtClean="0"/>
              <a:t>.</a:t>
            </a:r>
            <a:br>
              <a:rPr lang="ru-RU" sz="2000" cap="none" dirty="0" smtClean="0"/>
            </a:br>
            <a:endParaRPr lang="ru-RU" sz="2000" cap="non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080" y="0"/>
            <a:ext cx="4470920" cy="447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830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2paGNpBdAa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4" y="1"/>
            <a:ext cx="84249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rgbClr val="FFFF00"/>
                </a:solidFill>
              </a:rPr>
              <a:t>Юпітер обертається навколо своєї осі дуже швидко (за 10 годин повний оберт), при цьому його поверхня на екваторі рухається зі швидкістю 50 000 км</a:t>
            </a:r>
            <a:r>
              <a:rPr lang="en-US" sz="2800" dirty="0" smtClean="0">
                <a:solidFill>
                  <a:srgbClr val="FFFF00"/>
                </a:solidFill>
              </a:rPr>
              <a:t>/</a:t>
            </a:r>
            <a:r>
              <a:rPr lang="uk-UA" sz="2800" dirty="0" smtClean="0">
                <a:solidFill>
                  <a:srgbClr val="FFFF00"/>
                </a:solidFill>
              </a:rPr>
              <a:t>год</a:t>
            </a:r>
            <a:r>
              <a:rPr lang="uk-UA" sz="2800" dirty="0" smtClean="0">
                <a:solidFill>
                  <a:srgbClr val="FFFF00"/>
                </a:solidFill>
              </a:rPr>
              <a:t>. </a:t>
            </a:r>
            <a:r>
              <a:rPr lang="ru-RU" sz="2800" dirty="0" err="1">
                <a:solidFill>
                  <a:srgbClr val="FFFF00"/>
                </a:solidFill>
              </a:rPr>
              <a:t>Однак</a:t>
            </a:r>
            <a:r>
              <a:rPr lang="ru-RU" sz="2800" dirty="0">
                <a:solidFill>
                  <a:srgbClr val="FFFF00"/>
                </a:solidFill>
              </a:rPr>
              <a:t> для того, </a:t>
            </a:r>
            <a:r>
              <a:rPr lang="ru-RU" sz="2800" dirty="0" err="1">
                <a:solidFill>
                  <a:srgbClr val="FFFF00"/>
                </a:solidFill>
              </a:rPr>
              <a:t>щоб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повністю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облетіти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Сонце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Юпітер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затрачає</a:t>
            </a:r>
            <a:r>
              <a:rPr lang="ru-RU" sz="2800" dirty="0">
                <a:solidFill>
                  <a:srgbClr val="FFFF00"/>
                </a:solidFill>
              </a:rPr>
              <a:t> 12 </a:t>
            </a:r>
            <a:r>
              <a:rPr lang="ru-RU" sz="2800" dirty="0" err="1">
                <a:solidFill>
                  <a:srgbClr val="FFFF00"/>
                </a:solidFill>
              </a:rPr>
              <a:t>років</a:t>
            </a:r>
            <a:r>
              <a:rPr lang="ru-RU" sz="2800" dirty="0">
                <a:solidFill>
                  <a:srgbClr val="FFFF00"/>
                </a:solidFill>
              </a:rPr>
              <a:t>.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7" name="Рисунок 6" descr="tumblr_lo30gwAhgQ1qiygj5o1_5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365479"/>
            <a:ext cx="5616624" cy="35583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7544" y="5934671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400" dirty="0" err="1">
                <a:solidFill>
                  <a:srgbClr val="FFFF00"/>
                </a:solidFill>
              </a:rPr>
              <a:t>Швидке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обертання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Юпітера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відбувається</a:t>
            </a:r>
            <a:r>
              <a:rPr lang="ru-RU" sz="2400" dirty="0">
                <a:solidFill>
                  <a:srgbClr val="FFFF00"/>
                </a:solidFill>
              </a:rPr>
              <a:t> через </a:t>
            </a:r>
            <a:r>
              <a:rPr lang="ru-RU" sz="2400" dirty="0" err="1">
                <a:solidFill>
                  <a:srgbClr val="FFFF00"/>
                </a:solidFill>
              </a:rPr>
              <a:t>дію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магнітного</a:t>
            </a:r>
            <a:r>
              <a:rPr lang="ru-RU" sz="2400" dirty="0">
                <a:solidFill>
                  <a:srgbClr val="FFFF00"/>
                </a:solidFill>
              </a:rPr>
              <a:t> поля, а </a:t>
            </a:r>
            <a:r>
              <a:rPr lang="ru-RU" sz="2400" dirty="0" err="1">
                <a:solidFill>
                  <a:srgbClr val="FFFF00"/>
                </a:solidFill>
              </a:rPr>
              <a:t>також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радіацію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навколо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планети</a:t>
            </a:r>
            <a:r>
              <a:rPr lang="ru-RU" sz="2400" dirty="0">
                <a:solidFill>
                  <a:srgbClr val="FFFF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99" y="-56372"/>
            <a:ext cx="9219161" cy="691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 txBox="1">
            <a:spLocks noChangeArrowheads="1"/>
          </p:cNvSpPr>
          <p:nvPr/>
        </p:nvSpPr>
        <p:spPr>
          <a:xfrm>
            <a:off x="152400" y="1752600"/>
            <a:ext cx="4038600" cy="213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Першим </a:t>
            </a:r>
            <a:r>
              <a:rPr lang="ru-RU" sz="2000" dirty="0" err="1" smtClean="0">
                <a:solidFill>
                  <a:schemeClr val="bg1"/>
                </a:solidFill>
              </a:rPr>
              <a:t>апаратом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який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відвідав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Юпітер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був</a:t>
            </a:r>
            <a:r>
              <a:rPr lang="ru-RU" sz="2000" dirty="0" smtClean="0">
                <a:solidFill>
                  <a:schemeClr val="bg1"/>
                </a:solidFill>
              </a:rPr>
              <a:t>   «Піонер-10».</a:t>
            </a:r>
          </a:p>
        </p:txBody>
      </p:sp>
      <p:sp>
        <p:nvSpPr>
          <p:cNvPr id="9" name="Rectangle 8"/>
          <p:cNvSpPr txBox="1">
            <a:spLocks noChangeArrowheads="1"/>
          </p:cNvSpPr>
          <p:nvPr/>
        </p:nvSpPr>
        <p:spPr>
          <a:xfrm>
            <a:off x="723900" y="3789040"/>
            <a:ext cx="6934200" cy="1905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З </a:t>
            </a:r>
            <a:r>
              <a:rPr lang="ru-RU" sz="2400" dirty="0" err="1" smtClean="0">
                <a:solidFill>
                  <a:schemeClr val="bg1"/>
                </a:solidFill>
              </a:rPr>
              <a:t>найбільш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пізніх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досліджень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слід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виділити</a:t>
            </a:r>
            <a:r>
              <a:rPr lang="ru-RU" sz="2400" dirty="0" smtClean="0">
                <a:solidFill>
                  <a:schemeClr val="bg1"/>
                </a:solidFill>
              </a:rPr>
              <a:t> зонд «Юнона», </a:t>
            </a:r>
            <a:r>
              <a:rPr lang="ru-RU" sz="2400" dirty="0" err="1" smtClean="0">
                <a:solidFill>
                  <a:schemeClr val="bg1"/>
                </a:solidFill>
              </a:rPr>
              <a:t>запущений</a:t>
            </a:r>
            <a:r>
              <a:rPr lang="ru-RU" sz="2400" dirty="0" smtClean="0">
                <a:solidFill>
                  <a:schemeClr val="bg1"/>
                </a:solidFill>
              </a:rPr>
              <a:t> в 2011 р., </a:t>
            </a:r>
            <a:r>
              <a:rPr lang="ru-RU" sz="2400" dirty="0" err="1" smtClean="0">
                <a:solidFill>
                  <a:schemeClr val="bg1"/>
                </a:solidFill>
              </a:rPr>
              <a:t>передбачається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що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він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долетить</a:t>
            </a:r>
            <a:r>
              <a:rPr lang="ru-RU" sz="2400" dirty="0" smtClean="0">
                <a:solidFill>
                  <a:schemeClr val="bg1"/>
                </a:solidFill>
              </a:rPr>
              <a:t> до </a:t>
            </a:r>
            <a:r>
              <a:rPr lang="ru-RU" sz="2400" dirty="0" err="1" smtClean="0">
                <a:solidFill>
                  <a:schemeClr val="bg1"/>
                </a:solidFill>
              </a:rPr>
              <a:t>Юпітера</a:t>
            </a:r>
            <a:r>
              <a:rPr lang="ru-RU" sz="2400" dirty="0" smtClean="0">
                <a:solidFill>
                  <a:schemeClr val="bg1"/>
                </a:solidFill>
              </a:rPr>
              <a:t> в 2016 р.</a:t>
            </a:r>
          </a:p>
        </p:txBody>
      </p:sp>
      <p:pic>
        <p:nvPicPr>
          <p:cNvPr id="10" name="Picture 5" descr="Космический аппарат Кассин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620688"/>
            <a:ext cx="4724400" cy="265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1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0648" y="251258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latin typeface="Arial Black" pitchFamily="34" charset="0"/>
              </a:rPr>
              <a:t>Рух поверхні</a:t>
            </a:r>
            <a:endParaRPr lang="ru-RU" sz="4400" dirty="0">
              <a:latin typeface="Arial Black" pitchFamily="34" charset="0"/>
            </a:endParaRPr>
          </a:p>
        </p:txBody>
      </p:sp>
      <p:pic>
        <p:nvPicPr>
          <p:cNvPr id="11" name="Picture 2" descr="C:\Users\user\Desktop\101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823" y="2276872"/>
            <a:ext cx="9270823" cy="29217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2paGNpBdAa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476672"/>
            <a:ext cx="8748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>
                <a:solidFill>
                  <a:srgbClr val="C00000"/>
                </a:solidFill>
              </a:rPr>
              <a:t>Юпітер</a:t>
            </a:r>
            <a:r>
              <a:rPr lang="ru-RU" sz="2800" dirty="0" smtClean="0">
                <a:solidFill>
                  <a:srgbClr val="C00000"/>
                </a:solidFill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</a:rPr>
              <a:t>обертається</a:t>
            </a:r>
            <a:r>
              <a:rPr lang="ru-RU" sz="2800" dirty="0" smtClean="0">
                <a:solidFill>
                  <a:srgbClr val="C00000"/>
                </a:solidFill>
              </a:rPr>
              <a:t> так </a:t>
            </a:r>
            <a:r>
              <a:rPr lang="ru-RU" sz="2800" dirty="0" err="1" smtClean="0">
                <a:solidFill>
                  <a:srgbClr val="C00000"/>
                </a:solidFill>
              </a:rPr>
              <a:t>швидко</a:t>
            </a:r>
            <a:r>
              <a:rPr lang="ru-RU" sz="2800" dirty="0" smtClean="0">
                <a:solidFill>
                  <a:srgbClr val="C00000"/>
                </a:solidFill>
              </a:rPr>
              <a:t>, </a:t>
            </a:r>
            <a:r>
              <a:rPr lang="ru-RU" sz="2800" dirty="0" err="1" smtClean="0">
                <a:solidFill>
                  <a:srgbClr val="C00000"/>
                </a:solidFill>
              </a:rPr>
              <a:t>що</a:t>
            </a:r>
            <a:r>
              <a:rPr lang="ru-RU" sz="2800" dirty="0" smtClean="0">
                <a:solidFill>
                  <a:srgbClr val="C00000"/>
                </a:solidFill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</a:rPr>
              <a:t>помітно</a:t>
            </a:r>
            <a:r>
              <a:rPr lang="ru-RU" sz="2800" dirty="0" smtClean="0">
                <a:solidFill>
                  <a:srgbClr val="C00000"/>
                </a:solidFill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</a:rPr>
              <a:t>стиснений</a:t>
            </a:r>
            <a:r>
              <a:rPr lang="ru-RU" sz="2800" dirty="0" smtClean="0">
                <a:solidFill>
                  <a:srgbClr val="C00000"/>
                </a:solidFill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</a:rPr>
              <a:t>біля</a:t>
            </a:r>
            <a:r>
              <a:rPr lang="ru-RU" sz="2800" dirty="0" smtClean="0">
                <a:solidFill>
                  <a:srgbClr val="C00000"/>
                </a:solidFill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</a:rPr>
              <a:t>полюсів</a:t>
            </a:r>
            <a:r>
              <a:rPr lang="ru-RU" sz="2800" dirty="0" smtClean="0">
                <a:solidFill>
                  <a:srgbClr val="C00000"/>
                </a:solidFill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</a:rPr>
              <a:t>і</a:t>
            </a:r>
            <a:r>
              <a:rPr lang="ru-RU" sz="2800" dirty="0" smtClean="0">
                <a:solidFill>
                  <a:srgbClr val="C00000"/>
                </a:solidFill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</a:rPr>
              <a:t>роздутий</a:t>
            </a:r>
            <a:r>
              <a:rPr lang="ru-RU" sz="2800" dirty="0" smtClean="0">
                <a:solidFill>
                  <a:srgbClr val="C00000"/>
                </a:solidFill>
              </a:rPr>
              <a:t> на </a:t>
            </a:r>
            <a:r>
              <a:rPr lang="ru-RU" sz="2800" dirty="0" err="1" smtClean="0">
                <a:solidFill>
                  <a:srgbClr val="C00000"/>
                </a:solidFill>
              </a:rPr>
              <a:t>екваторі</a:t>
            </a:r>
            <a:r>
              <a:rPr lang="ru-RU" sz="2800" dirty="0" smtClean="0">
                <a:solidFill>
                  <a:srgbClr val="C00000"/>
                </a:solidFill>
              </a:rPr>
              <a:t>. Ядро </a:t>
            </a:r>
            <a:r>
              <a:rPr lang="ru-RU" sz="2800" dirty="0" err="1" smtClean="0">
                <a:solidFill>
                  <a:srgbClr val="C00000"/>
                </a:solidFill>
              </a:rPr>
              <a:t>планети</a:t>
            </a:r>
            <a:r>
              <a:rPr lang="ru-RU" sz="2800" dirty="0" smtClean="0">
                <a:solidFill>
                  <a:srgbClr val="C00000"/>
                </a:solidFill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</a:rPr>
              <a:t>також</a:t>
            </a:r>
            <a:r>
              <a:rPr lang="ru-RU" sz="2800" dirty="0" smtClean="0">
                <a:solidFill>
                  <a:srgbClr val="C00000"/>
                </a:solidFill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</a:rPr>
              <a:t>дуже</a:t>
            </a:r>
            <a:r>
              <a:rPr lang="ru-RU" sz="2800" dirty="0" smtClean="0">
                <a:solidFill>
                  <a:srgbClr val="C00000"/>
                </a:solidFill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</a:rPr>
              <a:t>швидко</a:t>
            </a:r>
            <a:r>
              <a:rPr lang="ru-RU" sz="2800" dirty="0" smtClean="0">
                <a:solidFill>
                  <a:srgbClr val="C00000"/>
                </a:solidFill>
              </a:rPr>
              <a:t>  </a:t>
            </a:r>
            <a:r>
              <a:rPr lang="ru-RU" sz="2800" dirty="0" err="1" smtClean="0">
                <a:solidFill>
                  <a:srgbClr val="C00000"/>
                </a:solidFill>
              </a:rPr>
              <a:t>обертаєтьс</a:t>
            </a:r>
            <a:r>
              <a:rPr lang="ru-RU" sz="2800" dirty="0" smtClean="0">
                <a:solidFill>
                  <a:srgbClr val="C00000"/>
                </a:solidFill>
              </a:rPr>
              <a:t>, </a:t>
            </a:r>
            <a:r>
              <a:rPr lang="ru-RU" sz="2800" dirty="0" err="1" smtClean="0">
                <a:solidFill>
                  <a:srgbClr val="C00000"/>
                </a:solidFill>
              </a:rPr>
              <a:t>створюючи</a:t>
            </a:r>
            <a:r>
              <a:rPr lang="ru-RU" sz="2800" dirty="0" smtClean="0">
                <a:solidFill>
                  <a:srgbClr val="C00000"/>
                </a:solidFill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</a:rPr>
              <a:t>потужне</a:t>
            </a:r>
            <a:r>
              <a:rPr lang="ru-RU" sz="2800" dirty="0" smtClean="0">
                <a:solidFill>
                  <a:srgbClr val="C00000"/>
                </a:solidFill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</a:rPr>
              <a:t>магн</a:t>
            </a:r>
            <a:r>
              <a:rPr lang="uk-UA" sz="2800" dirty="0" smtClean="0">
                <a:solidFill>
                  <a:srgbClr val="C00000"/>
                </a:solidFill>
              </a:rPr>
              <a:t>і</a:t>
            </a:r>
            <a:r>
              <a:rPr lang="ru-RU" sz="2800" dirty="0" err="1" smtClean="0">
                <a:solidFill>
                  <a:srgbClr val="C00000"/>
                </a:solidFill>
              </a:rPr>
              <a:t>тне</a:t>
            </a:r>
            <a:r>
              <a:rPr lang="ru-RU" sz="2800" dirty="0" smtClean="0">
                <a:solidFill>
                  <a:srgbClr val="C00000"/>
                </a:solidFill>
              </a:rPr>
              <a:t> поле. </a:t>
            </a:r>
            <a:r>
              <a:rPr lang="ru-RU" sz="2800" dirty="0" err="1" smtClean="0">
                <a:solidFill>
                  <a:srgbClr val="C00000"/>
                </a:solidFill>
              </a:rPr>
              <a:t>Воно</a:t>
            </a:r>
            <a:r>
              <a:rPr lang="ru-RU" sz="2800" dirty="0" smtClean="0">
                <a:solidFill>
                  <a:srgbClr val="C00000"/>
                </a:solidFill>
              </a:rPr>
              <a:t> в десятки </a:t>
            </a:r>
            <a:r>
              <a:rPr lang="ru-RU" sz="2800" dirty="0" err="1" smtClean="0">
                <a:solidFill>
                  <a:srgbClr val="C00000"/>
                </a:solidFill>
              </a:rPr>
              <a:t>разів</a:t>
            </a:r>
            <a:r>
              <a:rPr lang="ru-RU" sz="2800" dirty="0" smtClean="0">
                <a:solidFill>
                  <a:srgbClr val="C00000"/>
                </a:solidFill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</a:rPr>
              <a:t>більше</a:t>
            </a:r>
            <a:r>
              <a:rPr lang="ru-RU" sz="2800" dirty="0" smtClean="0">
                <a:solidFill>
                  <a:srgbClr val="C00000"/>
                </a:solidFill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</a:rPr>
              <a:t>від</a:t>
            </a:r>
            <a:r>
              <a:rPr lang="ru-RU" sz="2800" dirty="0" smtClean="0">
                <a:solidFill>
                  <a:srgbClr val="C00000"/>
                </a:solidFill>
              </a:rPr>
              <a:t> земного.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800px-Jupiter_xray_i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2636912"/>
            <a:ext cx="7236296" cy="3518649"/>
          </a:xfrm>
          <a:prstGeom prst="rect">
            <a:avLst/>
          </a:prstGeom>
        </p:spPr>
      </p:pic>
      <p:pic>
        <p:nvPicPr>
          <p:cNvPr id="9" name="Рисунок 8" descr="jupiter1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2564904"/>
            <a:ext cx="3960440" cy="4061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265</TotalTime>
  <Words>541</Words>
  <Application>Microsoft Office PowerPoint</Application>
  <PresentationFormat>Экран (4:3)</PresentationFormat>
  <Paragraphs>47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Углы</vt:lpstr>
      <vt:lpstr>Презентация PowerPoint</vt:lpstr>
      <vt:lpstr>Презентация PowerPoint</vt:lpstr>
      <vt:lpstr>Презентация PowerPoint</vt:lpstr>
      <vt:lpstr>Презентация PowerPoint</vt:lpstr>
      <vt:lpstr>Внутрішню будову юпітера можна уявити у вигляді оболонок із густиною, що зростає в напрямку до центра планети.  На дні атмосфери завтовшки 1500 км розташований шар газорідкого водню завтовшки близько 7000 км. На рівні 0,88 радіуса планети, де тиск становить 0,69 мбар, а температура — 6200°С, водень переходить у рідкомолекулярний стан і ще через 8000 км — у рідкий металевий стан. Поряд з воднем і гелієм шари містять невелику кількість важких елементів. Внутрішнє ядро діаметром 25000 км — металосилікатне, із часткою води, аміаку й метану, оточене гелієм. Температура в центрі становить 23000 градусів, а тиск — 50 мбар.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Юпітер випромінює на 60% більше енергії, ніж отримує від сонця. Енергія виділяється за рахунок гравітаційного стиснення планети, внаслідок чого розмір юпітера зменшується приблизно на 2 см за рік. Юпітер має понад 67 супутників.</vt:lpstr>
      <vt:lpstr>Презентация PowerPoint</vt:lpstr>
      <vt:lpstr>Презентация PowerPoint</vt:lpstr>
      <vt:lpstr>Коли дивишся на нічне небо, планета Юпітер - третій за яскравістю об'єкт. Найяскравішими об'єктами нашої сонячної системи є Венера та Місяць. Однак Юпітер світить навіть яскравіше, ніж найяскравіша зірка на небосхилі - Сіріус. У хороший бінокль або маленький телескоп можна побачити білий диск юпітера, а також його 4 яскравих супутника.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Black.User</cp:lastModifiedBy>
  <cp:revision>11</cp:revision>
  <dcterms:created xsi:type="dcterms:W3CDTF">2012-10-22T16:28:10Z</dcterms:created>
  <dcterms:modified xsi:type="dcterms:W3CDTF">2014-03-11T20:22:10Z</dcterms:modified>
</cp:coreProperties>
</file>