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7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5D46FCC-D29C-4E54-87D8-6BF135252C7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AFFED34-DE3E-4453-BACA-8AB284BE09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2600" y="3645024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4" y="0"/>
            <a:ext cx="9144000" cy="5661248"/>
          </a:xfrm>
        </p:spPr>
        <p:txBody>
          <a:bodyPr/>
          <a:lstStyle/>
          <a:p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>
                <a:solidFill>
                  <a:srgbClr val="FFC000"/>
                </a:solidFill>
              </a:rPr>
              <a:t>Небесні  світила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</a:rPr>
              <a:t>й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>
                <a:solidFill>
                  <a:srgbClr val="FFC000"/>
                </a:solidFill>
              </a:rPr>
              <a:t>Небесна сфера .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err="1" smtClean="0">
                <a:solidFill>
                  <a:srgbClr val="FFC000"/>
                </a:solidFill>
              </a:rPr>
              <a:t>Сузір</a:t>
            </a:r>
            <a:r>
              <a:rPr lang="en-US" sz="4400" dirty="0" smtClean="0">
                <a:solidFill>
                  <a:srgbClr val="FFC000"/>
                </a:solidFill>
              </a:rPr>
              <a:t>’</a:t>
            </a:r>
            <a:r>
              <a:rPr lang="uk-UA" sz="4400" dirty="0" smtClean="0">
                <a:solidFill>
                  <a:srgbClr val="FFC000"/>
                </a:solidFill>
              </a:rPr>
              <a:t>я .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934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88640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08" y="0"/>
            <a:ext cx="9131092" cy="6858000"/>
          </a:xfrm>
        </p:spPr>
        <p:txBody>
          <a:bodyPr/>
          <a:lstStyle/>
          <a:p>
            <a:pPr marL="0" marR="254000" indent="0" algn="just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</a:t>
            </a:r>
            <a:r>
              <a:rPr lang="uk-UA" i="1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Визначення відстаней до небесних світил.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Те, що відстань до Місяця дорівнює 60 радіусам Землі, за тривалістю його проходження через тінь Землі при повному місячному затемненні встановив ще грецький вчений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Гіппарх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біля 150 р. до н. е.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254000" indent="0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Відстані до планет Сонячної системи вдалося визначити </a:t>
            </a:r>
            <a:r>
              <a:rPr lang="uk-UA" u="sng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лиш</a:t>
            </a:r>
            <a:r>
              <a:rPr lang="uk-UA" dirty="0" smtClean="0">
                <a:solidFill>
                  <a:srgbClr val="FFC000"/>
                </a:solidFill>
                <a:latin typeface="Times New Roman"/>
                <a:ea typeface="Times New Roman"/>
              </a:rPr>
              <a:t>е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у XVII ст. через вимірювання горизонтального паралаксу.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254000" indent="0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Горизонтальний паралакс - це кут між напрямом на світило з якої-небудь точки земної поверхні і напрямом з центра Землі.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ts val="1370"/>
              </a:lnSpc>
              <a:spcAft>
                <a:spcPts val="1935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Відстані до близьких зір визначають за допомогою вимірювання їхнього річного паралаксу.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Sasha\Desktop\Зображення\0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928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404664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ts val="1200"/>
              </a:lnSpc>
              <a:spcAft>
                <a:spcPts val="475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Річний паралакс л — кут, під яким із зорі було б видно радіус земної орбіти.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2540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/>
                <a:ea typeface="Times New Roman"/>
              </a:rPr>
              <a:t>     Вперше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надійні річні паралакси було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виміряно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в середині XIX ст. Дотепер відомо точні величини річних паралаксів майже для 100 000 зір, і на цій основі розроблено біля десяти інших методів визначення відстаней до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віддаленіших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об'єктів.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Sasha\Desktop\Зображення\1323268425_pleiadesuks0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-99392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254000" indent="0" algn="just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Оскільки відстані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між'астрономічними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об'єктами дуже великі, то користуватися звичними одиницями довжини (метр, кілометр) незручно. Тому в астрономії використовують особливі одиниці для вимірювання відстаней: астрономічна одиниця (а. о.), яка дорівнює середній відстані Землі від Сонця (149 600 000 км), і парсек (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пк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), від слів «паралакс» і «секунда» - відстань, з якої середній радіус земної орбіти видно під кутом 1" (секунда дуги). Часто використовують похідні одиниці: кілопарсек (1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кпк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= 1 000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пк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) і мегапарсек (1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Мпк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= 1 </a:t>
            </a:r>
            <a:r>
              <a:rPr lang="uk-UA" dirty="0" smtClean="0">
                <a:solidFill>
                  <a:srgbClr val="FFC000"/>
                </a:solidFill>
                <a:latin typeface="Times New Roman"/>
                <a:ea typeface="Times New Roman"/>
              </a:rPr>
              <a:t>00000</a:t>
            </a:r>
            <a:r>
              <a:rPr lang="uk-UA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пк</a:t>
            </a:r>
            <a:r>
              <a:rPr lang="uk-UA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pc="0" dirty="0">
              <a:solidFill>
                <a:srgbClr val="FFC00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254000">
              <a:lnSpc>
                <a:spcPts val="1370"/>
              </a:lnSpc>
              <a:spcAft>
                <a:spcPts val="1935"/>
              </a:spcAft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Інколи використовується одиниця довжини світловий рік (св. </a:t>
            </a:r>
            <a:r>
              <a:rPr lang="en-US" dirty="0">
                <a:solidFill>
                  <a:srgbClr val="FFC000"/>
                </a:solidFill>
                <a:latin typeface="Times New Roman"/>
                <a:ea typeface="Times New Roman"/>
              </a:rPr>
              <a:t>p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.).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Це така відстань, яку проходить світло за один рік, поширюючись зі швидкістю 300 000 км/с.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12700" algn="just">
              <a:lnSpc>
                <a:spcPts val="1200"/>
              </a:lnSpc>
              <a:spcAft>
                <a:spcPts val="475"/>
              </a:spcAft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Між одиницями довжини, що використовуються в астрономії, існують такі співвідношення: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R="254000" lvl="0">
              <a:lnSpc>
                <a:spcPts val="1345"/>
              </a:lnSpc>
              <a:spcAft>
                <a:spcPts val="400"/>
              </a:spcAft>
              <a:buClr>
                <a:srgbClr val="000000"/>
              </a:buClr>
              <a:buSzPts val="1200"/>
              <a:buFont typeface="+mj-lt"/>
              <a:buAutoNum type="arabicPeriod"/>
              <a:tabLst>
                <a:tab pos="267335" algn="l"/>
              </a:tabLst>
            </a:pPr>
            <a:r>
              <a:rPr lang="uk-UA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1пк </a:t>
            </a:r>
            <a:r>
              <a:rPr lang="uk-UA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= 3,26 св. р. = 206 265 </a:t>
            </a:r>
            <a:r>
              <a:rPr lang="uk-UA" spc="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а.о</a:t>
            </a:r>
            <a:r>
              <a:rPr lang="uk-UA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= </a:t>
            </a:r>
            <a:r>
              <a:rPr lang="uk-UA" spc="0" baseline="30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uk-UA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16 м; 1 св. р. = 0,3066 </a:t>
            </a:r>
            <a:r>
              <a:rPr lang="uk-UA" spc="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пк</a:t>
            </a:r>
            <a:r>
              <a:rPr lang="uk-UA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= 63 240 а. о. = 9,5 </a:t>
            </a:r>
            <a:r>
              <a:rPr lang="uk-UA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•10</a:t>
            </a:r>
            <a:r>
              <a:rPr lang="en-US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^15</a:t>
            </a:r>
            <a:r>
              <a:rPr lang="uk-UA" spc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м .</a:t>
            </a:r>
            <a:endParaRPr lang="ru-RU" spc="0" dirty="0">
              <a:solidFill>
                <a:srgbClr val="FFC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Users\Sasha\Desktop\Зображення\vsenebo_12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9051"/>
            <a:ext cx="8424936" cy="29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332656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</a:t>
            </a:r>
            <a:endParaRPr lang="ru-RU" dirty="0"/>
          </a:p>
        </p:txBody>
      </p:sp>
      <p:pic>
        <p:nvPicPr>
          <p:cNvPr id="12290" name="Picture 2" descr="C:\Users\Sasha\Desktop\Зображення\73011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0468"/>
            <a:ext cx="7773889" cy="20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Зображення\foto00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0" y="1916832"/>
            <a:ext cx="7524328" cy="14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asha\Desktop\Зображення\moonhalo_kangas_label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" y="188640"/>
            <a:ext cx="6912767" cy="16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60648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</a:t>
            </a:r>
            <a:endParaRPr lang="ru-RU" dirty="0"/>
          </a:p>
        </p:txBody>
      </p:sp>
      <p:pic>
        <p:nvPicPr>
          <p:cNvPr id="13314" name="Picture 2" descr="C:\Users\Sasha\Desktop\Зображення\eso_centaurus_a_laboca-wikipedia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72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sha\Desktop\Зображення\o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5335"/>
            <a:ext cx="457200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asha\Desktop\Зображення\cassiopea-ceph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512"/>
            <a:ext cx="5004049" cy="38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asha\Desktop\Зображення\sozvezdie_skorp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3"/>
            <a:ext cx="4139952" cy="38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2" y="332656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</a:t>
            </a:r>
            <a:r>
              <a:rPr lang="uk-UA" dirty="0">
                <a:solidFill>
                  <a:srgbClr val="FFC000"/>
                </a:solidFill>
                <a:latin typeface="Courier New"/>
                <a:ea typeface="Courier New"/>
              </a:rPr>
              <a:t>Зоряне небо!.. Напевне, немає людини, яку б не вражала його витончена довершеність, його незбагненна краса і таємничість. Недаремно давні греки дали всьому зоряному Всесвіту назву космос, що означає - оздоба, прикраса. І в цьому немає нічого дивного! Свого часу М. Коперник висловився з захопленням: «</a:t>
            </a:r>
            <a:r>
              <a:rPr lang="uk-UA" dirty="0" err="1">
                <a:solidFill>
                  <a:srgbClr val="FFC000"/>
                </a:solidFill>
                <a:latin typeface="Courier New"/>
                <a:ea typeface="Courier New"/>
              </a:rPr>
              <a:t>...Бо</a:t>
            </a:r>
            <a:r>
              <a:rPr lang="uk-UA" dirty="0">
                <a:solidFill>
                  <a:srgbClr val="FFC000"/>
                </a:solidFill>
                <a:latin typeface="Courier New"/>
                <a:ea typeface="Courier New"/>
              </a:rPr>
              <a:t> що може бути чарівнішим від небосхилу, який вмішує у собі все прекрасне?»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Sasha\Desktop\Зображення\Neboshi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04856" cy="32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84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632" y="188640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Розмірковуючи над будовою зоряного Всесвіту, філософ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Арістотель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(384-322 рр. до н. е.) стверджував: «Всесвіт - досконалий, а тому сферичний, бо сфера - єдина досконала фігура». Згідно з його розрахунками, радіус Всесвіту, тобто відстань до сфери зір, має бути у дев'ять разів більшою, ніж відстань від Землі до Сонця, а Земля, за його уявленнями, займає центральне положення у Всесвіті, адже «усі важкі тіла прямують до центра Землі, а оскільки будь-яке тіло прямує до центра всесвіту, то Земля мусить перебувати нерухомо в цьому центрі». Щоправда, інший відомий грецький філософ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Демокріт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(460-370 рр. до н. е.), а ближче до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н</a:t>
            </a:r>
            <a:r>
              <a:rPr lang="uk-UA" u="sng" spc="0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атттих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часів Галілей доводили протилежне: Всесвіт - безмежний, зорі перебувають на різних відстанях від Землі, але ця різниця у відстанях на око не сприймається, тому і здається, що зорі знаходяться на внутрішній поверхні деякої сфери. Це виявилось і справді так!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Sasha\Desktop\Зображення\5_543w53453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1287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260648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190500" indent="0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C000"/>
                </a:solidFill>
                <a:latin typeface="Times New Roman"/>
                <a:ea typeface="Times New Roman"/>
              </a:rPr>
              <a:t>Сьогодні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ми знаємо, що немає сфери над нашими головами, знаємо, що зорі дуже далекі від нас, та поняття небесної сфери залишилось, бо виявилося дуже зручним при вивченні в</a:t>
            </a:r>
            <a:r>
              <a:rPr lang="uk-UA" u="sng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д</a:t>
            </a:r>
            <a:r>
              <a:rPr lang="uk-UA" u="sng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им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их рухів світил та визначенні їхніх взаємних розташувань на небі.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90500" indent="0">
              <a:lnSpc>
                <a:spcPts val="1415"/>
              </a:lnSpc>
              <a:spcBef>
                <a:spcPts val="900"/>
              </a:spcBef>
              <a:spcAft>
                <a:spcPts val="182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Небесна сфера - уявна сфера довільного радіуса, в центрі якої знаходиться спостерігач і на яку спроектовано всі світила так, як він бачить їх у певний момент часу з певної точки простору.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90500" indent="0">
              <a:lnSpc>
                <a:spcPts val="1390"/>
              </a:lnSpc>
              <a:spcBef>
                <a:spcPts val="900"/>
              </a:spcBef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Небесну сферу можна уявити у вигляді велетенського глобуса (довільного радіуса), схожого на глобус Землі, але розглядається він зсередини. Центр небесної сфери збігається з оком кожного окремого спостерігача. Як і на земному глобусі, на небесній сфері можна намалювати уявні лінії і певні точки, що дає змогу ввести систему небесних координат.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90500" indent="0" algn="just">
              <a:lnSpc>
                <a:spcPts val="1390"/>
              </a:lnSpc>
              <a:spcBef>
                <a:spcPts val="900"/>
              </a:spcBef>
              <a:spcAft>
                <a:spcPts val="182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Перше враження від спостереження зоряного неба - це незліченність зір і хаотичність їхнього розташування на небосхилі. Насправді ж зір, які можна побачити неозброєним оком, на небі Землі близько 6 000.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Зображення\Fh8aCt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762250" cy="23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Зображення\3b5a3e00bd6a5fb5bda63693ca08b5f6_6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97547"/>
            <a:ext cx="2856657" cy="23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Earth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26" y="3297547"/>
            <a:ext cx="2868612" cy="23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60648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Видиме розташування зір на небі змінюється надзвичайно повільно. Без точних вимірів помітити його впродовж сотень і навіть тисяч років неможливо. Ця обставина дозволила за незапам'ятних часів намалювати по найяскравіших зорях перші характерні «зоряні візерунки» - сузір'я.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Більшість їхніх назв, які використовуються й сьогодні - це спадок від давніх греків. Так, у творі «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Альмагест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»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Птолемея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перелічено 48 сузір'їв. Нові сузір'я з'явилися на небі після перших подорожей у південну півкулю Землі під час великих географічних мандрівок ХУІ- ХУІІ ст., а також після винайдення телескопа.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241300" indent="0" algn="just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На початку XX ст. налічувалося 108 сузір’їв. Але на конгресі Міжнародного Астрономічного Союзу 1922 р. їхню кількість було зменшено до 88. Тоді ж було встановлено також нові межі сузір'їв, що існують і досі.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asha\Desktop\Зображення\1565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2752"/>
            <a:ext cx="3096344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Зображення\content_sn-blackholes-thumb-800xauto-14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75078"/>
            <a:ext cx="48965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60648"/>
            <a:ext cx="792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152400" indent="0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У деяких сузір'ях виділяють менші групи зір, наприклад Плеяди та Пади в сузір'ї Тельця, Ківш у сузір'ї Великої Ведмедиці тощо.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Поряд із загальноприйнятими в астрономії назвами для окремих сузір'їв вживають і народні назви. Так, в Україні Велика Ведмедиця - це «Великий Віз», Мала Ведмедиця - «Малий Віз», Кассіопея -«Борона» чи «Пасіка», Дельфін - «Криниця», Пояс Оріона - «Косарі», Орел - «Дівчина з відрами», зоряне скупчення Пади, що утворюють голову Тельця, - «Чепіги», а зоряне скупчення Плеяди -«Стожари».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Про кожну істоту, яку давні люди уявляли у візерунку конкретної групи зір і ім'ям якої називали це сузір'я, було складено певну легенду. Наприклад: син грецького бога морів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Посейдона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, Оріон, був хоробрим і вправним мисливцем. Не було звіра, якого він не міг би вполювати. Розлючена-богиня Артеміда, охоронниця звірів, підіслала до Оріона отруйного Скорпіона, від укусу якого він загинув. Та Зевс, головний у пантеоні грецьких богів, забрав на небо і Оріона, перетворивши його на зимове сузір'я, і Скорпіона, помістивши його на літньому небі, щоб той ніколи не наздогнав Оріона.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Sasha\Desktop\Зображення\veluka_vedmedu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Зображення\yak-znayti-malu-vedmedic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113186"/>
            <a:ext cx="4762500" cy="2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188640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 smtClean="0"/>
              <a:t>        </a:t>
            </a:r>
            <a:r>
              <a:rPr lang="uk-UA" i="1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Позначення і назви зір.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Астрономи минулого задовольнялися тим, що визначали положення окремих зір на малюнку істоти, яку вони «бачили» у візерунку тієї чи іншої їхньої групи (наприклад, зоря Серце Скорпіона).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Згодом найяскравіші зорі отримали власні назви (їх налічується 275). Із них лише 15 % - грецькі назви і 5 </a:t>
            </a:r>
            <a:r>
              <a:rPr lang="uk-UA" i="1" spc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- латинські, а 80 % - це арабські назви. Перекладаючи трактати арабських астрономів, європейські вчені, очевидно, спеціально залишали їх для використання. Наприклад, в арабських списках зорі сузір'я Лебідь названі прийнятим у ті часи способом: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Денеб-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«Яскрава на хвості»,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Садр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- «Груди». Так вони називаються і зараз. Назва найближчої до нас зорі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Проксима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перекладається з грецької як «найближча».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Sasha\Desktop\Зображення\massht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67601" cy="34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548680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152400" indent="0">
              <a:lnSpc>
                <a:spcPts val="1370"/>
              </a:lnSpc>
              <a:spcAft>
                <a:spcPts val="1800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Майже 500 років тому зорі в кожному сузір'ї було позначено літерами грецького алфавіту а (альфа), Р (бета), у (гамма) і т. д. в міру зменшення їхньої яскравості. Щоправда, в окремих випадках порядок позначень «переплутаний», і подекуди переставлені літери для слабкіших і яскравіших зір. Наприклад, у сузір'ї Близнят найяскравіша зоря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Поллукс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позначена літерою р, тоді як слабкіша - Кастор - літерою а.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marR="152400" indent="0">
              <a:lnSpc>
                <a:spcPts val="137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Для зір, яскравість яких змінюється з часом, запроваджені позначення літерами латинського алфавіту: К, 8 ... 2, далі КК, А2. Якщо в сузір'ї змінних зір більше, ніж 334 (стільки комбінацій можна утворити з однієї і двох літер), то такі змінні зорі позначають так: У335, 336... (наприклад, У335 Лебедя).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 descr="C:\Users\Sasha\Desktop\Зображення\383376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969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404664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marR="254000" indent="0">
              <a:lnSpc>
                <a:spcPts val="1370"/>
              </a:lnSpc>
              <a:spcAft>
                <a:spcPts val="1935"/>
              </a:spcAft>
              <a:buNone/>
            </a:pPr>
            <a:r>
              <a:rPr lang="uk-UA" dirty="0" smtClean="0">
                <a:solidFill>
                  <a:srgbClr val="FFC000"/>
                </a:solidFill>
              </a:rPr>
              <a:t>        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Окремі зорі названо іменами вчених, що їх вивчали. Наприклад, є зоря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Барнарда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, яка знаходиться в сузір'ї Змієносця. Вона цікава тим, що за 180 років зміщується на небі на величину діаметра Місяця. Є зоря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Тіхо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Браге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- залишок спалаху Наднової зорі 1572 </a:t>
            </a:r>
            <a:r>
              <a:rPr lang="en-US" dirty="0">
                <a:solidFill>
                  <a:srgbClr val="FFC000"/>
                </a:solidFill>
                <a:latin typeface="Times New Roman"/>
                <a:ea typeface="Times New Roman"/>
              </a:rPr>
              <a:t>p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., яку вивчав відомий астроном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Тіхо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Браге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ts val="1200"/>
              </a:lnSpc>
              <a:spcAft>
                <a:spcPts val="2275"/>
              </a:spcAft>
              <a:buNone/>
            </a:pP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Назва нашої зорі - Сонце - походить від індоєвропейського кореня «</a:t>
            </a:r>
            <a:r>
              <a:rPr lang="uk-UA" dirty="0" err="1">
                <a:solidFill>
                  <a:srgbClr val="FFC000"/>
                </a:solidFill>
                <a:latin typeface="Times New Roman"/>
                <a:ea typeface="Times New Roman"/>
              </a:rPr>
              <a:t>сау</a:t>
            </a:r>
            <a:r>
              <a:rPr lang="uk-UA" dirty="0">
                <a:solidFill>
                  <a:srgbClr val="FFC000"/>
                </a:solidFill>
                <a:latin typeface="Times New Roman"/>
                <a:ea typeface="Times New Roman"/>
              </a:rPr>
              <a:t>» - «світити».</a:t>
            </a:r>
            <a:endParaRPr lang="ru-RU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Sasha\Desktop\Зображення\geo_sonc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1650"/>
            <a:ext cx="3960440" cy="38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Зображення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86" y="1771651"/>
            <a:ext cx="4411694" cy="38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</TotalTime>
  <Words>1441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      Небесні  світила й Небесна сфера . Сузір’я 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Небесні  світила й Небесна сфера . Сузір’я .</dc:title>
  <dc:creator>Sasha</dc:creator>
  <cp:lastModifiedBy>Sasha</cp:lastModifiedBy>
  <cp:revision>9</cp:revision>
  <dcterms:created xsi:type="dcterms:W3CDTF">2012-12-12T17:52:16Z</dcterms:created>
  <dcterms:modified xsi:type="dcterms:W3CDTF">2012-12-16T16:46:07Z</dcterms:modified>
</cp:coreProperties>
</file>