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2399" y="1739900"/>
            <a:ext cx="7197726" cy="2645831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Найяскравіші зорі нічного неба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Підготували учні 11 б класу</a:t>
            </a:r>
          </a:p>
          <a:p>
            <a:r>
              <a:rPr lang="uk-UA" dirty="0" err="1" smtClean="0"/>
              <a:t>Бернацька</a:t>
            </a:r>
            <a:r>
              <a:rPr lang="uk-UA" dirty="0" smtClean="0"/>
              <a:t> Ярослава та </a:t>
            </a:r>
            <a:r>
              <a:rPr lang="uk-UA" dirty="0" err="1" smtClean="0"/>
              <a:t>мостович</a:t>
            </a:r>
            <a:r>
              <a:rPr lang="uk-UA" dirty="0" smtClean="0"/>
              <a:t> </a:t>
            </a:r>
            <a:r>
              <a:rPr lang="uk-UA" dirty="0" err="1" smtClean="0"/>
              <a:t>владислав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98425"/>
            <a:ext cx="2589213" cy="2636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2483393"/>
            <a:ext cx="4210299" cy="2805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90" y="343640"/>
            <a:ext cx="5243513" cy="21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0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-165100"/>
            <a:ext cx="10131425" cy="1456267"/>
          </a:xfrm>
        </p:spPr>
        <p:txBody>
          <a:bodyPr/>
          <a:lstStyle/>
          <a:p>
            <a:r>
              <a:rPr lang="uk-UA" dirty="0" err="1" smtClean="0"/>
              <a:t>ахернар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266" y="507999"/>
            <a:ext cx="3534833" cy="3534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3302015"/>
            <a:ext cx="4381500" cy="318343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56262" y="1807633"/>
            <a:ext cx="2804841" cy="19568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8066" y="1540702"/>
            <a:ext cx="46101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Ахерна́р</a:t>
            </a:r>
            <a:r>
              <a:rPr lang="ru-RU" dirty="0"/>
              <a:t> (</a:t>
            </a:r>
            <a:r>
              <a:rPr lang="el-GR" dirty="0"/>
              <a:t>α </a:t>
            </a:r>
            <a:r>
              <a:rPr lang="en-US" dirty="0" err="1"/>
              <a:t>Eri</a:t>
            </a:r>
            <a:r>
              <a:rPr lang="en-US" dirty="0"/>
              <a:t> / </a:t>
            </a:r>
            <a:r>
              <a:rPr lang="el-GR" dirty="0"/>
              <a:t>α </a:t>
            </a:r>
            <a:r>
              <a:rPr lang="ru-RU" dirty="0" err="1"/>
              <a:t>Ерідана</a:t>
            </a:r>
            <a:r>
              <a:rPr lang="ru-RU" dirty="0"/>
              <a:t> / Альфа </a:t>
            </a:r>
            <a:r>
              <a:rPr lang="ru-RU" dirty="0" err="1"/>
              <a:t>Ерідана</a:t>
            </a:r>
            <a:r>
              <a:rPr lang="ru-RU" dirty="0"/>
              <a:t>) — </a:t>
            </a:r>
            <a:r>
              <a:rPr lang="ru-RU" dirty="0" err="1"/>
              <a:t>найяскравіша</a:t>
            </a:r>
            <a:r>
              <a:rPr lang="ru-RU" dirty="0"/>
              <a:t> зоря у </a:t>
            </a:r>
            <a:r>
              <a:rPr lang="ru-RU" dirty="0" err="1"/>
              <a:t>сузір'ї</a:t>
            </a:r>
            <a:r>
              <a:rPr lang="ru-RU" dirty="0"/>
              <a:t> </a:t>
            </a:r>
            <a:r>
              <a:rPr lang="ru-RU" dirty="0" err="1"/>
              <a:t>Ерідану</a:t>
            </a:r>
            <a:r>
              <a:rPr lang="ru-RU" dirty="0"/>
              <a:t> і </a:t>
            </a:r>
            <a:r>
              <a:rPr lang="ru-RU" dirty="0" err="1"/>
              <a:t>дев'ята</a:t>
            </a:r>
            <a:r>
              <a:rPr lang="ru-RU" dirty="0"/>
              <a:t> за </a:t>
            </a:r>
            <a:r>
              <a:rPr lang="ru-RU" dirty="0" err="1"/>
              <a:t>яскравістю</a:t>
            </a:r>
            <a:r>
              <a:rPr lang="ru-RU" dirty="0"/>
              <a:t> зоря </a:t>
            </a:r>
            <a:r>
              <a:rPr lang="ru-RU" dirty="0" err="1"/>
              <a:t>нічного</a:t>
            </a:r>
            <a:r>
              <a:rPr lang="ru-RU" dirty="0"/>
              <a:t> неба.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4914" y="3129499"/>
            <a:ext cx="5067300" cy="286232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блакитну</a:t>
            </a:r>
            <a:r>
              <a:rPr lang="ru-RU" dirty="0"/>
              <a:t> зорю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en-US" dirty="0"/>
              <a:t>B3 </a:t>
            </a:r>
            <a:r>
              <a:rPr lang="ru-RU" dirty="0"/>
              <a:t>з </a:t>
            </a:r>
            <a:r>
              <a:rPr lang="ru-RU" dirty="0" err="1"/>
              <a:t>масою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шести до восьми </a:t>
            </a:r>
            <a:r>
              <a:rPr lang="ru-RU" dirty="0" err="1"/>
              <a:t>сонячних</a:t>
            </a:r>
            <a:r>
              <a:rPr lang="ru-RU" dirty="0"/>
              <a:t>.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головної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яскравість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в 3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сонячну</a:t>
            </a:r>
            <a:r>
              <a:rPr lang="ru-RU" dirty="0"/>
              <a:t>. </a:t>
            </a:r>
            <a:r>
              <a:rPr lang="ru-RU" dirty="0" err="1"/>
              <a:t>Відстань</a:t>
            </a:r>
            <a:r>
              <a:rPr lang="ru-RU" dirty="0"/>
              <a:t> до </a:t>
            </a:r>
            <a:r>
              <a:rPr lang="ru-RU" dirty="0" err="1"/>
              <a:t>зорі</a:t>
            </a:r>
            <a:r>
              <a:rPr lang="ru-RU" dirty="0"/>
              <a:t> — </a:t>
            </a:r>
            <a:r>
              <a:rPr lang="ru-RU" dirty="0" err="1"/>
              <a:t>близько</a:t>
            </a:r>
            <a:r>
              <a:rPr lang="ru-RU" dirty="0"/>
              <a:t> 144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світлових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Ахернар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відмінну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сферичної</a:t>
            </a:r>
            <a:r>
              <a:rPr lang="ru-RU" dirty="0"/>
              <a:t> форму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галактики.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швидкості</a:t>
            </a:r>
            <a:r>
              <a:rPr lang="ru-RU" dirty="0"/>
              <a:t> </a:t>
            </a:r>
            <a:r>
              <a:rPr lang="ru-RU" dirty="0" err="1"/>
              <a:t>обертання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вісі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екваторіальний</a:t>
            </a:r>
            <a:r>
              <a:rPr lang="ru-RU" dirty="0"/>
              <a:t> </a:t>
            </a:r>
            <a:r>
              <a:rPr lang="ru-RU" dirty="0" err="1"/>
              <a:t>діаметр</a:t>
            </a:r>
            <a:r>
              <a:rPr lang="ru-RU" dirty="0"/>
              <a:t> на 50% </a:t>
            </a:r>
            <a:r>
              <a:rPr lang="ru-RU" dirty="0" err="1"/>
              <a:t>більший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полярний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6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440112" y="476333"/>
            <a:ext cx="7553325" cy="123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5400"/>
            <a:ext cx="3060699" cy="914400"/>
          </a:xfrm>
        </p:spPr>
        <p:txBody>
          <a:bodyPr/>
          <a:lstStyle/>
          <a:p>
            <a:r>
              <a:rPr lang="uk-UA" b="1" dirty="0" err="1" smtClean="0"/>
              <a:t>сіріус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0112" y="-1136567"/>
            <a:ext cx="7848599" cy="44577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Сі́ріус</a:t>
            </a:r>
            <a:r>
              <a:rPr lang="ru-RU" dirty="0" smtClean="0"/>
              <a:t> (</a:t>
            </a:r>
            <a:r>
              <a:rPr lang="el-GR" dirty="0" smtClean="0"/>
              <a:t>α </a:t>
            </a:r>
            <a:r>
              <a:rPr lang="ru-RU" dirty="0"/>
              <a:t>Великого </a:t>
            </a:r>
            <a:r>
              <a:rPr lang="ru-RU" dirty="0" smtClean="0"/>
              <a:t>Пса) </a:t>
            </a:r>
            <a:r>
              <a:rPr lang="ru-RU" dirty="0"/>
              <a:t>— </a:t>
            </a:r>
            <a:r>
              <a:rPr lang="ru-RU" dirty="0" err="1"/>
              <a:t>найяскравіша</a:t>
            </a:r>
            <a:r>
              <a:rPr lang="ru-RU" dirty="0"/>
              <a:t> зоря на </a:t>
            </a:r>
            <a:r>
              <a:rPr lang="ru-RU" dirty="0" err="1"/>
              <a:t>небі</a:t>
            </a:r>
            <a:r>
              <a:rPr lang="ru-RU" dirty="0"/>
              <a:t>, </a:t>
            </a:r>
            <a:r>
              <a:rPr lang="ru-RU" dirty="0" err="1"/>
              <a:t>подвійна</a:t>
            </a:r>
            <a:r>
              <a:rPr lang="ru-RU" dirty="0"/>
              <a:t> зоря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Світність</a:t>
            </a:r>
            <a:r>
              <a:rPr lang="ru-RU" dirty="0"/>
              <a:t> </a:t>
            </a:r>
            <a:r>
              <a:rPr lang="ru-RU" dirty="0" err="1"/>
              <a:t>Сіріуса</a:t>
            </a:r>
            <a:r>
              <a:rPr lang="ru-RU" dirty="0"/>
              <a:t> у </a:t>
            </a:r>
            <a:r>
              <a:rPr lang="ru-RU" b="1" dirty="0"/>
              <a:t>22 рази </a:t>
            </a:r>
            <a:r>
              <a:rPr lang="ru-RU" b="1" dirty="0" err="1"/>
              <a:t>більша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u="sng" dirty="0"/>
              <a:t>видима </a:t>
            </a:r>
            <a:r>
              <a:rPr lang="ru-RU" u="sng" dirty="0" err="1"/>
              <a:t>зоряна</a:t>
            </a:r>
            <a:r>
              <a:rPr lang="ru-RU" u="sng" dirty="0"/>
              <a:t> </a:t>
            </a:r>
            <a:r>
              <a:rPr lang="ru-RU" dirty="0"/>
              <a:t>величина −1,46. </a:t>
            </a:r>
            <a:r>
              <a:rPr lang="ru-RU" u="sng" dirty="0" err="1"/>
              <a:t>Відстань</a:t>
            </a:r>
            <a:r>
              <a:rPr lang="ru-RU" u="sng" dirty="0"/>
              <a:t> до </a:t>
            </a:r>
            <a:r>
              <a:rPr lang="ru-RU" u="sng" dirty="0" err="1"/>
              <a:t>Землі</a:t>
            </a:r>
            <a:r>
              <a:rPr lang="ru-RU" u="sng" dirty="0"/>
              <a:t> </a:t>
            </a:r>
            <a:r>
              <a:rPr lang="ru-RU" dirty="0"/>
              <a:t>становить 2,64 парсек </a:t>
            </a:r>
            <a:r>
              <a:rPr lang="ru-RU" dirty="0" err="1"/>
              <a:t>або</a:t>
            </a:r>
            <a:r>
              <a:rPr lang="ru-RU" dirty="0"/>
              <a:t> 8,6 </a:t>
            </a:r>
            <a:r>
              <a:rPr lang="ru-RU" dirty="0" err="1"/>
              <a:t>світлових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61" y="4234446"/>
            <a:ext cx="2689226" cy="2317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2005" t="26204" r="3255" b="10320"/>
          <a:stretch/>
        </p:blipFill>
        <p:spPr>
          <a:xfrm>
            <a:off x="133350" y="1263316"/>
            <a:ext cx="2667000" cy="54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433" y="2094163"/>
            <a:ext cx="3514725" cy="3377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6" b="10818"/>
          <a:stretch/>
        </p:blipFill>
        <p:spPr>
          <a:xfrm>
            <a:off x="8437564" y="2440948"/>
            <a:ext cx="3603623" cy="268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14274" y="3997906"/>
            <a:ext cx="6232405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4081" y="1232430"/>
            <a:ext cx="4417298" cy="2162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-215900"/>
            <a:ext cx="10131425" cy="1456267"/>
          </a:xfrm>
        </p:spPr>
        <p:txBody>
          <a:bodyPr/>
          <a:lstStyle/>
          <a:p>
            <a:r>
              <a:rPr lang="uk-UA" b="1" dirty="0" err="1" smtClean="0"/>
              <a:t>канопус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73" y="474741"/>
            <a:ext cx="4490006" cy="364913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Кано́пус</a:t>
            </a:r>
            <a:r>
              <a:rPr lang="ru-RU" dirty="0"/>
              <a:t> (</a:t>
            </a:r>
            <a:r>
              <a:rPr lang="el-GR" dirty="0"/>
              <a:t>α </a:t>
            </a:r>
            <a:r>
              <a:rPr lang="en-US" dirty="0"/>
              <a:t>Car / </a:t>
            </a:r>
            <a:r>
              <a:rPr lang="el-GR" dirty="0"/>
              <a:t>α </a:t>
            </a:r>
            <a:r>
              <a:rPr lang="en-US" dirty="0" err="1"/>
              <a:t>Carinae</a:t>
            </a:r>
            <a:r>
              <a:rPr lang="en-US" dirty="0"/>
              <a:t> / </a:t>
            </a:r>
            <a:r>
              <a:rPr lang="ru-RU" dirty="0"/>
              <a:t>Альфа </a:t>
            </a:r>
            <a:r>
              <a:rPr lang="ru-RU" dirty="0" err="1"/>
              <a:t>Кіля</a:t>
            </a:r>
            <a:r>
              <a:rPr lang="ru-RU" dirty="0"/>
              <a:t>) — </a:t>
            </a:r>
            <a:r>
              <a:rPr lang="ru-RU" dirty="0" err="1"/>
              <a:t>найяскравіша</a:t>
            </a:r>
            <a:r>
              <a:rPr lang="ru-RU" dirty="0"/>
              <a:t> зоря у </a:t>
            </a:r>
            <a:r>
              <a:rPr lang="ru-RU" dirty="0" err="1"/>
              <a:t>південному</a:t>
            </a:r>
            <a:r>
              <a:rPr lang="ru-RU" dirty="0"/>
              <a:t> </a:t>
            </a:r>
            <a:r>
              <a:rPr lang="ru-RU" dirty="0" err="1"/>
              <a:t>сузір'ї</a:t>
            </a:r>
            <a:r>
              <a:rPr lang="ru-RU" dirty="0"/>
              <a:t> </a:t>
            </a:r>
            <a:r>
              <a:rPr lang="ru-RU" dirty="0" err="1"/>
              <a:t>Кіля</a:t>
            </a:r>
            <a:r>
              <a:rPr lang="ru-RU" dirty="0"/>
              <a:t>, друга за </a:t>
            </a:r>
            <a:r>
              <a:rPr lang="ru-RU" dirty="0" err="1"/>
              <a:t>яскравістю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Сіріуса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нічного</a:t>
            </a:r>
            <a:r>
              <a:rPr lang="ru-RU" dirty="0"/>
              <a:t> неба.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13" y="98955"/>
            <a:ext cx="3455716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629" y="2299307"/>
            <a:ext cx="4986496" cy="351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454" y="1477988"/>
            <a:ext cx="4762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4595" y="424984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Канопус</a:t>
            </a:r>
            <a:r>
              <a:rPr lang="ru-RU" dirty="0"/>
              <a:t> — </a:t>
            </a:r>
            <a:r>
              <a:rPr lang="ru-RU" dirty="0" err="1"/>
              <a:t>жовто-біла</a:t>
            </a:r>
            <a:r>
              <a:rPr lang="ru-RU" dirty="0"/>
              <a:t> </a:t>
            </a:r>
            <a:r>
              <a:rPr lang="ru-RU" dirty="0" err="1"/>
              <a:t>зірка-надгігант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в </a:t>
            </a: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.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астрометричного</a:t>
            </a:r>
            <a:r>
              <a:rPr lang="ru-RU" dirty="0"/>
              <a:t> </a:t>
            </a:r>
            <a:r>
              <a:rPr lang="ru-RU" dirty="0" err="1"/>
              <a:t>супутника</a:t>
            </a:r>
            <a:r>
              <a:rPr lang="ru-RU" dirty="0"/>
              <a:t> «</a:t>
            </a:r>
            <a:r>
              <a:rPr lang="ru-RU" dirty="0" err="1"/>
              <a:t>Гіпарх</a:t>
            </a:r>
            <a:r>
              <a:rPr lang="ru-RU" dirty="0"/>
              <a:t>»,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відстані</a:t>
            </a:r>
            <a:r>
              <a:rPr lang="ru-RU" dirty="0"/>
              <a:t> 310 </a:t>
            </a:r>
            <a:r>
              <a:rPr lang="ru-RU" dirty="0" err="1"/>
              <a:t>світлових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нас. По </a:t>
            </a:r>
            <a:r>
              <a:rPr lang="ru-RU" dirty="0" err="1"/>
              <a:t>яскравості</a:t>
            </a:r>
            <a:r>
              <a:rPr lang="ru-RU" dirty="0"/>
              <a:t> вона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яскравість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в 13 000 </a:t>
            </a:r>
            <a:r>
              <a:rPr lang="ru-RU" dirty="0" err="1"/>
              <a:t>разів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8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540249" y="850668"/>
            <a:ext cx="6337300" cy="126576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-266700"/>
            <a:ext cx="10131425" cy="1456267"/>
          </a:xfrm>
        </p:spPr>
        <p:txBody>
          <a:bodyPr/>
          <a:lstStyle/>
          <a:p>
            <a:r>
              <a:rPr lang="uk-UA" b="1" dirty="0" err="1" smtClean="0"/>
              <a:t>арктур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0899" y="9503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Арктур (</a:t>
            </a:r>
            <a:r>
              <a:rPr lang="el-GR" dirty="0"/>
              <a:t>α </a:t>
            </a:r>
            <a:r>
              <a:rPr lang="ru-RU" dirty="0"/>
              <a:t>Волопаса, </a:t>
            </a:r>
            <a:r>
              <a:rPr lang="el-GR" dirty="0"/>
              <a:t>α </a:t>
            </a:r>
            <a:r>
              <a:rPr lang="en-US" dirty="0"/>
              <a:t>Boo) — </a:t>
            </a:r>
            <a:r>
              <a:rPr lang="ru-RU" dirty="0"/>
              <a:t>зоря </a:t>
            </a:r>
            <a:r>
              <a:rPr lang="ru-RU" dirty="0" err="1"/>
              <a:t>нульової</a:t>
            </a:r>
            <a:r>
              <a:rPr lang="ru-RU" dirty="0"/>
              <a:t> </a:t>
            </a:r>
            <a:r>
              <a:rPr lang="ru-RU" dirty="0" err="1"/>
              <a:t>зоряної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 в </a:t>
            </a:r>
            <a:r>
              <a:rPr lang="ru-RU" dirty="0" err="1"/>
              <a:t>сузір'ї</a:t>
            </a:r>
            <a:r>
              <a:rPr lang="ru-RU" dirty="0"/>
              <a:t> Волопаса. </a:t>
            </a:r>
            <a:r>
              <a:rPr lang="ru-RU" dirty="0" err="1"/>
              <a:t>Найяскравіша</a:t>
            </a:r>
            <a:r>
              <a:rPr lang="ru-RU" dirty="0"/>
              <a:t> в </a:t>
            </a:r>
            <a:r>
              <a:rPr lang="ru-RU" dirty="0" err="1"/>
              <a:t>Північній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й </a:t>
            </a:r>
            <a:r>
              <a:rPr lang="ru-RU" dirty="0" err="1"/>
              <a:t>четверта</a:t>
            </a:r>
            <a:r>
              <a:rPr lang="ru-RU" dirty="0"/>
              <a:t> за </a:t>
            </a:r>
            <a:r>
              <a:rPr lang="ru-RU" dirty="0" err="1"/>
              <a:t>яскравістю</a:t>
            </a:r>
            <a:r>
              <a:rPr lang="ru-RU" dirty="0"/>
              <a:t> на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зоряному</a:t>
            </a:r>
            <a:r>
              <a:rPr lang="ru-RU" dirty="0"/>
              <a:t> </a:t>
            </a:r>
            <a:r>
              <a:rPr lang="ru-RU" dirty="0" err="1"/>
              <a:t>небі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352286"/>
            <a:ext cx="2381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" y="3821907"/>
            <a:ext cx="3535609" cy="252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1" y="2554255"/>
            <a:ext cx="4819650" cy="321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229601" y="3233176"/>
            <a:ext cx="3682999" cy="2308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гігант</a:t>
            </a:r>
            <a:r>
              <a:rPr lang="ru-RU" dirty="0"/>
              <a:t>, у 28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більший</a:t>
            </a:r>
            <a:r>
              <a:rPr lang="ru-RU" dirty="0"/>
              <a:t> та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у 100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яскравіший</a:t>
            </a:r>
            <a:r>
              <a:rPr lang="ru-RU" dirty="0"/>
              <a:t> за </a:t>
            </a:r>
            <a:r>
              <a:rPr lang="ru-RU" dirty="0" err="1"/>
              <a:t>Сонце</a:t>
            </a:r>
            <a:r>
              <a:rPr lang="ru-RU" dirty="0"/>
              <a:t>. </a:t>
            </a:r>
            <a:r>
              <a:rPr lang="ru-RU" dirty="0" err="1"/>
              <a:t>Перебуває</a:t>
            </a:r>
            <a:r>
              <a:rPr lang="ru-RU" dirty="0"/>
              <a:t> на </a:t>
            </a:r>
            <a:r>
              <a:rPr lang="ru-RU" dirty="0" err="1"/>
              <a:t>відстані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36,7 </a:t>
            </a:r>
            <a:r>
              <a:rPr lang="ru-RU" dirty="0" err="1"/>
              <a:t>світлових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У </a:t>
            </a:r>
            <a:r>
              <a:rPr lang="ru-RU" dirty="0" err="1"/>
              <a:t>середніх</a:t>
            </a:r>
            <a:r>
              <a:rPr lang="ru-RU" dirty="0"/>
              <a:t> широтах Арктур видно </a:t>
            </a:r>
            <a:r>
              <a:rPr lang="ru-RU" dirty="0" err="1"/>
              <a:t>взимку</a:t>
            </a:r>
            <a:r>
              <a:rPr lang="ru-RU" dirty="0"/>
              <a:t>, </a:t>
            </a:r>
            <a:r>
              <a:rPr lang="ru-RU" dirty="0" err="1"/>
              <a:t>навесні</a:t>
            </a:r>
            <a:r>
              <a:rPr lang="ru-RU" dirty="0"/>
              <a:t> й </a:t>
            </a:r>
            <a:r>
              <a:rPr lang="ru-RU" dirty="0" err="1"/>
              <a:t>улітку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39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270500" y="240836"/>
            <a:ext cx="6464300" cy="13589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-292100"/>
            <a:ext cx="10131425" cy="1456267"/>
          </a:xfrm>
        </p:spPr>
        <p:txBody>
          <a:bodyPr/>
          <a:lstStyle/>
          <a:p>
            <a:r>
              <a:rPr lang="uk-UA" b="1" dirty="0" err="1" smtClean="0"/>
              <a:t>вега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54650" y="4360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Ве́ґа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араб. </a:t>
            </a:r>
            <a:r>
              <a:rPr lang="ar-AE" dirty="0"/>
              <a:t>النسر الواقع‎ — «</a:t>
            </a:r>
            <a:r>
              <a:rPr lang="ru-RU" dirty="0" err="1"/>
              <a:t>падаюча</a:t>
            </a:r>
            <a:r>
              <a:rPr lang="ru-RU" dirty="0"/>
              <a:t> </a:t>
            </a:r>
            <a:r>
              <a:rPr lang="ru-RU" dirty="0" err="1"/>
              <a:t>шуліка</a:t>
            </a:r>
            <a:r>
              <a:rPr lang="ru-RU" dirty="0"/>
              <a:t>») (</a:t>
            </a:r>
            <a:r>
              <a:rPr lang="el-GR" dirty="0"/>
              <a:t>α </a:t>
            </a:r>
            <a:r>
              <a:rPr lang="ru-RU" dirty="0" err="1"/>
              <a:t>Ліри</a:t>
            </a:r>
            <a:r>
              <a:rPr lang="ru-RU" dirty="0"/>
              <a:t>) — </a:t>
            </a:r>
            <a:r>
              <a:rPr lang="ru-RU" dirty="0" err="1"/>
              <a:t>найяскравіша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у </a:t>
            </a:r>
            <a:r>
              <a:rPr lang="ru-RU" dirty="0" err="1"/>
              <a:t>сузір'ї</a:t>
            </a:r>
            <a:r>
              <a:rPr lang="ru-RU" dirty="0"/>
              <a:t> </a:t>
            </a:r>
            <a:r>
              <a:rPr lang="ru-RU" dirty="0" err="1"/>
              <a:t>Ліри</a:t>
            </a:r>
            <a:r>
              <a:rPr lang="ru-RU" dirty="0"/>
              <a:t>, </a:t>
            </a:r>
            <a:r>
              <a:rPr lang="ru-RU" dirty="0" err="1"/>
              <a:t>п'ята</a:t>
            </a:r>
            <a:r>
              <a:rPr lang="ru-RU" dirty="0"/>
              <a:t> за </a:t>
            </a:r>
            <a:r>
              <a:rPr lang="ru-RU" dirty="0" err="1"/>
              <a:t>яскравістю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нічного</a:t>
            </a:r>
            <a:r>
              <a:rPr lang="ru-RU" dirty="0"/>
              <a:t> неба, друга </a:t>
            </a:r>
            <a:r>
              <a:rPr lang="ru-RU" dirty="0" err="1"/>
              <a:t>після</a:t>
            </a:r>
            <a:r>
              <a:rPr lang="ru-RU" dirty="0"/>
              <a:t> Арктура в </a:t>
            </a:r>
            <a:r>
              <a:rPr lang="ru-RU" dirty="0" err="1"/>
              <a:t>північній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0" y="2133600"/>
            <a:ext cx="4178300" cy="417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25" y="2672218"/>
            <a:ext cx="3686175" cy="2922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2" y="3351212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687" y="1812811"/>
            <a:ext cx="60960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назва</a:t>
            </a:r>
            <a:r>
              <a:rPr lang="ru-RU" dirty="0"/>
              <a:t> Веги — </a:t>
            </a:r>
            <a:r>
              <a:rPr lang="ru-RU" dirty="0" err="1"/>
              <a:t>Ткаля</a:t>
            </a:r>
            <a:r>
              <a:rPr lang="ru-RU" dirty="0"/>
              <a:t>. В </a:t>
            </a:r>
            <a:r>
              <a:rPr lang="ru-RU" dirty="0" err="1"/>
              <a:t>ніч</a:t>
            </a:r>
            <a:r>
              <a:rPr lang="ru-RU" dirty="0"/>
              <a:t> на </a:t>
            </a:r>
            <a:r>
              <a:rPr lang="ru-RU" dirty="0" err="1"/>
              <a:t>Івана</a:t>
            </a:r>
            <a:r>
              <a:rPr lang="ru-RU" dirty="0"/>
              <a:t> Купала, вона </a:t>
            </a:r>
            <a:r>
              <a:rPr lang="ru-RU" dirty="0" err="1"/>
              <a:t>зустрічається</a:t>
            </a:r>
            <a:r>
              <a:rPr lang="ru-RU" dirty="0"/>
              <a:t> з </a:t>
            </a:r>
            <a:r>
              <a:rPr lang="ru-RU" dirty="0" err="1"/>
              <a:t>Альтаїром</a:t>
            </a:r>
            <a:r>
              <a:rPr lang="ru-RU" dirty="0"/>
              <a:t> — Пастухом.</a:t>
            </a:r>
          </a:p>
        </p:txBody>
      </p:sp>
    </p:spTree>
    <p:extLst>
      <p:ext uri="{BB962C8B-B14F-4D97-AF65-F5344CB8AC3E}">
        <p14:creationId xmlns:p14="http://schemas.microsoft.com/office/powerpoint/2010/main" val="15423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012" y="3214834"/>
            <a:ext cx="3683000" cy="36020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79400"/>
            <a:ext cx="10131425" cy="1456267"/>
          </a:xfrm>
        </p:spPr>
        <p:txBody>
          <a:bodyPr/>
          <a:lstStyle/>
          <a:p>
            <a:r>
              <a:rPr lang="uk-UA" b="1" dirty="0" err="1" smtClean="0"/>
              <a:t>капелла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900" y="1100667"/>
            <a:ext cx="60960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Капе́лла</a:t>
            </a:r>
            <a:r>
              <a:rPr lang="ru-RU" dirty="0"/>
              <a:t> (</a:t>
            </a:r>
            <a:r>
              <a:rPr lang="el-GR" dirty="0"/>
              <a:t>α </a:t>
            </a:r>
            <a:r>
              <a:rPr lang="en-US" dirty="0" err="1"/>
              <a:t>Aur</a:t>
            </a:r>
            <a:r>
              <a:rPr lang="en-US" dirty="0"/>
              <a:t> / </a:t>
            </a:r>
            <a:r>
              <a:rPr lang="ru-RU" dirty="0"/>
              <a:t>Альфа </a:t>
            </a:r>
            <a:r>
              <a:rPr lang="ru-RU" dirty="0" err="1"/>
              <a:t>Візничого</a:t>
            </a:r>
            <a:r>
              <a:rPr lang="ru-RU" dirty="0"/>
              <a:t>) — </a:t>
            </a:r>
            <a:r>
              <a:rPr lang="ru-RU" dirty="0" err="1"/>
              <a:t>найяскравіша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у </a:t>
            </a:r>
            <a:r>
              <a:rPr lang="ru-RU" dirty="0" err="1"/>
              <a:t>сузір'ї</a:t>
            </a:r>
            <a:r>
              <a:rPr lang="ru-RU" dirty="0"/>
              <a:t> </a:t>
            </a:r>
            <a:r>
              <a:rPr lang="ru-RU" dirty="0" err="1"/>
              <a:t>Візничого</a:t>
            </a:r>
            <a:r>
              <a:rPr lang="ru-RU" dirty="0"/>
              <a:t> й </a:t>
            </a:r>
            <a:r>
              <a:rPr lang="ru-RU" dirty="0" err="1"/>
              <a:t>шоста</a:t>
            </a:r>
            <a:r>
              <a:rPr lang="ru-RU" dirty="0"/>
              <a:t> за </a:t>
            </a:r>
            <a:r>
              <a:rPr lang="ru-RU" dirty="0" err="1"/>
              <a:t>яскравістю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на </a:t>
            </a:r>
            <a:r>
              <a:rPr lang="ru-RU" dirty="0" err="1"/>
              <a:t>небі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34100" y="2111402"/>
            <a:ext cx="5905500" cy="20313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   Аккад.: </a:t>
            </a:r>
            <a:r>
              <a:rPr lang="ru-RU" dirty="0" err="1"/>
              <a:t>Діл-ган</a:t>
            </a:r>
            <a:r>
              <a:rPr lang="ru-RU" dirty="0"/>
              <a:t> І-ку («</a:t>
            </a:r>
            <a:r>
              <a:rPr lang="ru-RU" dirty="0" err="1"/>
              <a:t>Посланець</a:t>
            </a:r>
            <a:r>
              <a:rPr lang="ru-RU" dirty="0"/>
              <a:t> </a:t>
            </a:r>
            <a:r>
              <a:rPr lang="ru-RU" dirty="0" err="1"/>
              <a:t>світла</a:t>
            </a:r>
            <a:r>
              <a:rPr lang="ru-RU" dirty="0"/>
              <a:t>»), </a:t>
            </a:r>
            <a:r>
              <a:rPr lang="ru-RU" dirty="0" err="1"/>
              <a:t>Діл-ган</a:t>
            </a:r>
            <a:r>
              <a:rPr lang="ru-RU" dirty="0"/>
              <a:t> </a:t>
            </a:r>
            <a:r>
              <a:rPr lang="ru-RU" dirty="0" err="1"/>
              <a:t>Бабілл</a:t>
            </a:r>
            <a:r>
              <a:rPr lang="ru-RU" dirty="0"/>
              <a:t> («Покровитель </a:t>
            </a:r>
            <a:r>
              <a:rPr lang="ru-RU" dirty="0" err="1"/>
              <a:t>Вавілону</a:t>
            </a:r>
            <a:r>
              <a:rPr lang="ru-RU" dirty="0"/>
              <a:t>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   Араб.: </a:t>
            </a:r>
            <a:r>
              <a:rPr lang="ru-RU" dirty="0" err="1"/>
              <a:t>Альхайот</a:t>
            </a:r>
            <a:r>
              <a:rPr lang="ru-RU" dirty="0"/>
              <a:t> («Коза»)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   </a:t>
            </a:r>
            <a:r>
              <a:rPr lang="ru-RU" dirty="0" err="1"/>
              <a:t>Хінді</a:t>
            </a:r>
            <a:r>
              <a:rPr lang="ru-RU" dirty="0"/>
              <a:t>: Брахма </a:t>
            </a:r>
            <a:r>
              <a:rPr lang="ru-RU" dirty="0" err="1"/>
              <a:t>Рідайа</a:t>
            </a:r>
            <a:r>
              <a:rPr lang="ru-RU" dirty="0"/>
              <a:t> («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Брахми</a:t>
            </a:r>
            <a:r>
              <a:rPr lang="ru-RU" dirty="0"/>
              <a:t>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   </a:t>
            </a:r>
            <a:r>
              <a:rPr lang="ru-RU" dirty="0" err="1"/>
              <a:t>Латина</a:t>
            </a:r>
            <a:r>
              <a:rPr lang="ru-RU" dirty="0"/>
              <a:t>: </a:t>
            </a:r>
            <a:r>
              <a:rPr lang="ru-RU" dirty="0" err="1"/>
              <a:t>Амалфея</a:t>
            </a:r>
            <a:r>
              <a:rPr lang="ru-RU" dirty="0"/>
              <a:t>, </a:t>
            </a:r>
            <a:r>
              <a:rPr lang="ru-RU" dirty="0" err="1"/>
              <a:t>Хіркус</a:t>
            </a:r>
            <a:r>
              <a:rPr lang="ru-RU" dirty="0"/>
              <a:t> («Коза</a:t>
            </a:r>
            <a:r>
              <a:rPr lang="ru-RU" dirty="0" smtClean="0"/>
              <a:t>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929078"/>
            <a:ext cx="3636963" cy="2904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82" y="3547782"/>
            <a:ext cx="3513930" cy="32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-177800"/>
            <a:ext cx="10131425" cy="1456267"/>
          </a:xfrm>
        </p:spPr>
        <p:txBody>
          <a:bodyPr/>
          <a:lstStyle/>
          <a:p>
            <a:r>
              <a:rPr lang="uk-UA" b="1" dirty="0" err="1" smtClean="0"/>
              <a:t>рігель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67580" y="550333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Рі́гель</a:t>
            </a:r>
            <a:r>
              <a:rPr lang="ru-RU" dirty="0"/>
              <a:t> (</a:t>
            </a:r>
            <a:r>
              <a:rPr lang="el-GR" dirty="0"/>
              <a:t>β </a:t>
            </a:r>
            <a:r>
              <a:rPr lang="ru-RU" dirty="0" err="1"/>
              <a:t>Оріона</a:t>
            </a:r>
            <a:r>
              <a:rPr lang="ru-RU" dirty="0"/>
              <a:t>, </a:t>
            </a:r>
            <a:r>
              <a:rPr lang="el-GR" dirty="0"/>
              <a:t>β </a:t>
            </a:r>
            <a:r>
              <a:rPr lang="en-US" dirty="0" err="1"/>
              <a:t>Ori</a:t>
            </a:r>
            <a:r>
              <a:rPr lang="en-US" dirty="0"/>
              <a:t>) — </a:t>
            </a:r>
            <a:r>
              <a:rPr lang="ru-RU" dirty="0" err="1"/>
              <a:t>найяскравіша</a:t>
            </a:r>
            <a:r>
              <a:rPr lang="ru-RU" dirty="0"/>
              <a:t> зоря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Оріона</a:t>
            </a:r>
            <a:r>
              <a:rPr lang="ru-RU" dirty="0"/>
              <a:t>.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видиму</a:t>
            </a:r>
            <a:r>
              <a:rPr lang="ru-RU" dirty="0"/>
              <a:t> </a:t>
            </a:r>
            <a:r>
              <a:rPr lang="ru-RU" dirty="0" err="1"/>
              <a:t>зоряну</a:t>
            </a:r>
            <a:r>
              <a:rPr lang="ru-RU" dirty="0"/>
              <a:t> величину 0,14</a:t>
            </a:r>
            <a:r>
              <a:rPr lang="en-US" dirty="0"/>
              <a:t>m.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5801" y="1655555"/>
            <a:ext cx="6096000" cy="17543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Рігель</a:t>
            </a:r>
            <a:r>
              <a:rPr lang="ru-RU" dirty="0"/>
              <a:t> — </a:t>
            </a:r>
            <a:r>
              <a:rPr lang="ru-RU" dirty="0" err="1"/>
              <a:t>біло-блакитний</a:t>
            </a:r>
            <a:r>
              <a:rPr lang="ru-RU" dirty="0"/>
              <a:t> </a:t>
            </a:r>
            <a:r>
              <a:rPr lang="ru-RU" dirty="0" err="1"/>
              <a:t>надгігант</a:t>
            </a:r>
            <a:r>
              <a:rPr lang="ru-RU" dirty="0"/>
              <a:t> спектрального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en-US" dirty="0"/>
              <a:t>B8I-a. </a:t>
            </a:r>
            <a:r>
              <a:rPr lang="ru-RU" dirty="0"/>
              <a:t>Температура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11 200 К, </a:t>
            </a:r>
            <a:r>
              <a:rPr lang="ru-RU" dirty="0" err="1"/>
              <a:t>діаметр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95 млн км (</a:t>
            </a:r>
            <a:r>
              <a:rPr lang="ru-RU" dirty="0" err="1"/>
              <a:t>тобто</a:t>
            </a:r>
            <a:r>
              <a:rPr lang="ru-RU" dirty="0"/>
              <a:t> в 68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). Абсолютна </a:t>
            </a:r>
            <a:r>
              <a:rPr lang="ru-RU" dirty="0" err="1"/>
              <a:t>зоряна</a:t>
            </a:r>
            <a:r>
              <a:rPr lang="ru-RU" dirty="0"/>
              <a:t> величина </a:t>
            </a:r>
            <a:r>
              <a:rPr lang="ru-RU" dirty="0" err="1"/>
              <a:t>дорівнює</a:t>
            </a:r>
            <a:r>
              <a:rPr lang="ru-RU" dirty="0"/>
              <a:t> −6,69</a:t>
            </a:r>
            <a:r>
              <a:rPr lang="en-US" dirty="0"/>
              <a:t>m;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світність</a:t>
            </a:r>
            <a:r>
              <a:rPr lang="ru-RU" dirty="0"/>
              <a:t> в 60 000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. Таким чином </a:t>
            </a:r>
            <a:r>
              <a:rPr lang="ru-RU" dirty="0" err="1"/>
              <a:t>Рігель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найпотужніша</a:t>
            </a:r>
            <a:r>
              <a:rPr lang="ru-RU" dirty="0"/>
              <a:t> з </a:t>
            </a:r>
            <a:r>
              <a:rPr lang="ru-RU" dirty="0" err="1"/>
              <a:t>яскравих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небосхилу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712" y="2006600"/>
            <a:ext cx="3961537" cy="3961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1" y="3786970"/>
            <a:ext cx="44767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12" y="0"/>
            <a:ext cx="10131425" cy="1456267"/>
          </a:xfrm>
        </p:spPr>
        <p:txBody>
          <a:bodyPr/>
          <a:lstStyle/>
          <a:p>
            <a:r>
              <a:rPr lang="uk-UA" b="1" dirty="0" err="1" smtClean="0"/>
              <a:t>проціон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1" y="1416050"/>
            <a:ext cx="19050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" y="3612731"/>
            <a:ext cx="4852988" cy="2948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1" y="728133"/>
            <a:ext cx="3252238" cy="25527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70700" y="1416050"/>
            <a:ext cx="465772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Проціо́н</a:t>
            </a:r>
            <a:r>
              <a:rPr lang="ru-RU" dirty="0"/>
              <a:t> (</a:t>
            </a:r>
            <a:r>
              <a:rPr lang="el-GR" dirty="0"/>
              <a:t>α </a:t>
            </a:r>
            <a:r>
              <a:rPr lang="en-US" dirty="0" err="1"/>
              <a:t>CMi</a:t>
            </a:r>
            <a:r>
              <a:rPr lang="en-US" dirty="0"/>
              <a:t> / </a:t>
            </a:r>
            <a:r>
              <a:rPr lang="el-GR" dirty="0"/>
              <a:t>α </a:t>
            </a:r>
            <a:r>
              <a:rPr lang="en-US" dirty="0" err="1"/>
              <a:t>Canis</a:t>
            </a:r>
            <a:r>
              <a:rPr lang="en-US" dirty="0"/>
              <a:t> </a:t>
            </a:r>
            <a:r>
              <a:rPr lang="en-US" dirty="0" err="1"/>
              <a:t>Minoris</a:t>
            </a:r>
            <a:r>
              <a:rPr lang="en-US" dirty="0"/>
              <a:t> / </a:t>
            </a:r>
            <a:r>
              <a:rPr lang="ru-RU" dirty="0"/>
              <a:t>Альфа Малого Пса) — </a:t>
            </a:r>
            <a:r>
              <a:rPr lang="ru-RU" dirty="0" err="1"/>
              <a:t>найяскравіша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в </a:t>
            </a:r>
            <a:r>
              <a:rPr lang="ru-RU" dirty="0" err="1"/>
              <a:t>сузір'ї</a:t>
            </a:r>
            <a:r>
              <a:rPr lang="ru-RU" dirty="0"/>
              <a:t> малого Пса й одна з </a:t>
            </a:r>
            <a:r>
              <a:rPr lang="ru-RU" dirty="0" err="1"/>
              <a:t>яскравіших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у </a:t>
            </a:r>
            <a:r>
              <a:rPr lang="ru-RU" dirty="0" err="1"/>
              <a:t>нічному</a:t>
            </a:r>
            <a:r>
              <a:rPr lang="ru-RU" dirty="0"/>
              <a:t> </a:t>
            </a:r>
            <a:r>
              <a:rPr lang="ru-RU" dirty="0" err="1"/>
              <a:t>небі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51524" y="3612731"/>
            <a:ext cx="6096000" cy="25853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Проціон</a:t>
            </a:r>
            <a:r>
              <a:rPr lang="ru-RU" dirty="0"/>
              <a:t> А — </a:t>
            </a:r>
            <a:r>
              <a:rPr lang="ru-RU" dirty="0" err="1"/>
              <a:t>жовтувато-біла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спектрального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en-US" dirty="0"/>
              <a:t>F —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більша</a:t>
            </a:r>
            <a:r>
              <a:rPr lang="ru-RU" dirty="0"/>
              <a:t> і в 7,5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яскравіша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. </a:t>
            </a:r>
            <a:r>
              <a:rPr lang="ru-RU" dirty="0" err="1"/>
              <a:t>Фактично</a:t>
            </a:r>
            <a:r>
              <a:rPr lang="ru-RU" dirty="0"/>
              <a:t>, вона </a:t>
            </a:r>
            <a:r>
              <a:rPr lang="ru-RU" dirty="0" err="1"/>
              <a:t>занадто</a:t>
            </a:r>
            <a:r>
              <a:rPr lang="ru-RU" dirty="0"/>
              <a:t> </a:t>
            </a:r>
            <a:r>
              <a:rPr lang="ru-RU" dirty="0" err="1"/>
              <a:t>яскрава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для </a:t>
            </a:r>
            <a:r>
              <a:rPr lang="ru-RU" dirty="0" err="1"/>
              <a:t>її</a:t>
            </a:r>
            <a:r>
              <a:rPr lang="ru-RU" dirty="0"/>
              <a:t> спектрального </a:t>
            </a:r>
            <a:r>
              <a:rPr lang="ru-RU" dirty="0" err="1"/>
              <a:t>класу</a:t>
            </a:r>
            <a:r>
              <a:rPr lang="ru-RU" dirty="0"/>
              <a:t>. Тому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до </a:t>
            </a:r>
            <a:r>
              <a:rPr lang="ru-RU" dirty="0" err="1"/>
              <a:t>субгігантів</a:t>
            </a:r>
            <a:r>
              <a:rPr lang="ru-RU" dirty="0"/>
              <a:t> 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синтез </a:t>
            </a:r>
            <a:r>
              <a:rPr lang="ru-RU" dirty="0" err="1"/>
              <a:t>гелію</a:t>
            </a:r>
            <a:r>
              <a:rPr lang="ru-RU" dirty="0"/>
              <a:t> з </a:t>
            </a:r>
            <a:r>
              <a:rPr lang="ru-RU" dirty="0" err="1"/>
              <a:t>водню</a:t>
            </a:r>
            <a:r>
              <a:rPr lang="ru-RU" dirty="0"/>
              <a:t>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надрах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закінчено</a:t>
            </a:r>
            <a:r>
              <a:rPr lang="ru-RU" dirty="0"/>
              <a:t>, і </a:t>
            </a:r>
            <a:r>
              <a:rPr lang="ru-RU" dirty="0" err="1"/>
              <a:t>почалося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.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і не почала «</a:t>
            </a:r>
            <a:r>
              <a:rPr lang="ru-RU" dirty="0" err="1"/>
              <a:t>червоніти</a:t>
            </a:r>
            <a:r>
              <a:rPr lang="ru-RU" dirty="0"/>
              <a:t>», вона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збільшуватися</a:t>
            </a:r>
            <a:r>
              <a:rPr lang="ru-RU" dirty="0"/>
              <a:t>, і в </a:t>
            </a:r>
            <a:r>
              <a:rPr lang="ru-RU" dirty="0" err="1"/>
              <a:t>кінцевому</a:t>
            </a:r>
            <a:r>
              <a:rPr lang="ru-RU" dirty="0"/>
              <a:t>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в 80-150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більшого</a:t>
            </a:r>
            <a:r>
              <a:rPr lang="ru-RU" dirty="0"/>
              <a:t> за </a:t>
            </a:r>
            <a:r>
              <a:rPr lang="ru-RU" dirty="0" err="1"/>
              <a:t>сучасний</a:t>
            </a:r>
            <a:r>
              <a:rPr lang="ru-RU" dirty="0"/>
              <a:t>, і в </a:t>
            </a:r>
            <a:r>
              <a:rPr lang="ru-RU" dirty="0" err="1"/>
              <a:t>кінцевому</a:t>
            </a:r>
            <a:r>
              <a:rPr lang="ru-RU" dirty="0"/>
              <a:t> </a:t>
            </a:r>
            <a:r>
              <a:rPr lang="ru-RU" dirty="0" err="1"/>
              <a:t>підсумку</a:t>
            </a:r>
            <a:r>
              <a:rPr lang="ru-RU" dirty="0"/>
              <a:t> </a:t>
            </a:r>
            <a:r>
              <a:rPr lang="ru-RU" dirty="0" err="1"/>
              <a:t>прийняти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оранжевий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01" y="-101600"/>
            <a:ext cx="10131425" cy="1456267"/>
          </a:xfrm>
        </p:spPr>
        <p:txBody>
          <a:bodyPr/>
          <a:lstStyle/>
          <a:p>
            <a:r>
              <a:rPr lang="uk-UA" b="1" dirty="0" smtClean="0"/>
              <a:t>Бетельгейзе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33" y="1603089"/>
            <a:ext cx="10126334" cy="3651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0" y="1047749"/>
            <a:ext cx="3390900" cy="476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943" y="3167396"/>
            <a:ext cx="3524250" cy="3373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13" y="441712"/>
            <a:ext cx="2381250" cy="23812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101" y="1447496"/>
            <a:ext cx="43434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Бетельге́йзе</a:t>
            </a:r>
            <a:r>
              <a:rPr lang="ru-RU" dirty="0"/>
              <a:t> (</a:t>
            </a:r>
            <a:r>
              <a:rPr lang="el-GR" dirty="0"/>
              <a:t>α </a:t>
            </a:r>
            <a:r>
              <a:rPr lang="ru-RU" dirty="0" err="1"/>
              <a:t>Оріона</a:t>
            </a:r>
            <a:r>
              <a:rPr lang="ru-RU" dirty="0"/>
              <a:t>, </a:t>
            </a:r>
            <a:r>
              <a:rPr lang="el-GR" dirty="0"/>
              <a:t>α </a:t>
            </a:r>
            <a:r>
              <a:rPr lang="en-US" dirty="0" err="1"/>
              <a:t>Ori</a:t>
            </a:r>
            <a:r>
              <a:rPr lang="en-US" dirty="0"/>
              <a:t>) — </a:t>
            </a:r>
            <a:r>
              <a:rPr lang="ru-RU" dirty="0"/>
              <a:t>одна з </a:t>
            </a:r>
            <a:r>
              <a:rPr lang="ru-RU" dirty="0" err="1"/>
              <a:t>найяскравіших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Оріона</a:t>
            </a:r>
            <a:r>
              <a:rPr lang="ru-RU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8443" y="2790187"/>
            <a:ext cx="4140200" cy="313932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Назва</a:t>
            </a:r>
            <a:r>
              <a:rPr lang="ru-RU" dirty="0"/>
              <a:t> 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арабського</a:t>
            </a:r>
            <a:r>
              <a:rPr lang="ru-RU" dirty="0"/>
              <a:t> слова,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«</a:t>
            </a:r>
            <a:r>
              <a:rPr lang="ru-RU" dirty="0" err="1"/>
              <a:t>пахва</a:t>
            </a:r>
            <a:r>
              <a:rPr lang="ru-RU" dirty="0"/>
              <a:t>» (за </a:t>
            </a:r>
            <a:r>
              <a:rPr lang="ru-RU" dirty="0" err="1"/>
              <a:t>розташуванням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 у </a:t>
            </a:r>
            <a:r>
              <a:rPr lang="ru-RU" dirty="0" err="1"/>
              <a:t>фігурі</a:t>
            </a:r>
            <a:r>
              <a:rPr lang="ru-RU" dirty="0"/>
              <a:t> </a:t>
            </a:r>
            <a:r>
              <a:rPr lang="ru-RU" dirty="0" err="1"/>
              <a:t>мисливця</a:t>
            </a:r>
            <a:r>
              <a:rPr lang="ru-RU" dirty="0"/>
              <a:t>).</a:t>
            </a:r>
          </a:p>
          <a:p>
            <a:endParaRPr lang="ru-RU" dirty="0"/>
          </a:p>
          <a:p>
            <a:pPr algn="ctr"/>
            <a:r>
              <a:rPr lang="ru-RU" dirty="0"/>
              <a:t>Бетельгейзе —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надгігант</a:t>
            </a:r>
            <a:r>
              <a:rPr lang="ru-RU" dirty="0"/>
              <a:t>, </a:t>
            </a:r>
            <a:r>
              <a:rPr lang="ru-RU" dirty="0" err="1"/>
              <a:t>напівправильна</a:t>
            </a:r>
            <a:r>
              <a:rPr lang="ru-RU" dirty="0"/>
              <a:t> </a:t>
            </a:r>
            <a:r>
              <a:rPr lang="ru-RU" dirty="0" err="1"/>
              <a:t>змінна</a:t>
            </a:r>
            <a:r>
              <a:rPr lang="ru-RU" dirty="0"/>
              <a:t> зоря, </a:t>
            </a:r>
            <a:r>
              <a:rPr lang="ru-RU" dirty="0" err="1"/>
              <a:t>блиск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змінюється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0,2</a:t>
            </a:r>
            <a:r>
              <a:rPr lang="en-US" dirty="0"/>
              <a:t>m </a:t>
            </a:r>
            <a:r>
              <a:rPr lang="ru-RU" dirty="0"/>
              <a:t>до 1,2</a:t>
            </a:r>
            <a:r>
              <a:rPr lang="en-US" dirty="0"/>
              <a:t>m </a:t>
            </a:r>
            <a:r>
              <a:rPr lang="ru-RU" dirty="0"/>
              <a:t>й у </a:t>
            </a:r>
            <a:r>
              <a:rPr lang="ru-RU" dirty="0" err="1"/>
              <a:t>середньому</a:t>
            </a:r>
            <a:r>
              <a:rPr lang="ru-RU" dirty="0"/>
              <a:t> становить </a:t>
            </a:r>
            <a:r>
              <a:rPr lang="ru-RU" dirty="0" err="1"/>
              <a:t>близько</a:t>
            </a:r>
            <a:r>
              <a:rPr lang="ru-RU" dirty="0"/>
              <a:t> 0,7</a:t>
            </a:r>
            <a:r>
              <a:rPr lang="en-US" dirty="0"/>
              <a:t>m. </a:t>
            </a:r>
            <a:r>
              <a:rPr lang="ru-RU" dirty="0" err="1"/>
              <a:t>Відстань</a:t>
            </a:r>
            <a:r>
              <a:rPr lang="ru-RU" dirty="0"/>
              <a:t> до </a:t>
            </a:r>
            <a:r>
              <a:rPr lang="ru-RU" dirty="0" err="1"/>
              <a:t>зорі</a:t>
            </a:r>
            <a:r>
              <a:rPr lang="ru-RU" dirty="0"/>
              <a:t> становить </a:t>
            </a:r>
            <a:r>
              <a:rPr lang="ru-RU" dirty="0" err="1"/>
              <a:t>приблизно</a:t>
            </a:r>
            <a:r>
              <a:rPr lang="ru-RU" dirty="0"/>
              <a:t> 430 св. </a:t>
            </a:r>
            <a:r>
              <a:rPr lang="ru-RU" dirty="0" err="1"/>
              <a:t>років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світність</a:t>
            </a:r>
            <a:r>
              <a:rPr lang="ru-RU" dirty="0"/>
              <a:t> у 14 000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більша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00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Небесный</Template>
  <TotalTime>102</TotalTime>
  <Words>703</Words>
  <Application>Microsoft Office PowerPoint</Application>
  <PresentationFormat>Широкоэкранный</PresentationFormat>
  <Paragraphs>38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Небеса</vt:lpstr>
      <vt:lpstr>Найяскравіші зорі нічного неба</vt:lpstr>
      <vt:lpstr>сіріус</vt:lpstr>
      <vt:lpstr>канопус</vt:lpstr>
      <vt:lpstr>арктур</vt:lpstr>
      <vt:lpstr>вега</vt:lpstr>
      <vt:lpstr>капелла</vt:lpstr>
      <vt:lpstr>рігель</vt:lpstr>
      <vt:lpstr>проціон</vt:lpstr>
      <vt:lpstr>Бетельгейзе</vt:lpstr>
      <vt:lpstr>ахернар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Найяскравіші зорі нічного неба</dc:title>
  <dc:creator>qqqq</dc:creator>
  <cp:lastModifiedBy>qqqq</cp:lastModifiedBy>
  <cp:revision>9</cp:revision>
  <dcterms:created xsi:type="dcterms:W3CDTF">2013-10-08T14:24:02Z</dcterms:created>
  <dcterms:modified xsi:type="dcterms:W3CDTF">2013-10-08T16:06:26Z</dcterms:modified>
</cp:coreProperties>
</file>