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63" r:id="rId3"/>
    <p:sldId id="259" r:id="rId4"/>
    <p:sldId id="260" r:id="rId5"/>
    <p:sldId id="261" r:id="rId6"/>
    <p:sldId id="258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6AAA2"/>
    <a:srgbClr val="660033"/>
    <a:srgbClr val="CCECFF"/>
    <a:srgbClr val="99CCFF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>
      <p:cViewPr varScale="1">
        <p:scale>
          <a:sx n="86" d="100"/>
          <a:sy n="86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8AB14AA-C849-432F-A4D9-F34DE0C5624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854E6B-88C4-42E0-AC16-8F86DF34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AA-C849-432F-A4D9-F34DE0C5624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4E6B-88C4-42E0-AC16-8F86DF34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AA-C849-432F-A4D9-F34DE0C5624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4E6B-88C4-42E0-AC16-8F86DF34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AA-C849-432F-A4D9-F34DE0C5624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4E6B-88C4-42E0-AC16-8F86DF34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AA-C849-432F-A4D9-F34DE0C5624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4E6B-88C4-42E0-AC16-8F86DF34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AA-C849-432F-A4D9-F34DE0C5624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4E6B-88C4-42E0-AC16-8F86DF34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AB14AA-C849-432F-A4D9-F34DE0C5624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854E6B-88C4-42E0-AC16-8F86DF346AA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8AB14AA-C849-432F-A4D9-F34DE0C5624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7854E6B-88C4-42E0-AC16-8F86DF34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AA-C849-432F-A4D9-F34DE0C5624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4E6B-88C4-42E0-AC16-8F86DF34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AA-C849-432F-A4D9-F34DE0C5624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4E6B-88C4-42E0-AC16-8F86DF34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4AA-C849-432F-A4D9-F34DE0C5624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4E6B-88C4-42E0-AC16-8F86DF34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8AB14AA-C849-432F-A4D9-F34DE0C5624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7854E6B-88C4-42E0-AC16-8F86DF346A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8915400" cy="345638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Робота з екології на тему:</a:t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Колонізація космосу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000" b="1" dirty="0" smtClean="0"/>
              <a:t>Роботу виконала:</a:t>
            </a:r>
          </a:p>
          <a:p>
            <a:r>
              <a:rPr lang="uk-UA" sz="2000" dirty="0" smtClean="0"/>
              <a:t>у</a:t>
            </a:r>
            <a:r>
              <a:rPr lang="uk-UA" sz="2000" dirty="0" smtClean="0"/>
              <a:t>чениця 11-А класу </a:t>
            </a:r>
          </a:p>
          <a:p>
            <a:r>
              <a:rPr lang="uk-UA" sz="2000" dirty="0" err="1" smtClean="0"/>
              <a:t>ЗОСШ</a:t>
            </a:r>
            <a:r>
              <a:rPr lang="uk-UA" sz="2000" dirty="0" smtClean="0"/>
              <a:t> №256 м. Києва</a:t>
            </a:r>
          </a:p>
          <a:p>
            <a:r>
              <a:rPr lang="uk-UA" sz="2000" dirty="0" smtClean="0"/>
              <a:t>Лавриненко І. О.</a:t>
            </a:r>
          </a:p>
          <a:p>
            <a:r>
              <a:rPr lang="uk-UA" sz="2000" b="1" dirty="0" smtClean="0"/>
              <a:t>Керівник роботи:</a:t>
            </a:r>
          </a:p>
          <a:p>
            <a:r>
              <a:rPr lang="uk-UA" sz="2000" dirty="0" err="1" smtClean="0"/>
              <a:t>Рудящий</a:t>
            </a:r>
            <a:r>
              <a:rPr lang="uk-UA" sz="2000" dirty="0" smtClean="0"/>
              <a:t> М. І.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655496" cy="792088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Вигляд</a:t>
            </a:r>
            <a:r>
              <a:rPr lang="ru-RU" sz="1800" dirty="0" smtClean="0"/>
              <a:t> </a:t>
            </a:r>
            <a:r>
              <a:rPr lang="ru-RU" sz="1800" dirty="0" err="1" smtClean="0"/>
              <a:t>Стенфордського</a:t>
            </a:r>
            <a:r>
              <a:rPr lang="ru-RU" sz="1800" dirty="0" smtClean="0"/>
              <a:t> </a:t>
            </a:r>
            <a:r>
              <a:rPr lang="ru-RU" sz="1800" dirty="0" smtClean="0"/>
              <a:t>тора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4320480" cy="1073370"/>
          </a:xfrm>
        </p:spPr>
        <p:txBody>
          <a:bodyPr/>
          <a:lstStyle/>
          <a:p>
            <a:r>
              <a:rPr lang="ru-RU" sz="1200" b="0" dirty="0" err="1" smtClean="0"/>
              <a:t>Зовнішній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вигляд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стенфордського</a:t>
            </a:r>
            <a:r>
              <a:rPr lang="ru-RU" sz="1200" b="0" dirty="0" smtClean="0"/>
              <a:t> тора. Центр </a:t>
            </a:r>
            <a:r>
              <a:rPr lang="ru-RU" sz="1200" b="0" dirty="0" err="1" smtClean="0"/>
              <a:t>підстави</a:t>
            </a:r>
            <a:r>
              <a:rPr lang="ru-RU" sz="1200" b="0" dirty="0" smtClean="0"/>
              <a:t> — </a:t>
            </a:r>
            <a:r>
              <a:rPr lang="ru-RU" sz="1200" b="0" dirty="0" err="1" smtClean="0"/>
              <a:t>нерухоме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сонячне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дзеркало</a:t>
            </a:r>
            <a:r>
              <a:rPr lang="ru-RU" sz="1200" b="0" dirty="0" smtClean="0"/>
              <a:t>, яке </a:t>
            </a:r>
            <a:r>
              <a:rPr lang="ru-RU" sz="1200" b="0" dirty="0" err="1" smtClean="0"/>
              <a:t>відбиває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сонячне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світло</a:t>
            </a:r>
            <a:r>
              <a:rPr lang="ru-RU" sz="1200" b="0" dirty="0" smtClean="0"/>
              <a:t> на </a:t>
            </a:r>
            <a:r>
              <a:rPr lang="ru-RU" sz="1200" b="0" dirty="0" err="1" smtClean="0"/>
              <a:t>обертове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кільце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з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вторинних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дзеркал</a:t>
            </a:r>
            <a:r>
              <a:rPr lang="ru-RU" sz="1200" b="0" dirty="0" smtClean="0"/>
              <a:t> </a:t>
            </a:r>
            <a:r>
              <a:rPr lang="ru-RU" sz="1200" b="0" dirty="0" err="1" smtClean="0"/>
              <a:t>навколо</a:t>
            </a:r>
            <a:r>
              <a:rPr lang="ru-RU" sz="1200" b="0" dirty="0" smtClean="0"/>
              <a:t> центру</a:t>
            </a: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1628800"/>
            <a:ext cx="4392488" cy="1080120"/>
          </a:xfrm>
        </p:spPr>
        <p:txBody>
          <a:bodyPr/>
          <a:lstStyle/>
          <a:p>
            <a:r>
              <a:rPr lang="ru-RU" sz="1400" b="0" dirty="0" err="1" smtClean="0"/>
              <a:t>Зовнішній</a:t>
            </a:r>
            <a:r>
              <a:rPr lang="ru-RU" sz="1400" b="0" dirty="0" smtClean="0"/>
              <a:t> </a:t>
            </a:r>
            <a:r>
              <a:rPr lang="ru-RU" sz="1400" b="0" dirty="0" err="1" smtClean="0"/>
              <a:t>вигляд</a:t>
            </a:r>
            <a:r>
              <a:rPr lang="ru-RU" sz="1400" b="0" dirty="0" smtClean="0"/>
              <a:t> </a:t>
            </a:r>
            <a:r>
              <a:rPr lang="ru-RU" sz="1400" b="0" dirty="0" err="1" smtClean="0"/>
              <a:t>Стенфордського</a:t>
            </a:r>
            <a:r>
              <a:rPr lang="ru-RU" sz="1400" b="0" dirty="0" smtClean="0"/>
              <a:t> тора в </a:t>
            </a:r>
            <a:r>
              <a:rPr lang="ru-RU" sz="1400" b="0" dirty="0" err="1" smtClean="0"/>
              <a:t>частковому</a:t>
            </a:r>
            <a:r>
              <a:rPr lang="ru-RU" sz="1400" b="0" dirty="0" smtClean="0"/>
              <a:t> </a:t>
            </a:r>
            <a:r>
              <a:rPr lang="ru-RU" sz="1400" b="0" dirty="0" err="1" smtClean="0"/>
              <a:t>розрізі</a:t>
            </a:r>
            <a:r>
              <a:rPr lang="ru-RU" sz="1400" b="0" dirty="0" smtClean="0"/>
              <a:t>.</a:t>
            </a:r>
            <a:endParaRPr lang="ru-RU" sz="1400" dirty="0"/>
          </a:p>
        </p:txBody>
      </p:sp>
      <p:pic>
        <p:nvPicPr>
          <p:cNvPr id="7" name="Содержимое 6" descr="768px-Stanford_torus_external_view_by_Don_Davis_AC76-052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4320480" cy="3384376"/>
          </a:xfrm>
        </p:spPr>
      </p:pic>
      <p:pic>
        <p:nvPicPr>
          <p:cNvPr id="8" name="Содержимое 7" descr="769px-Stanford_torus_under_constructio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708920"/>
            <a:ext cx="4427984" cy="34271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7"/>
            <a:ext cx="8494713" cy="1224136"/>
          </a:xfrm>
        </p:spPr>
        <p:txBody>
          <a:bodyPr/>
          <a:lstStyle/>
          <a:p>
            <a:r>
              <a:rPr lang="uk-UA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uk-UA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uk-UA" sz="1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Сфера </a:t>
            </a:r>
            <a:r>
              <a:rPr lang="uk-UA" sz="1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Бернала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914400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dirty="0" smtClean="0"/>
              <a:t>Сфера </a:t>
            </a:r>
            <a:r>
              <a:rPr lang="ru-RU" sz="1400" b="1" dirty="0" smtClean="0"/>
              <a:t>Бернала</a:t>
            </a:r>
            <a:r>
              <a:rPr lang="ru-RU" sz="1400" dirty="0" smtClean="0"/>
              <a:t> - </a:t>
            </a:r>
            <a:r>
              <a:rPr lang="ru-RU" sz="1400" dirty="0" err="1" smtClean="0"/>
              <a:t>це</a:t>
            </a:r>
            <a:r>
              <a:rPr lang="ru-RU" sz="1400" dirty="0" smtClean="0"/>
              <a:t> тип </a:t>
            </a:r>
            <a:r>
              <a:rPr lang="ru-RU" sz="1400" dirty="0" err="1" smtClean="0"/>
              <a:t>орбітальної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станції</a:t>
            </a:r>
            <a:r>
              <a:rPr lang="ru-RU" sz="1400" dirty="0" smtClean="0"/>
              <a:t> </a:t>
            </a:r>
            <a:r>
              <a:rPr lang="ru-RU" sz="1400" dirty="0" err="1" smtClean="0"/>
              <a:t>і</a:t>
            </a:r>
            <a:r>
              <a:rPr lang="ru-RU" sz="1400" dirty="0" smtClean="0"/>
              <a:t> </a:t>
            </a:r>
            <a:r>
              <a:rPr lang="ru-RU" sz="1400" dirty="0" err="1" smtClean="0"/>
              <a:t>космічного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поселення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 err="1" smtClean="0"/>
              <a:t>назвою</a:t>
            </a:r>
            <a:r>
              <a:rPr lang="ru-RU" sz="1400" dirty="0" smtClean="0"/>
              <a:t> «</a:t>
            </a:r>
            <a:r>
              <a:rPr lang="ru-RU" sz="1400" dirty="0" err="1" smtClean="0"/>
              <a:t>просторова</a:t>
            </a:r>
            <a:r>
              <a:rPr lang="ru-RU" sz="1400" dirty="0" smtClean="0"/>
              <a:t> середа», </a:t>
            </a:r>
            <a:r>
              <a:rPr lang="ru-RU" sz="1400" dirty="0" err="1" smtClean="0"/>
              <a:t>призначена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постійного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проживання</a:t>
            </a:r>
            <a:r>
              <a:rPr lang="ru-RU" sz="1400" dirty="0" smtClean="0"/>
              <a:t> людей, </a:t>
            </a:r>
            <a:r>
              <a:rPr lang="ru-RU" sz="1400" dirty="0" err="1" smtClean="0"/>
              <a:t>вперше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розроблена</a:t>
            </a:r>
            <a:r>
              <a:rPr lang="ru-RU" sz="1400" dirty="0" smtClean="0"/>
              <a:t> в 1929 у Джоном </a:t>
            </a:r>
            <a:r>
              <a:rPr lang="ru-RU" sz="1400" dirty="0" err="1" smtClean="0"/>
              <a:t>Десм</a:t>
            </a:r>
            <a:r>
              <a:rPr lang="ru-RU" sz="1400" dirty="0" smtClean="0"/>
              <a:t> </a:t>
            </a:r>
            <a:r>
              <a:rPr lang="ru-RU" sz="1400" dirty="0" err="1" smtClean="0"/>
              <a:t>здатну</a:t>
            </a:r>
            <a:r>
              <a:rPr lang="ru-RU" sz="1400" dirty="0" smtClean="0"/>
              <a:t> </a:t>
            </a:r>
            <a:r>
              <a:rPr lang="ru-RU" sz="1400" dirty="0" err="1" smtClean="0"/>
              <a:t>вмістити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ондом</a:t>
            </a:r>
            <a:r>
              <a:rPr lang="ru-RU" sz="1400" dirty="0" smtClean="0"/>
              <a:t> </a:t>
            </a:r>
            <a:r>
              <a:rPr lang="ru-RU" sz="1400" dirty="0" smtClean="0"/>
              <a:t>Берналом. </a:t>
            </a:r>
            <a:r>
              <a:rPr lang="ru-RU" sz="1400" dirty="0" err="1" smtClean="0"/>
              <a:t>Оригінальний</a:t>
            </a:r>
            <a:r>
              <a:rPr lang="ru-RU" sz="1400" dirty="0" smtClean="0"/>
              <a:t> проект Бернала являв собою </a:t>
            </a:r>
            <a:r>
              <a:rPr lang="ru-RU" sz="1400" dirty="0" smtClean="0"/>
              <a:t>сферу </a:t>
            </a:r>
            <a:r>
              <a:rPr lang="ru-RU" sz="1400" dirty="0" err="1" smtClean="0"/>
              <a:t>діаметром</a:t>
            </a:r>
            <a:r>
              <a:rPr lang="ru-RU" sz="1400" dirty="0" smtClean="0"/>
              <a:t> 1,6 км (1миля), 20 - 30 тис. </a:t>
            </a:r>
            <a:r>
              <a:rPr lang="ru-RU" sz="1400" dirty="0" err="1" smtClean="0"/>
              <a:t>чоловік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наповнену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повітрям</a:t>
            </a:r>
            <a:r>
              <a:rPr lang="ru-RU" sz="1400" dirty="0" smtClean="0"/>
              <a:t>.</a:t>
            </a:r>
          </a:p>
          <a:p>
            <a:r>
              <a:rPr lang="ru-RU" sz="1600" i="1" dirty="0" err="1" smtClean="0"/>
              <a:t>Острів</a:t>
            </a:r>
            <a:r>
              <a:rPr lang="ru-RU" sz="1600" i="1" dirty="0" smtClean="0"/>
              <a:t> </a:t>
            </a:r>
            <a:r>
              <a:rPr lang="en-US" sz="1600" i="1" dirty="0" smtClean="0"/>
              <a:t>I</a:t>
            </a:r>
            <a:endParaRPr lang="en-US" sz="1600" i="1" dirty="0" smtClean="0"/>
          </a:p>
          <a:p>
            <a:r>
              <a:rPr lang="ru-RU" sz="1400" dirty="0" smtClean="0"/>
              <a:t>У </a:t>
            </a:r>
            <a:r>
              <a:rPr lang="ru-RU" sz="1400" dirty="0" err="1" smtClean="0"/>
              <a:t>серії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проектних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робіт</a:t>
            </a:r>
            <a:r>
              <a:rPr lang="ru-RU" sz="1400" dirty="0" smtClean="0"/>
              <a:t>, </a:t>
            </a:r>
            <a:r>
              <a:rPr lang="ru-RU" sz="1400" dirty="0" err="1" smtClean="0"/>
              <a:t>розглянутих</a:t>
            </a:r>
            <a:r>
              <a:rPr lang="ru-RU" sz="1400" dirty="0" smtClean="0"/>
              <a:t> </a:t>
            </a:r>
            <a:r>
              <a:rPr lang="ru-RU" sz="1400" dirty="0" err="1" smtClean="0"/>
              <a:t>у</a:t>
            </a:r>
            <a:r>
              <a:rPr lang="ru-RU" sz="1400" dirty="0" smtClean="0"/>
              <a:t> 1975 </a:t>
            </a:r>
            <a:r>
              <a:rPr lang="ru-RU" sz="1400" dirty="0" err="1" smtClean="0"/>
              <a:t>і</a:t>
            </a:r>
            <a:r>
              <a:rPr lang="ru-RU" sz="1400" dirty="0" smtClean="0"/>
              <a:t> 1976 роках </a:t>
            </a:r>
            <a:r>
              <a:rPr lang="ru-RU" sz="1400" dirty="0" err="1" smtClean="0"/>
              <a:t>Стенфордським</a:t>
            </a:r>
            <a:r>
              <a:rPr lang="ru-RU" sz="1400" dirty="0" smtClean="0"/>
              <a:t> </a:t>
            </a:r>
            <a:r>
              <a:rPr lang="ru-RU" sz="1400" dirty="0" err="1" smtClean="0"/>
              <a:t>університетом</a:t>
            </a:r>
            <a:r>
              <a:rPr lang="ru-RU" sz="1400" dirty="0" smtClean="0"/>
              <a:t>, </a:t>
            </a:r>
            <a:r>
              <a:rPr lang="ru-RU" sz="1400" dirty="0" err="1" smtClean="0"/>
              <a:t>з</a:t>
            </a:r>
            <a:r>
              <a:rPr lang="ru-RU" sz="1400" dirty="0" smtClean="0"/>
              <a:t> метою </a:t>
            </a:r>
            <a:r>
              <a:rPr lang="ru-RU" sz="1400" dirty="0" err="1" smtClean="0"/>
              <a:t>вивчення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проектів</a:t>
            </a:r>
            <a:r>
              <a:rPr lang="ru-RU" sz="1400" dirty="0" smtClean="0"/>
              <a:t> </a:t>
            </a:r>
            <a:r>
              <a:rPr lang="ru-RU" sz="1400" dirty="0" err="1" smtClean="0"/>
              <a:t>майбутніх</a:t>
            </a:r>
            <a:r>
              <a:rPr lang="ru-RU" sz="1400" dirty="0" smtClean="0"/>
              <a:t> </a:t>
            </a:r>
            <a:r>
              <a:rPr lang="ru-RU" sz="1400" dirty="0" err="1" smtClean="0"/>
              <a:t>космічних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колоній</a:t>
            </a:r>
            <a:r>
              <a:rPr lang="ru-RU" sz="1400" dirty="0" smtClean="0"/>
              <a:t>, </a:t>
            </a:r>
            <a:r>
              <a:rPr lang="ru-RU" sz="1400" dirty="0" err="1" smtClean="0"/>
              <a:t>Джерард</a:t>
            </a:r>
            <a:r>
              <a:rPr lang="ru-RU" sz="1400" dirty="0" smtClean="0"/>
              <a:t> </a:t>
            </a:r>
            <a:r>
              <a:rPr lang="ru-RU" sz="1400" dirty="0" err="1" smtClean="0"/>
              <a:t>Кітчен</a:t>
            </a:r>
            <a:r>
              <a:rPr lang="ru-RU" sz="1400" dirty="0" smtClean="0"/>
              <a:t> </a:t>
            </a:r>
            <a:r>
              <a:rPr lang="ru-RU" sz="1400" dirty="0" err="1" smtClean="0"/>
              <a:t>О'Нейл</a:t>
            </a:r>
            <a:r>
              <a:rPr lang="ru-RU" sz="1400" dirty="0" smtClean="0"/>
              <a:t> </a:t>
            </a:r>
            <a:r>
              <a:rPr lang="ru-RU" sz="1400" dirty="0" err="1" smtClean="0"/>
              <a:t>запропонував</a:t>
            </a:r>
            <a:r>
              <a:rPr lang="ru-RU" sz="1400" dirty="0" smtClean="0"/>
              <a:t> </a:t>
            </a:r>
            <a:r>
              <a:rPr lang="ru-RU" sz="1400" dirty="0" err="1" smtClean="0"/>
              <a:t>Острів</a:t>
            </a:r>
            <a:r>
              <a:rPr lang="ru-RU" sz="1400" dirty="0" smtClean="0"/>
              <a:t> Один, </a:t>
            </a:r>
            <a:r>
              <a:rPr lang="ru-RU" sz="1400" dirty="0" err="1" smtClean="0"/>
              <a:t>модифіковану</a:t>
            </a:r>
            <a:r>
              <a:rPr lang="ru-RU" sz="1400" dirty="0" smtClean="0"/>
              <a:t> Сферу Бернала, </a:t>
            </a:r>
            <a:r>
              <a:rPr lang="ru-RU" sz="1400" dirty="0" err="1" smtClean="0"/>
              <a:t>діаметром</a:t>
            </a:r>
            <a:r>
              <a:rPr lang="ru-RU" sz="1400" dirty="0" smtClean="0"/>
              <a:t> </a:t>
            </a:r>
            <a:r>
              <a:rPr lang="ru-RU" sz="1400" dirty="0" err="1" smtClean="0"/>
              <a:t>всього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500 </a:t>
            </a:r>
            <a:r>
              <a:rPr lang="ru-RU" sz="1400" dirty="0" err="1" smtClean="0"/>
              <a:t>метрів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оберертом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швидкістю</a:t>
            </a:r>
            <a:r>
              <a:rPr lang="ru-RU" sz="1400" dirty="0" smtClean="0"/>
              <a:t> 1,9 обороту в </a:t>
            </a:r>
            <a:r>
              <a:rPr lang="ru-RU" sz="1400" dirty="0" err="1" smtClean="0"/>
              <a:t>хвилину</a:t>
            </a:r>
            <a:r>
              <a:rPr lang="ru-RU" sz="1400" dirty="0" smtClean="0"/>
              <a:t>, </a:t>
            </a:r>
            <a:r>
              <a:rPr lang="ru-RU" sz="1400" dirty="0" err="1" smtClean="0"/>
              <a:t>виробляючи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подібну</a:t>
            </a:r>
            <a:r>
              <a:rPr lang="ru-RU" sz="1400" dirty="0" smtClean="0"/>
              <a:t> </a:t>
            </a:r>
            <a:r>
              <a:rPr lang="ru-RU" sz="1400" dirty="0" err="1" smtClean="0"/>
              <a:t>земній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штучну</a:t>
            </a:r>
            <a:r>
              <a:rPr lang="ru-RU" sz="1400" dirty="0" smtClean="0"/>
              <a:t> </a:t>
            </a:r>
            <a:r>
              <a:rPr lang="ru-RU" sz="1400" dirty="0" err="1" smtClean="0"/>
              <a:t>гравітацію</a:t>
            </a:r>
            <a:r>
              <a:rPr lang="ru-RU" sz="1400" dirty="0" smtClean="0"/>
              <a:t> </a:t>
            </a:r>
            <a:r>
              <a:rPr lang="ru-RU" sz="1400" dirty="0" err="1" smtClean="0"/>
              <a:t>в</a:t>
            </a:r>
            <a:r>
              <a:rPr lang="ru-RU" sz="1400" dirty="0" smtClean="0"/>
              <a:t> </a:t>
            </a:r>
            <a:r>
              <a:rPr lang="ru-RU" sz="1400" dirty="0" err="1" smtClean="0"/>
              <a:t>районі</a:t>
            </a:r>
            <a:r>
              <a:rPr lang="ru-RU" sz="1400" dirty="0" smtClean="0"/>
              <a:t> </a:t>
            </a:r>
            <a:r>
              <a:rPr lang="ru-RU" sz="1400" dirty="0" err="1" smtClean="0"/>
              <a:t>екватора</a:t>
            </a:r>
            <a:r>
              <a:rPr lang="ru-RU" sz="1400" dirty="0" smtClean="0"/>
              <a:t> </a:t>
            </a:r>
            <a:r>
              <a:rPr lang="ru-RU" sz="1400" dirty="0" err="1" smtClean="0"/>
              <a:t>сфери</a:t>
            </a:r>
            <a:r>
              <a:rPr lang="ru-RU" sz="1400" dirty="0" smtClean="0"/>
              <a:t>. У </a:t>
            </a:r>
            <a:r>
              <a:rPr lang="ru-RU" sz="1400" dirty="0" err="1" smtClean="0"/>
              <a:t>результаті</a:t>
            </a:r>
            <a:r>
              <a:rPr lang="ru-RU" sz="1400" dirty="0" smtClean="0"/>
              <a:t> </a:t>
            </a:r>
            <a:r>
              <a:rPr lang="ru-RU" sz="1400" dirty="0" err="1" smtClean="0"/>
              <a:t>внутрішній</a:t>
            </a:r>
            <a:r>
              <a:rPr lang="ru-RU" sz="1400" dirty="0" smtClean="0"/>
              <a:t> ландшафт </a:t>
            </a:r>
            <a:r>
              <a:rPr lang="ru-RU" sz="1400" dirty="0" err="1" smtClean="0"/>
              <a:t>сфери</a:t>
            </a:r>
            <a:r>
              <a:rPr lang="ru-RU" sz="1400" dirty="0" smtClean="0"/>
              <a:t> походив </a:t>
            </a:r>
            <a:r>
              <a:rPr lang="ru-RU" sz="1400" dirty="0" err="1" smtClean="0"/>
              <a:t>би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велику</a:t>
            </a:r>
            <a:r>
              <a:rPr lang="ru-RU" sz="1400" dirty="0" smtClean="0"/>
              <a:t> долину,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проходить по </a:t>
            </a:r>
            <a:r>
              <a:rPr lang="ru-RU" sz="1400" dirty="0" err="1" smtClean="0"/>
              <a:t>екватору</a:t>
            </a:r>
            <a:r>
              <a:rPr lang="ru-RU" sz="1400" dirty="0" smtClean="0"/>
              <a:t> </a:t>
            </a:r>
            <a:r>
              <a:rPr lang="ru-RU" sz="1400" dirty="0" err="1" smtClean="0"/>
              <a:t>сфери</a:t>
            </a:r>
            <a:r>
              <a:rPr lang="ru-RU" sz="1400" dirty="0" smtClean="0"/>
              <a:t>. </a:t>
            </a:r>
            <a:r>
              <a:rPr lang="ru-RU" sz="1400" dirty="0" err="1" smtClean="0"/>
              <a:t>Острів</a:t>
            </a:r>
            <a:r>
              <a:rPr lang="ru-RU" sz="1400" dirty="0" smtClean="0"/>
              <a:t> Один буде </a:t>
            </a:r>
            <a:r>
              <a:rPr lang="ru-RU" sz="1400" dirty="0" err="1" smtClean="0"/>
              <a:t>забезпечувати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відпочинок</a:t>
            </a:r>
            <a:r>
              <a:rPr lang="ru-RU" sz="1400" dirty="0" smtClean="0"/>
              <a:t> </a:t>
            </a:r>
            <a:r>
              <a:rPr lang="ru-RU" sz="1400" dirty="0" err="1" smtClean="0"/>
              <a:t>космічному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населенню</a:t>
            </a:r>
            <a:r>
              <a:rPr lang="ru-RU" sz="1400" dirty="0" smtClean="0"/>
              <a:t>, в </a:t>
            </a:r>
            <a:r>
              <a:rPr lang="ru-RU" sz="1400" dirty="0" err="1" smtClean="0"/>
              <a:t>середньому</a:t>
            </a:r>
            <a:r>
              <a:rPr lang="ru-RU" sz="1400" dirty="0" smtClean="0"/>
              <a:t>, </a:t>
            </a:r>
            <a:r>
              <a:rPr lang="ru-RU" sz="1400" dirty="0" err="1" smtClean="0"/>
              <a:t>тисячі</a:t>
            </a:r>
            <a:r>
              <a:rPr lang="ru-RU" sz="1400" dirty="0" smtClean="0"/>
              <a:t> </a:t>
            </a:r>
            <a:r>
              <a:rPr lang="ru-RU" sz="1400" dirty="0" err="1" smtClean="0"/>
              <a:t>чоловік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спеціальним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відділенням</a:t>
            </a:r>
            <a:r>
              <a:rPr lang="ru-RU" sz="1400" dirty="0" smtClean="0"/>
              <a:t>, </a:t>
            </a:r>
            <a:r>
              <a:rPr lang="ru-RU" sz="1400" dirty="0" err="1" smtClean="0"/>
              <a:t>призначеним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заняття</a:t>
            </a:r>
            <a:r>
              <a:rPr lang="ru-RU" sz="1400" dirty="0" smtClean="0"/>
              <a:t> </a:t>
            </a:r>
            <a:r>
              <a:rPr lang="ru-RU" sz="1400" dirty="0" err="1" smtClean="0"/>
              <a:t>сільським</a:t>
            </a:r>
            <a:r>
              <a:rPr lang="ru-RU" sz="1400" dirty="0" smtClean="0"/>
              <a:t> </a:t>
            </a:r>
            <a:r>
              <a:rPr lang="ru-RU" sz="1400" dirty="0" err="1" smtClean="0"/>
              <a:t>господарством</a:t>
            </a:r>
            <a:r>
              <a:rPr lang="ru-RU" sz="1400" dirty="0" smtClean="0"/>
              <a:t>. </a:t>
            </a:r>
            <a:r>
              <a:rPr lang="ru-RU" sz="1400" dirty="0" err="1" smtClean="0"/>
              <a:t>Сонячне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світло</a:t>
            </a:r>
            <a:r>
              <a:rPr lang="ru-RU" sz="1400" dirty="0" smtClean="0"/>
              <a:t> проникало б в середину </a:t>
            </a:r>
            <a:r>
              <a:rPr lang="ru-RU" sz="1400" dirty="0" err="1" smtClean="0"/>
              <a:t>сфери</a:t>
            </a:r>
            <a:r>
              <a:rPr lang="ru-RU" sz="1400" dirty="0" smtClean="0"/>
              <a:t> через мережу </a:t>
            </a:r>
            <a:r>
              <a:rPr lang="ru-RU" sz="1400" dirty="0" err="1" smtClean="0"/>
              <a:t>зовнішніх</a:t>
            </a:r>
            <a:r>
              <a:rPr lang="ru-RU" sz="1400" dirty="0" smtClean="0"/>
              <a:t> </a:t>
            </a:r>
            <a:r>
              <a:rPr lang="ru-RU" sz="1400" dirty="0" err="1" smtClean="0"/>
              <a:t>дзеркал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прямувало</a:t>
            </a:r>
            <a:r>
              <a:rPr lang="ru-RU" sz="1400" dirty="0" smtClean="0"/>
              <a:t> через </a:t>
            </a:r>
            <a:r>
              <a:rPr lang="ru-RU" sz="1400" dirty="0" err="1" smtClean="0"/>
              <a:t>велике</a:t>
            </a:r>
            <a:r>
              <a:rPr lang="ru-RU" sz="1400" dirty="0" smtClean="0"/>
              <a:t> </a:t>
            </a:r>
            <a:r>
              <a:rPr lang="ru-RU" sz="1400" dirty="0" err="1" smtClean="0"/>
              <a:t>вікно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полюсі</a:t>
            </a:r>
            <a:r>
              <a:rPr lang="ru-RU" sz="1400" dirty="0" smtClean="0"/>
              <a:t> </a:t>
            </a:r>
            <a:r>
              <a:rPr lang="ru-RU" sz="1400" dirty="0" err="1" smtClean="0"/>
              <a:t>сфери</a:t>
            </a:r>
            <a:r>
              <a:rPr lang="ru-RU" sz="1400" dirty="0" smtClean="0"/>
              <a:t>. Форма </a:t>
            </a:r>
            <a:r>
              <a:rPr lang="ru-RU" sz="1400" dirty="0" err="1" smtClean="0"/>
              <a:t>сфери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визнана</a:t>
            </a:r>
            <a:r>
              <a:rPr lang="ru-RU" sz="1400" dirty="0" smtClean="0"/>
              <a:t> оптимальною для </a:t>
            </a:r>
            <a:r>
              <a:rPr lang="ru-RU" sz="1400" dirty="0" err="1" smtClean="0"/>
              <a:t>стримування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внутрішнього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тиску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відбиття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сонячної</a:t>
            </a:r>
            <a:r>
              <a:rPr lang="ru-RU" sz="1400" dirty="0" smtClean="0"/>
              <a:t> </a:t>
            </a:r>
            <a:r>
              <a:rPr lang="ru-RU" sz="1400" dirty="0" err="1" smtClean="0"/>
              <a:t>радіації</a:t>
            </a:r>
            <a:r>
              <a:rPr lang="ru-RU" sz="1400" dirty="0" smtClean="0"/>
              <a:t>.</a:t>
            </a:r>
          </a:p>
          <a:p>
            <a:r>
              <a:rPr lang="ru-RU" sz="1600" i="1" dirty="0" err="1" smtClean="0"/>
              <a:t>Острів</a:t>
            </a:r>
            <a:r>
              <a:rPr lang="ru-RU" sz="1600" i="1" dirty="0" smtClean="0"/>
              <a:t> </a:t>
            </a:r>
            <a:r>
              <a:rPr lang="en-US" sz="1600" i="1" dirty="0" smtClean="0"/>
              <a:t>II</a:t>
            </a:r>
          </a:p>
          <a:p>
            <a:r>
              <a:rPr lang="ru-RU" sz="1400" dirty="0" err="1" smtClean="0"/>
              <a:t>О'Нейл</a:t>
            </a:r>
            <a:r>
              <a:rPr lang="ru-RU" sz="1400" dirty="0" smtClean="0"/>
              <a:t> придумав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наступне</a:t>
            </a:r>
            <a:r>
              <a:rPr lang="ru-RU" sz="1400" dirty="0" smtClean="0"/>
              <a:t> </a:t>
            </a:r>
            <a:r>
              <a:rPr lang="ru-RU" sz="1400" dirty="0" err="1" smtClean="0"/>
              <a:t>покоління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даних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космічних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станцій</a:t>
            </a:r>
            <a:r>
              <a:rPr lang="ru-RU" sz="1400" dirty="0" smtClean="0"/>
              <a:t> як </a:t>
            </a:r>
            <a:r>
              <a:rPr lang="ru-RU" sz="1400" dirty="0" err="1" smtClean="0"/>
              <a:t>поліпшену</a:t>
            </a:r>
            <a:r>
              <a:rPr lang="ru-RU" sz="1400" dirty="0" smtClean="0"/>
              <a:t> </a:t>
            </a:r>
            <a:r>
              <a:rPr lang="ru-RU" sz="1400" dirty="0" err="1" smtClean="0"/>
              <a:t>версію</a:t>
            </a:r>
            <a:r>
              <a:rPr lang="ru-RU" sz="1400" dirty="0" smtClean="0"/>
              <a:t> Острова Один. </a:t>
            </a:r>
            <a:r>
              <a:rPr lang="ru-RU" sz="1400" dirty="0" err="1" smtClean="0"/>
              <a:t>Острів</a:t>
            </a:r>
            <a:r>
              <a:rPr lang="ru-RU" sz="1400" dirty="0" smtClean="0"/>
              <a:t> Два буде </a:t>
            </a:r>
            <a:r>
              <a:rPr lang="ru-RU" sz="1400" dirty="0" err="1" smtClean="0"/>
              <a:t>приблизно</a:t>
            </a:r>
            <a:r>
              <a:rPr lang="ru-RU" sz="1400" dirty="0" smtClean="0"/>
              <a:t> 1800 </a:t>
            </a:r>
            <a:r>
              <a:rPr lang="ru-RU" sz="1400" dirty="0" err="1" smtClean="0"/>
              <a:t>метрів</a:t>
            </a:r>
            <a:r>
              <a:rPr lang="ru-RU" sz="1400" dirty="0" smtClean="0"/>
              <a:t> в </a:t>
            </a:r>
            <a:r>
              <a:rPr lang="ru-RU" sz="1400" dirty="0" err="1" smtClean="0"/>
              <a:t>діаметрі</a:t>
            </a:r>
            <a:r>
              <a:rPr lang="ru-RU" sz="1400" dirty="0" smtClean="0"/>
              <a:t>, </a:t>
            </a:r>
            <a:r>
              <a:rPr lang="ru-RU" sz="1400" dirty="0" err="1" smtClean="0"/>
              <a:t>сприятлива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екваторіальна</a:t>
            </a:r>
            <a:r>
              <a:rPr lang="ru-RU" sz="1400" dirty="0" smtClean="0"/>
              <a:t> </a:t>
            </a:r>
            <a:r>
              <a:rPr lang="ru-RU" sz="1400" dirty="0" err="1" smtClean="0"/>
              <a:t>окружність</a:t>
            </a:r>
            <a:r>
              <a:rPr lang="ru-RU" sz="1400" dirty="0" smtClean="0"/>
              <a:t> складе 6,5 </a:t>
            </a:r>
            <a:r>
              <a:rPr lang="ru-RU" sz="1400" dirty="0" err="1" smtClean="0"/>
              <a:t>кілометрів</a:t>
            </a:r>
            <a:r>
              <a:rPr lang="ru-RU" sz="1400" dirty="0" smtClean="0"/>
              <a:t> (4 </a:t>
            </a:r>
            <a:r>
              <a:rPr lang="ru-RU" sz="1400" dirty="0" err="1" smtClean="0"/>
              <a:t>милі</a:t>
            </a:r>
            <a:r>
              <a:rPr lang="ru-RU" sz="1400" dirty="0" smtClean="0"/>
              <a:t>). При таких </a:t>
            </a:r>
            <a:r>
              <a:rPr lang="ru-RU" sz="1400" dirty="0" err="1" smtClean="0"/>
              <a:t>розмірах</a:t>
            </a:r>
            <a:r>
              <a:rPr lang="ru-RU" sz="1400" dirty="0" smtClean="0"/>
              <a:t>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середовище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може</a:t>
            </a:r>
            <a:r>
              <a:rPr lang="ru-RU" sz="1400" dirty="0" smtClean="0"/>
              <a:t> бути </a:t>
            </a:r>
            <a:r>
              <a:rPr lang="ru-RU" sz="1400" dirty="0" err="1" smtClean="0"/>
              <a:t>комфортабельним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будинком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приблизно</a:t>
            </a:r>
            <a:r>
              <a:rPr lang="ru-RU" sz="1400" dirty="0" smtClean="0"/>
              <a:t> для 140 000 </a:t>
            </a:r>
            <a:r>
              <a:rPr lang="ru-RU" sz="1400" dirty="0" err="1" smtClean="0"/>
              <a:t>чоловік</a:t>
            </a:r>
            <a:r>
              <a:rPr lang="ru-RU" sz="1400" dirty="0" smtClean="0"/>
              <a:t>. </a:t>
            </a:r>
            <a:r>
              <a:rPr lang="ru-RU" sz="1400" dirty="0" err="1" smtClean="0"/>
              <a:t>Розміри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продиктовані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економікою</a:t>
            </a:r>
            <a:r>
              <a:rPr lang="ru-RU" sz="1400" dirty="0" smtClean="0"/>
              <a:t>: </a:t>
            </a:r>
            <a:r>
              <a:rPr lang="ru-RU" sz="1400" dirty="0" err="1" smtClean="0"/>
              <a:t>середовище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повинне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бути </a:t>
            </a:r>
            <a:r>
              <a:rPr lang="ru-RU" sz="1400" dirty="0" err="1" smtClean="0"/>
              <a:t>досить</a:t>
            </a:r>
            <a:r>
              <a:rPr lang="ru-RU" sz="1400" dirty="0" smtClean="0"/>
              <a:t> невеликим, </a:t>
            </a:r>
            <a:r>
              <a:rPr lang="ru-RU" sz="1400" dirty="0" err="1" smtClean="0"/>
              <a:t>щоб</a:t>
            </a:r>
            <a:r>
              <a:rPr lang="ru-RU" sz="1400" dirty="0" smtClean="0"/>
              <a:t> </a:t>
            </a:r>
            <a:r>
              <a:rPr lang="ru-RU" sz="1400" dirty="0" err="1" smtClean="0"/>
              <a:t>знизити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транспортні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витрати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час на </a:t>
            </a:r>
            <a:r>
              <a:rPr lang="ru-RU" sz="1400" dirty="0" err="1" smtClean="0"/>
              <a:t>рух</a:t>
            </a:r>
            <a:r>
              <a:rPr lang="ru-RU" sz="1400" dirty="0" smtClean="0"/>
              <a:t>,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досить</a:t>
            </a:r>
            <a:r>
              <a:rPr lang="ru-RU" sz="1400" dirty="0" smtClean="0"/>
              <a:t> </a:t>
            </a:r>
            <a:r>
              <a:rPr lang="ru-RU" sz="1400" dirty="0" err="1" smtClean="0"/>
              <a:t>велике</a:t>
            </a:r>
            <a:r>
              <a:rPr lang="ru-RU" sz="1400" dirty="0" smtClean="0"/>
              <a:t>, </a:t>
            </a:r>
            <a:r>
              <a:rPr lang="ru-RU" sz="1400" dirty="0" err="1" smtClean="0"/>
              <a:t>щоб</a:t>
            </a:r>
            <a:r>
              <a:rPr lang="ru-RU" sz="1400" dirty="0" smtClean="0"/>
              <a:t> </a:t>
            </a:r>
            <a:r>
              <a:rPr lang="ru-RU" sz="1400" dirty="0" err="1" smtClean="0"/>
              <a:t>ефективно</a:t>
            </a:r>
            <a:r>
              <a:rPr lang="ru-RU" sz="1400" dirty="0" smtClean="0"/>
              <a:t> </a:t>
            </a:r>
            <a:r>
              <a:rPr lang="ru-RU" sz="1400" dirty="0" err="1" smtClean="0"/>
              <a:t>утримувати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необхідну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промислову</a:t>
            </a:r>
            <a:r>
              <a:rPr lang="ru-RU" sz="1400" dirty="0" smtClean="0"/>
              <a:t> базу</a:t>
            </a:r>
            <a:r>
              <a:rPr lang="ru-RU" sz="1400" dirty="0" smtClean="0"/>
              <a:t>.</a:t>
            </a:r>
          </a:p>
          <a:p>
            <a:r>
              <a:rPr lang="uk-UA" sz="1500" i="1" dirty="0" smtClean="0"/>
              <a:t>Острів </a:t>
            </a:r>
            <a:r>
              <a:rPr lang="en-US" sz="1500" i="1" dirty="0" smtClean="0"/>
              <a:t>III</a:t>
            </a:r>
            <a:r>
              <a:rPr lang="uk-UA" sz="1500" i="1" dirty="0" smtClean="0"/>
              <a:t> </a:t>
            </a:r>
            <a:r>
              <a:rPr lang="en-US" sz="1500" i="1" dirty="0" smtClean="0"/>
              <a:t>– </a:t>
            </a:r>
            <a:r>
              <a:rPr lang="ru-RU" sz="1500" dirty="0" smtClean="0"/>
              <a:t>два </a:t>
            </a:r>
            <a:r>
              <a:rPr lang="ru-RU" sz="1500" dirty="0" err="1" smtClean="0"/>
              <a:t>циліндри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обертаються</a:t>
            </a:r>
            <a:r>
              <a:rPr lang="ru-RU" sz="1500" dirty="0" smtClean="0"/>
              <a:t> в </a:t>
            </a:r>
            <a:r>
              <a:rPr lang="ru-RU" sz="1500" dirty="0" err="1" smtClean="0"/>
              <a:t>протилежнх</a:t>
            </a:r>
            <a:r>
              <a:rPr lang="ru-RU" sz="1500" dirty="0" smtClean="0"/>
              <a:t> </a:t>
            </a:r>
            <a:r>
              <a:rPr lang="ru-RU" sz="1500" dirty="0" err="1" smtClean="0"/>
              <a:t>напрямках</a:t>
            </a:r>
            <a:r>
              <a:rPr lang="ru-RU" sz="1500" dirty="0" smtClean="0"/>
              <a:t>, </a:t>
            </a:r>
            <a:r>
              <a:rPr lang="ru-RU" sz="1500" dirty="0" err="1" smtClean="0"/>
              <a:t>кожен</a:t>
            </a:r>
            <a:r>
              <a:rPr lang="ru-RU" sz="1500" dirty="0" smtClean="0"/>
              <a:t> 5 миль ( 8 км) в </a:t>
            </a:r>
            <a:r>
              <a:rPr lang="ru-RU" sz="1500" dirty="0" err="1" smtClean="0"/>
              <a:t>діаметрі</a:t>
            </a:r>
            <a:r>
              <a:rPr lang="ru-RU" sz="1500" dirty="0" smtClean="0"/>
              <a:t> ,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smtClean="0"/>
              <a:t> </a:t>
            </a:r>
            <a:r>
              <a:rPr lang="ru-RU" sz="1500" dirty="0" err="1" smtClean="0"/>
              <a:t>можуть</a:t>
            </a:r>
            <a:r>
              <a:rPr lang="ru-RU" sz="1500" dirty="0" smtClean="0"/>
              <a:t> </a:t>
            </a:r>
            <a:r>
              <a:rPr lang="ru-RU" sz="1500" dirty="0" err="1" smtClean="0"/>
              <a:t>становити</a:t>
            </a:r>
            <a:r>
              <a:rPr lang="ru-RU" sz="1500" dirty="0" smtClean="0"/>
              <a:t> до 20 миль ( 32 км) в </a:t>
            </a:r>
            <a:r>
              <a:rPr lang="ru-RU" sz="1500" dirty="0" err="1" smtClean="0"/>
              <a:t>довжину</a:t>
            </a:r>
            <a:r>
              <a:rPr lang="ru-RU" sz="1500" dirty="0" smtClean="0"/>
              <a:t>. </a:t>
            </a:r>
            <a:r>
              <a:rPr lang="ru-RU" sz="1500" dirty="0" err="1" smtClean="0"/>
              <a:t>Кожен</a:t>
            </a:r>
            <a:r>
              <a:rPr lang="ru-RU" sz="1500" dirty="0" smtClean="0"/>
              <a:t> </a:t>
            </a:r>
            <a:r>
              <a:rPr lang="ru-RU" sz="1500" dirty="0" err="1" smtClean="0"/>
              <a:t>циліндр</a:t>
            </a:r>
            <a:r>
              <a:rPr lang="ru-RU" sz="1500" dirty="0" smtClean="0"/>
              <a:t> </a:t>
            </a:r>
            <a:r>
              <a:rPr lang="ru-RU" sz="1500" dirty="0" err="1" smtClean="0"/>
              <a:t>має</a:t>
            </a:r>
            <a:r>
              <a:rPr lang="ru-RU" sz="1500" dirty="0" smtClean="0"/>
              <a:t> </a:t>
            </a:r>
            <a:r>
              <a:rPr lang="ru-RU" sz="1500" dirty="0" err="1" smtClean="0"/>
              <a:t>шість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рівних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ділянок</a:t>
            </a:r>
            <a:r>
              <a:rPr lang="ru-RU" sz="1500" dirty="0" smtClean="0"/>
              <a:t> </a:t>
            </a:r>
            <a:r>
              <a:rPr lang="ru-RU" sz="1500" dirty="0" err="1" smtClean="0"/>
              <a:t>смуг</a:t>
            </a:r>
            <a:r>
              <a:rPr lang="ru-RU" sz="1500" dirty="0" smtClean="0"/>
              <a:t> по </a:t>
            </a:r>
            <a:r>
              <a:rPr lang="ru-RU" sz="1500" dirty="0" err="1" smtClean="0"/>
              <a:t>довжині</a:t>
            </a:r>
            <a:r>
              <a:rPr lang="ru-RU" sz="1500" dirty="0" smtClean="0"/>
              <a:t> </a:t>
            </a:r>
            <a:r>
              <a:rPr lang="ru-RU" sz="1500" dirty="0" err="1" smtClean="0"/>
              <a:t>циліндра</a:t>
            </a:r>
            <a:r>
              <a:rPr lang="ru-RU" sz="1500" dirty="0" smtClean="0"/>
              <a:t> ; три </a:t>
            </a:r>
            <a:r>
              <a:rPr lang="ru-RU" sz="1500" dirty="0" err="1" smtClean="0"/>
              <a:t>вікна</a:t>
            </a:r>
            <a:r>
              <a:rPr lang="ru-RU" sz="1500" dirty="0" smtClean="0"/>
              <a:t> , </a:t>
            </a:r>
            <a:r>
              <a:rPr lang="ru-RU" sz="1500" dirty="0" err="1" smtClean="0"/>
              <a:t>три</a:t>
            </a:r>
            <a:r>
              <a:rPr lang="ru-RU" sz="1500" dirty="0" smtClean="0"/>
              <a:t> « </a:t>
            </a:r>
            <a:r>
              <a:rPr lang="ru-RU" sz="1500" dirty="0" err="1" smtClean="0"/>
              <a:t>країни</a:t>
            </a:r>
            <a:r>
              <a:rPr lang="ru-RU" sz="1500" dirty="0" smtClean="0"/>
              <a:t>». </a:t>
            </a:r>
            <a:r>
              <a:rPr lang="ru-RU" sz="1500" dirty="0" err="1" smtClean="0"/>
              <a:t>Більше</a:t>
            </a:r>
            <a:r>
              <a:rPr lang="ru-RU" sz="1500" dirty="0" smtClean="0"/>
              <a:t> того , </a:t>
            </a:r>
            <a:r>
              <a:rPr lang="ru-RU" sz="1500" dirty="0" err="1" smtClean="0"/>
              <a:t>зовнішні</a:t>
            </a:r>
            <a:r>
              <a:rPr lang="ru-RU" sz="1500" dirty="0" smtClean="0"/>
              <a:t> </a:t>
            </a:r>
            <a:r>
              <a:rPr lang="ru-RU" sz="1500" dirty="0" err="1" smtClean="0"/>
              <a:t>сільськогосподарські</a:t>
            </a:r>
            <a:r>
              <a:rPr lang="ru-RU" sz="1500" dirty="0" smtClean="0"/>
              <a:t> </a:t>
            </a:r>
            <a:r>
              <a:rPr lang="ru-RU" sz="1500" dirty="0" err="1" smtClean="0"/>
              <a:t>кільця</a:t>
            </a:r>
            <a:r>
              <a:rPr lang="ru-RU" sz="1500" dirty="0" smtClean="0"/>
              <a:t> , 10 миль ( 16 км) </a:t>
            </a:r>
            <a:r>
              <a:rPr lang="ru-RU" sz="1500" dirty="0" err="1" smtClean="0"/>
              <a:t>радіусом</a:t>
            </a:r>
            <a:r>
              <a:rPr lang="ru-RU" sz="1500" dirty="0" smtClean="0"/>
              <a:t> , </a:t>
            </a:r>
            <a:r>
              <a:rPr lang="ru-RU" sz="1500" dirty="0" err="1" smtClean="0"/>
              <a:t>обертаються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різними</a:t>
            </a:r>
            <a:r>
              <a:rPr lang="ru-RU" sz="1500" dirty="0" smtClean="0"/>
              <a:t> </a:t>
            </a:r>
            <a:r>
              <a:rPr lang="ru-RU" sz="1500" dirty="0" err="1" smtClean="0"/>
              <a:t>швидкостями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метою </a:t>
            </a:r>
            <a:r>
              <a:rPr lang="ru-RU" sz="1500" dirty="0" err="1" smtClean="0"/>
              <a:t>ведення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різних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видів</a:t>
            </a:r>
            <a:r>
              <a:rPr lang="ru-RU" sz="1500" dirty="0" smtClean="0"/>
              <a:t> </a:t>
            </a:r>
            <a:r>
              <a:rPr lang="ru-RU" sz="1500" dirty="0" err="1" smtClean="0"/>
              <a:t>сільського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господарства</a:t>
            </a:r>
            <a:r>
              <a:rPr lang="ru-RU" sz="1500" dirty="0" smtClean="0"/>
              <a:t>. </a:t>
            </a:r>
            <a:r>
              <a:rPr lang="ru-RU" sz="1500" dirty="0" err="1" smtClean="0"/>
              <a:t>Промисловий</a:t>
            </a:r>
            <a:r>
              <a:rPr lang="ru-RU" sz="1500" dirty="0" smtClean="0"/>
              <a:t> блок </a:t>
            </a:r>
            <a:r>
              <a:rPr lang="ru-RU" sz="1500" dirty="0" err="1" smtClean="0"/>
              <a:t>розташований</a:t>
            </a:r>
            <a:r>
              <a:rPr lang="ru-RU" sz="1500" dirty="0" smtClean="0"/>
              <a:t> в </a:t>
            </a:r>
            <a:r>
              <a:rPr lang="ru-RU" sz="1500" dirty="0" err="1" smtClean="0"/>
              <a:t>середині</a:t>
            </a:r>
            <a:r>
              <a:rPr lang="ru-RU" sz="1500" dirty="0" smtClean="0"/>
              <a:t> ( </a:t>
            </a:r>
            <a:r>
              <a:rPr lang="ru-RU" sz="1500" dirty="0" err="1" smtClean="0"/>
              <a:t>позаду</a:t>
            </a:r>
            <a:r>
              <a:rPr lang="ru-RU" sz="1500" dirty="0" smtClean="0"/>
              <a:t> блоку </a:t>
            </a:r>
            <a:r>
              <a:rPr lang="ru-RU" sz="1500" dirty="0" err="1" smtClean="0"/>
              <a:t>супутникових</a:t>
            </a:r>
            <a:r>
              <a:rPr lang="ru-RU" sz="1500" dirty="0" smtClean="0"/>
              <a:t> </a:t>
            </a:r>
            <a:r>
              <a:rPr lang="ru-RU" sz="1500" dirty="0" err="1" smtClean="0"/>
              <a:t>антен</a:t>
            </a:r>
            <a:r>
              <a:rPr lang="ru-RU" sz="1500" dirty="0" smtClean="0"/>
              <a:t>) , де </a:t>
            </a:r>
            <a:r>
              <a:rPr lang="ru-RU" sz="1500" dirty="0" err="1" smtClean="0"/>
              <a:t>мінімальна</a:t>
            </a:r>
            <a:r>
              <a:rPr lang="ru-RU" sz="1500" dirty="0" smtClean="0"/>
              <a:t> </a:t>
            </a:r>
            <a:r>
              <a:rPr lang="ru-RU" sz="1500" dirty="0" err="1" smtClean="0"/>
              <a:t>гравітація</a:t>
            </a:r>
            <a:r>
              <a:rPr lang="ru-RU" sz="1500" dirty="0" smtClean="0"/>
              <a:t> </a:t>
            </a:r>
            <a:r>
              <a:rPr lang="ru-RU" sz="1500" dirty="0" err="1" smtClean="0"/>
              <a:t>або</a:t>
            </a:r>
            <a:r>
              <a:rPr lang="ru-RU" sz="1500" dirty="0" smtClean="0"/>
              <a:t> </a:t>
            </a:r>
            <a:r>
              <a:rPr lang="ru-RU" sz="1500" dirty="0" err="1" smtClean="0"/>
              <a:t>повна</a:t>
            </a:r>
            <a:r>
              <a:rPr lang="ru-RU" sz="1500" dirty="0" smtClean="0"/>
              <a:t> </a:t>
            </a:r>
            <a:r>
              <a:rPr lang="ru-RU" sz="1500" dirty="0" err="1" smtClean="0"/>
              <a:t>невагомість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сприяє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проведенню</a:t>
            </a:r>
            <a:r>
              <a:rPr lang="ru-RU" sz="1500" dirty="0" smtClean="0"/>
              <a:t> </a:t>
            </a:r>
            <a:r>
              <a:rPr lang="ru-RU" sz="1500" dirty="0" err="1" smtClean="0"/>
              <a:t>деяких</a:t>
            </a:r>
            <a:r>
              <a:rPr lang="ru-RU" sz="1500" dirty="0" smtClean="0"/>
              <a:t> </a:t>
            </a:r>
            <a:r>
              <a:rPr lang="ru-RU" sz="1500" dirty="0" err="1" smtClean="0"/>
              <a:t>операцій</a:t>
            </a:r>
            <a:r>
              <a:rPr lang="ru-RU" sz="1500" dirty="0" smtClean="0"/>
              <a:t> для </a:t>
            </a:r>
            <a:r>
              <a:rPr lang="ru-RU" sz="1500" dirty="0" err="1" smtClean="0"/>
              <a:t>виробництва</a:t>
            </a:r>
            <a:r>
              <a:rPr lang="ru-RU" sz="1500" dirty="0" smtClean="0"/>
              <a:t> ряду </a:t>
            </a:r>
            <a:r>
              <a:rPr lang="ru-RU" sz="1500" dirty="0" err="1" smtClean="0"/>
              <a:t>матеріалів</a:t>
            </a:r>
            <a:r>
              <a:rPr lang="ru-RU" sz="1500" dirty="0" smtClean="0"/>
              <a:t>.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Вигляд</a:t>
            </a:r>
            <a:r>
              <a:rPr lang="ru-RU" sz="2000" dirty="0" smtClean="0"/>
              <a:t> </a:t>
            </a:r>
            <a:r>
              <a:rPr lang="ru-RU" sz="2000" dirty="0" err="1" smtClean="0"/>
              <a:t>сфери</a:t>
            </a:r>
            <a:r>
              <a:rPr lang="ru-RU" sz="2000" dirty="0" smtClean="0"/>
              <a:t> Бернала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44970"/>
            <a:ext cx="4171128" cy="457200"/>
          </a:xfrm>
        </p:spPr>
        <p:txBody>
          <a:bodyPr/>
          <a:lstStyle/>
          <a:p>
            <a:r>
              <a:rPr lang="ru-RU" sz="1600" b="0" dirty="0" err="1" smtClean="0"/>
              <a:t>Зовнішній</a:t>
            </a:r>
            <a:r>
              <a:rPr lang="ru-RU" sz="1600" b="0" dirty="0" smtClean="0"/>
              <a:t> </a:t>
            </a:r>
            <a:r>
              <a:rPr lang="ru-RU" sz="1600" b="0" dirty="0" err="1" smtClean="0"/>
              <a:t>вигляд</a:t>
            </a:r>
            <a:r>
              <a:rPr lang="ru-RU" sz="1600" b="0" dirty="0" smtClean="0"/>
              <a:t> </a:t>
            </a:r>
            <a:r>
              <a:rPr lang="ru-RU" sz="1600" b="0" dirty="0" err="1" smtClean="0"/>
              <a:t>сфери</a:t>
            </a:r>
            <a:r>
              <a:rPr lang="ru-RU" sz="1600" b="0" dirty="0" smtClean="0"/>
              <a:t> Бернала.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2244970"/>
            <a:ext cx="4320480" cy="457200"/>
          </a:xfrm>
        </p:spPr>
        <p:txBody>
          <a:bodyPr/>
          <a:lstStyle/>
          <a:p>
            <a:r>
              <a:rPr lang="ru-RU" sz="1600" b="0" dirty="0" err="1" smtClean="0"/>
              <a:t>Внутрішня</a:t>
            </a:r>
            <a:r>
              <a:rPr lang="ru-RU" sz="1600" b="0" dirty="0" smtClean="0"/>
              <a:t> </a:t>
            </a:r>
            <a:r>
              <a:rPr lang="ru-RU" sz="1600" b="0" dirty="0" err="1" smtClean="0"/>
              <a:t>частина</a:t>
            </a:r>
            <a:r>
              <a:rPr lang="ru-RU" sz="1600" b="0" dirty="0" smtClean="0"/>
              <a:t> </a:t>
            </a:r>
            <a:r>
              <a:rPr lang="ru-RU" sz="1600" b="0" dirty="0" err="1" smtClean="0"/>
              <a:t>сфери</a:t>
            </a:r>
            <a:r>
              <a:rPr lang="ru-RU" sz="1600" b="0" dirty="0" smtClean="0"/>
              <a:t> - вид через </a:t>
            </a:r>
            <a:r>
              <a:rPr lang="ru-RU" sz="1600" b="0" dirty="0" err="1" smtClean="0"/>
              <a:t>світлове</a:t>
            </a:r>
            <a:r>
              <a:rPr lang="ru-RU" sz="1600" b="0" dirty="0" smtClean="0"/>
              <a:t> </a:t>
            </a:r>
            <a:r>
              <a:rPr lang="ru-RU" sz="1600" b="0" dirty="0" err="1" smtClean="0"/>
              <a:t>вікно</a:t>
            </a:r>
            <a:r>
              <a:rPr lang="ru-RU" sz="1600" b="0" dirty="0" smtClean="0"/>
              <a:t> </a:t>
            </a:r>
            <a:r>
              <a:rPr lang="ru-RU" sz="1600" b="0" dirty="0" err="1" smtClean="0"/>
              <a:t>сфери</a:t>
            </a:r>
            <a:r>
              <a:rPr lang="ru-RU" sz="1600" b="0" dirty="0" smtClean="0"/>
              <a:t>.</a:t>
            </a:r>
            <a:endParaRPr lang="ru-RU" sz="1600" dirty="0"/>
          </a:p>
        </p:txBody>
      </p:sp>
      <p:pic>
        <p:nvPicPr>
          <p:cNvPr id="7" name="Содержимое 6" descr="800px-External_view_of_a_Bernal_spher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6140" y="2708920"/>
            <a:ext cx="4211844" cy="3024336"/>
          </a:xfrm>
        </p:spPr>
      </p:pic>
      <p:pic>
        <p:nvPicPr>
          <p:cNvPr id="8" name="Содержимое 7" descr="769px-Bernal_Sphere_2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708920"/>
            <a:ext cx="4320480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lon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</a:t>
            </a:r>
            <a:r>
              <a:rPr lang="ru-RU" sz="1600" b="1" i="1" dirty="0" err="1" smtClean="0">
                <a:solidFill>
                  <a:schemeClr val="tx2"/>
                </a:solidFill>
              </a:rPr>
              <a:t>Колонізація</a:t>
            </a:r>
            <a:r>
              <a:rPr lang="ru-RU" sz="1600" b="1" i="1" dirty="0" smtClean="0">
                <a:solidFill>
                  <a:schemeClr val="tx2"/>
                </a:solidFill>
              </a:rPr>
              <a:t> </a:t>
            </a:r>
            <a:r>
              <a:rPr lang="ru-RU" sz="1600" b="1" i="1" dirty="0">
                <a:solidFill>
                  <a:schemeClr val="tx2"/>
                </a:solidFill>
              </a:rPr>
              <a:t>космосу</a:t>
            </a:r>
            <a:r>
              <a:rPr lang="ru-RU" sz="1600" dirty="0">
                <a:solidFill>
                  <a:schemeClr val="tx2"/>
                </a:solidFill>
              </a:rPr>
              <a:t> — </a:t>
            </a:r>
            <a:r>
              <a:rPr lang="ru-RU" sz="1600" dirty="0" err="1" smtClean="0">
                <a:solidFill>
                  <a:schemeClr val="tx2"/>
                </a:solidFill>
              </a:rPr>
              <a:t>гіпотетичне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створення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1600" dirty="0" err="1" smtClean="0">
                <a:solidFill>
                  <a:schemeClr val="tx2"/>
                </a:solidFill>
              </a:rPr>
              <a:t>автономних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людських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поселень</a:t>
            </a:r>
            <a:r>
              <a:rPr lang="ru-RU" sz="1600" dirty="0">
                <a:solidFill>
                  <a:schemeClr val="tx2"/>
                </a:solidFill>
              </a:rPr>
              <a:t> поза Землею</a:t>
            </a:r>
            <a:r>
              <a:rPr lang="ru-RU" sz="1600" dirty="0" smtClean="0">
                <a:solidFill>
                  <a:schemeClr val="tx2"/>
                </a:solidFill>
              </a:rPr>
              <a:t>.            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  </a:t>
            </a:r>
            <a:r>
              <a:rPr lang="ru-RU" sz="1600" dirty="0" err="1" smtClean="0">
                <a:solidFill>
                  <a:schemeClr val="tx2"/>
                </a:solidFill>
              </a:rPr>
              <a:t>Дослідники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цієї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проблеми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вважають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що</a:t>
            </a:r>
            <a:r>
              <a:rPr lang="ru-RU" sz="1600" dirty="0">
                <a:solidFill>
                  <a:schemeClr val="tx2"/>
                </a:solidFill>
              </a:rPr>
              <a:t> на </a:t>
            </a:r>
            <a:r>
              <a:rPr lang="ru-RU" sz="1600" dirty="0" err="1" smtClean="0">
                <a:solidFill>
                  <a:schemeClr val="tx2"/>
                </a:solidFill>
              </a:rPr>
              <a:t>Місяці</a:t>
            </a:r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dirty="0" err="1">
                <a:solidFill>
                  <a:schemeClr val="tx2"/>
                </a:solidFill>
              </a:rPr>
              <a:t>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найближчих</a:t>
            </a:r>
            <a:r>
              <a:rPr lang="ru-RU" sz="1600" dirty="0">
                <a:solidFill>
                  <a:schemeClr val="tx2"/>
                </a:solidFill>
              </a:rPr>
              <a:t> до </a:t>
            </a:r>
            <a:r>
              <a:rPr lang="ru-RU" sz="1600" dirty="0" err="1">
                <a:solidFill>
                  <a:schemeClr val="tx2"/>
                </a:solidFill>
              </a:rPr>
              <a:t>Землі</a:t>
            </a:r>
            <a:r>
              <a:rPr lang="ru-RU" sz="1600" dirty="0">
                <a:solidFill>
                  <a:schemeClr val="tx2"/>
                </a:solidFill>
              </a:rPr>
              <a:t> планетах </a:t>
            </a:r>
            <a:r>
              <a:rPr lang="ru-RU" sz="1600" dirty="0" err="1">
                <a:solidFill>
                  <a:schemeClr val="tx2"/>
                </a:solidFill>
              </a:rPr>
              <a:t>достатньо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ресурсів</a:t>
            </a:r>
            <a:r>
              <a:rPr lang="ru-RU" sz="1600" dirty="0">
                <a:solidFill>
                  <a:schemeClr val="tx2"/>
                </a:solidFill>
              </a:rPr>
              <a:t> для </a:t>
            </a:r>
            <a:r>
              <a:rPr lang="ru-RU" sz="1600" dirty="0" err="1">
                <a:solidFill>
                  <a:schemeClr val="tx2"/>
                </a:solidFill>
              </a:rPr>
              <a:t>створення</a:t>
            </a:r>
            <a:r>
              <a:rPr lang="ru-RU" sz="1600" dirty="0">
                <a:solidFill>
                  <a:schemeClr val="tx2"/>
                </a:solidFill>
              </a:rPr>
              <a:t> такого </a:t>
            </a:r>
            <a:r>
              <a:rPr lang="ru-RU" sz="1600" dirty="0" err="1">
                <a:solidFill>
                  <a:schemeClr val="tx2"/>
                </a:solidFill>
              </a:rPr>
              <a:t>поселення</a:t>
            </a:r>
            <a:r>
              <a:rPr lang="ru-RU" sz="1600" dirty="0">
                <a:solidFill>
                  <a:schemeClr val="tx2"/>
                </a:solidFill>
              </a:rPr>
              <a:t>. </a:t>
            </a:r>
            <a:r>
              <a:rPr lang="ru-RU" sz="1600" dirty="0" err="1">
                <a:solidFill>
                  <a:schemeClr val="tx2"/>
                </a:solidFill>
              </a:rPr>
              <a:t>Сонячна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енергія</a:t>
            </a:r>
            <a:r>
              <a:rPr lang="ru-RU" sz="1600" dirty="0">
                <a:solidFill>
                  <a:schemeClr val="tx2"/>
                </a:solidFill>
              </a:rPr>
              <a:t> там </a:t>
            </a:r>
            <a:r>
              <a:rPr lang="ru-RU" sz="1600" dirty="0" err="1">
                <a:solidFill>
                  <a:schemeClr val="tx2"/>
                </a:solidFill>
              </a:rPr>
              <a:t>наявна</a:t>
            </a:r>
            <a:r>
              <a:rPr lang="ru-RU" sz="1600" dirty="0">
                <a:solidFill>
                  <a:schemeClr val="tx2"/>
                </a:solidFill>
              </a:rPr>
              <a:t> у </a:t>
            </a:r>
            <a:r>
              <a:rPr lang="ru-RU" sz="1600" dirty="0" err="1">
                <a:solidFill>
                  <a:schemeClr val="tx2"/>
                </a:solidFill>
              </a:rPr>
              <a:t>значних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обсягах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  <a:r>
              <a:rPr lang="ru-RU" sz="1600" dirty="0" err="1">
                <a:solidFill>
                  <a:schemeClr val="tx2"/>
                </a:solidFill>
              </a:rPr>
              <a:t>Досягнень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сучасної</a:t>
            </a:r>
            <a:r>
              <a:rPr lang="ru-RU" sz="1600" dirty="0">
                <a:solidFill>
                  <a:schemeClr val="tx2"/>
                </a:solidFill>
              </a:rPr>
              <a:t> науки </a:t>
            </a:r>
            <a:r>
              <a:rPr lang="ru-RU" sz="1600" dirty="0" err="1">
                <a:solidFill>
                  <a:schemeClr val="tx2"/>
                </a:solidFill>
              </a:rPr>
              <a:t>цілком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достатньо</a:t>
            </a:r>
            <a:r>
              <a:rPr lang="ru-RU" sz="1600" dirty="0">
                <a:solidFill>
                  <a:schemeClr val="tx2"/>
                </a:solidFill>
              </a:rPr>
              <a:t> для початку </a:t>
            </a:r>
            <a:r>
              <a:rPr lang="ru-RU" sz="1600" dirty="0" err="1">
                <a:solidFill>
                  <a:schemeClr val="tx2"/>
                </a:solidFill>
              </a:rPr>
              <a:t>колонізації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але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необхідно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чимало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інженерної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роботи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9644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                     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Засоби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</a:t>
            </a:r>
          </a:p>
          <a:p>
            <a:r>
              <a:rPr lang="ru-RU" b="1" i="1" dirty="0" err="1" smtClean="0">
                <a:solidFill>
                  <a:schemeClr val="tx2"/>
                </a:solidFill>
              </a:rPr>
              <a:t>Життєзабезпечення</a:t>
            </a:r>
            <a:r>
              <a:rPr lang="ru-RU" b="1" i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  Для </a:t>
            </a:r>
            <a:r>
              <a:rPr lang="ru-RU" sz="1600" dirty="0" err="1">
                <a:solidFill>
                  <a:schemeClr val="tx2"/>
                </a:solidFill>
              </a:rPr>
              <a:t>постійного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перебування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людини</a:t>
            </a:r>
            <a:r>
              <a:rPr lang="ru-RU" sz="1600" dirty="0">
                <a:solidFill>
                  <a:schemeClr val="tx2"/>
                </a:solidFill>
              </a:rPr>
              <a:t> поза Землею </a:t>
            </a:r>
            <a:r>
              <a:rPr lang="ru-RU" sz="1600" dirty="0" err="1">
                <a:solidFill>
                  <a:schemeClr val="tx2"/>
                </a:solidFill>
              </a:rPr>
              <a:t>поселення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має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підтримувати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параметри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навколишнього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середовища</a:t>
            </a:r>
            <a:r>
              <a:rPr lang="ru-RU" sz="1600" dirty="0">
                <a:solidFill>
                  <a:schemeClr val="tx2"/>
                </a:solidFill>
              </a:rPr>
              <a:t> в </a:t>
            </a:r>
            <a:r>
              <a:rPr lang="ru-RU" sz="1600" dirty="0" err="1">
                <a:solidFill>
                  <a:schemeClr val="tx2"/>
                </a:solidFill>
              </a:rPr>
              <a:t>придатних</a:t>
            </a:r>
            <a:r>
              <a:rPr lang="ru-RU" sz="1600" dirty="0">
                <a:solidFill>
                  <a:schemeClr val="tx2"/>
                </a:solidFill>
              </a:rPr>
              <a:t> для </a:t>
            </a:r>
            <a:r>
              <a:rPr lang="ru-RU" sz="1600" dirty="0" err="1">
                <a:solidFill>
                  <a:schemeClr val="tx2"/>
                </a:solidFill>
              </a:rPr>
              <a:t>життя</a:t>
            </a:r>
            <a:r>
              <a:rPr lang="ru-RU" sz="1600" dirty="0">
                <a:solidFill>
                  <a:schemeClr val="tx2"/>
                </a:solidFill>
              </a:rPr>
              <a:t> межах, </a:t>
            </a:r>
            <a:r>
              <a:rPr lang="ru-RU" sz="1600" dirty="0" err="1">
                <a:solidFill>
                  <a:schemeClr val="tx2"/>
                </a:solidFill>
              </a:rPr>
              <a:t>тобто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створювати</a:t>
            </a:r>
            <a:r>
              <a:rPr lang="ru-RU" sz="1600" dirty="0">
                <a:solidFill>
                  <a:schemeClr val="tx2"/>
                </a:solidFill>
              </a:rPr>
              <a:t> так званий гомеостаз. </a:t>
            </a:r>
            <a:r>
              <a:rPr lang="ru-RU" sz="1600" dirty="0" err="1">
                <a:solidFill>
                  <a:schemeClr val="tx2"/>
                </a:solidFill>
              </a:rPr>
              <a:t>Також</a:t>
            </a:r>
            <a:r>
              <a:rPr lang="ru-RU" sz="1600" dirty="0">
                <a:solidFill>
                  <a:schemeClr val="tx2"/>
                </a:solidFill>
              </a:rPr>
              <a:t> у </a:t>
            </a:r>
            <a:r>
              <a:rPr lang="ru-RU" sz="1600" dirty="0" err="1">
                <a:solidFill>
                  <a:schemeClr val="tx2"/>
                </a:solidFill>
              </a:rPr>
              <a:t>ньому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має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існувати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безліч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видів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тварин</a:t>
            </a:r>
            <a:r>
              <a:rPr lang="ru-RU" sz="1600" dirty="0">
                <a:solidFill>
                  <a:schemeClr val="tx2"/>
                </a:solidFill>
              </a:rPr>
              <a:t>, </a:t>
            </a:r>
            <a:r>
              <a:rPr lang="ru-RU" sz="1600" dirty="0" err="1">
                <a:solidFill>
                  <a:schemeClr val="tx2"/>
                </a:solidFill>
              </a:rPr>
              <a:t>мікроорганізмів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dirty="0" err="1">
                <a:solidFill>
                  <a:schemeClr val="tx2"/>
                </a:solidFill>
              </a:rPr>
              <a:t>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рослин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  </a:t>
            </a:r>
            <a:r>
              <a:rPr lang="ru-RU" sz="1600" dirty="0" err="1" smtClean="0">
                <a:solidFill>
                  <a:schemeClr val="tx2"/>
                </a:solidFill>
              </a:rPr>
              <a:t>Може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бути </a:t>
            </a:r>
            <a:r>
              <a:rPr lang="ru-RU" sz="1600" dirty="0" err="1">
                <a:solidFill>
                  <a:schemeClr val="tx2"/>
                </a:solidFill>
              </a:rPr>
              <a:t>кілька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видів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взаємодії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між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позаземним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навколишнім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середовищем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середовищем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людського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поселення</a:t>
            </a:r>
            <a:r>
              <a:rPr lang="ru-RU" sz="1600" dirty="0">
                <a:solidFill>
                  <a:schemeClr val="tx2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       </a:t>
            </a:r>
            <a:r>
              <a:rPr lang="ru-RU" sz="1600" dirty="0" err="1" smtClean="0">
                <a:solidFill>
                  <a:schemeClr val="tx2"/>
                </a:solidFill>
              </a:rPr>
              <a:t>Людське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поселення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повністю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ізольоване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від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навколишнього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середовища</a:t>
            </a:r>
            <a:r>
              <a:rPr lang="ru-RU" sz="1600" dirty="0">
                <a:solidFill>
                  <a:schemeClr val="tx2"/>
                </a:solidFill>
              </a:rPr>
              <a:t> (</a:t>
            </a:r>
            <a:r>
              <a:rPr lang="ru-RU" sz="1600" dirty="0" err="1">
                <a:solidFill>
                  <a:schemeClr val="tx2"/>
                </a:solidFill>
              </a:rPr>
              <a:t>штучна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dirty="0" err="1">
                <a:solidFill>
                  <a:schemeClr val="tx2"/>
                </a:solidFill>
              </a:rPr>
              <a:t>біосфера</a:t>
            </a:r>
            <a:r>
              <a:rPr lang="ru-RU" sz="1600" dirty="0">
                <a:solidFill>
                  <a:schemeClr val="tx2"/>
                </a:solidFill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       </a:t>
            </a:r>
            <a:r>
              <a:rPr lang="ru-RU" sz="1600" dirty="0" err="1" smtClean="0">
                <a:solidFill>
                  <a:schemeClr val="tx2"/>
                </a:solidFill>
              </a:rPr>
              <a:t>Зміна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навколишнього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середовища</a:t>
            </a:r>
            <a:r>
              <a:rPr lang="ru-RU" sz="1600" dirty="0">
                <a:solidFill>
                  <a:schemeClr val="tx2"/>
                </a:solidFill>
              </a:rPr>
              <a:t> до стану, </a:t>
            </a:r>
            <a:r>
              <a:rPr lang="ru-RU" sz="1600" dirty="0" err="1">
                <a:solidFill>
                  <a:schemeClr val="tx2"/>
                </a:solidFill>
              </a:rPr>
              <a:t>придатного</a:t>
            </a:r>
            <a:r>
              <a:rPr lang="ru-RU" sz="1600" dirty="0">
                <a:solidFill>
                  <a:schemeClr val="tx2"/>
                </a:solidFill>
              </a:rPr>
              <a:t> для </a:t>
            </a:r>
            <a:r>
              <a:rPr lang="ru-RU" sz="1600" dirty="0" err="1">
                <a:solidFill>
                  <a:schemeClr val="tx2"/>
                </a:solidFill>
              </a:rPr>
              <a:t>життя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земних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організмів</a:t>
            </a:r>
            <a:r>
              <a:rPr lang="ru-RU" sz="1600" dirty="0">
                <a:solidFill>
                  <a:schemeClr val="tx2"/>
                </a:solidFill>
              </a:rPr>
              <a:t> (</a:t>
            </a:r>
            <a:r>
              <a:rPr lang="ru-RU" sz="1600" dirty="0" err="1">
                <a:solidFill>
                  <a:schemeClr val="tx2"/>
                </a:solidFill>
              </a:rPr>
              <a:t>терраформування</a:t>
            </a:r>
            <a:r>
              <a:rPr lang="ru-RU" sz="1600" dirty="0">
                <a:solidFill>
                  <a:schemeClr val="tx2"/>
                </a:solidFill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       </a:t>
            </a:r>
            <a:r>
              <a:rPr lang="ru-RU" sz="1600" dirty="0" err="1" smtClean="0">
                <a:solidFill>
                  <a:schemeClr val="tx2"/>
                </a:solidFill>
              </a:rPr>
              <a:t>Зміна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земних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організмів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пристосування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їх</a:t>
            </a:r>
            <a:r>
              <a:rPr lang="ru-RU" sz="1600" dirty="0">
                <a:solidFill>
                  <a:schemeClr val="tx2"/>
                </a:solidFill>
              </a:rPr>
              <a:t> до нового </a:t>
            </a:r>
            <a:r>
              <a:rPr lang="ru-RU" sz="1600" dirty="0" err="1">
                <a:solidFill>
                  <a:schemeClr val="tx2"/>
                </a:solidFill>
              </a:rPr>
              <a:t>середовища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Також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можливі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комбінації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перерахованих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варіантів</a:t>
            </a:r>
            <a:r>
              <a:rPr lang="ru-RU" sz="1600" dirty="0">
                <a:solidFill>
                  <a:schemeClr val="tx2"/>
                </a:solidFill>
              </a:rPr>
              <a:t>. Але не </a:t>
            </a:r>
            <a:r>
              <a:rPr lang="ru-RU" sz="1600" dirty="0" err="1">
                <a:solidFill>
                  <a:schemeClr val="tx2"/>
                </a:solidFill>
              </a:rPr>
              <a:t>можна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забувати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</a:t>
            </a:r>
            <a:r>
              <a:rPr lang="ru-RU" sz="1600" dirty="0">
                <a:solidFill>
                  <a:schemeClr val="tx2"/>
                </a:solidFill>
              </a:rPr>
              <a:t> про </a:t>
            </a:r>
            <a:r>
              <a:rPr lang="ru-RU" sz="1600" dirty="0" err="1">
                <a:solidFill>
                  <a:schemeClr val="tx2"/>
                </a:solidFill>
              </a:rPr>
              <a:t>гравітацію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оскільки</a:t>
            </a:r>
            <a:r>
              <a:rPr lang="ru-RU" sz="1600" dirty="0">
                <a:solidFill>
                  <a:schemeClr val="tx2"/>
                </a:solidFill>
              </a:rPr>
              <a:t> при </a:t>
            </a:r>
            <a:r>
              <a:rPr lang="ru-RU" sz="1600" dirty="0" err="1">
                <a:solidFill>
                  <a:schemeClr val="tx2"/>
                </a:solidFill>
              </a:rPr>
              <a:t>відсутності</a:t>
            </a:r>
            <a:r>
              <a:rPr lang="ru-RU" sz="1600" dirty="0">
                <a:solidFill>
                  <a:schemeClr val="tx2"/>
                </a:solidFill>
              </a:rPr>
              <a:t> земного </a:t>
            </a:r>
            <a:r>
              <a:rPr lang="ru-RU" sz="1600" dirty="0" err="1">
                <a:solidFill>
                  <a:schemeClr val="tx2"/>
                </a:solidFill>
              </a:rPr>
              <a:t>тяжіння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тіло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людини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дуже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швидко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зношується</a:t>
            </a:r>
            <a:r>
              <a:rPr lang="ru-RU" sz="1600" dirty="0">
                <a:solidFill>
                  <a:schemeClr val="tx2"/>
                </a:solidFill>
              </a:rPr>
              <a:t> (</a:t>
            </a:r>
            <a:r>
              <a:rPr lang="ru-RU" sz="1600" dirty="0" err="1">
                <a:solidFill>
                  <a:schemeClr val="tx2"/>
                </a:solidFill>
              </a:rPr>
              <a:t>переважно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дуже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швидко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атрофуються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м'язи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органи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серцева</a:t>
            </a:r>
            <a:r>
              <a:rPr lang="ru-RU" sz="1600" dirty="0">
                <a:solidFill>
                  <a:schemeClr val="tx2"/>
                </a:solidFill>
              </a:rPr>
              <a:t> тканина — </a:t>
            </a:r>
            <a:r>
              <a:rPr lang="ru-RU" sz="1600" dirty="0" err="1">
                <a:solidFill>
                  <a:schemeClr val="tx2"/>
                </a:solidFill>
              </a:rPr>
              <a:t>серцевий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м'яз</a:t>
            </a:r>
            <a:r>
              <a:rPr lang="ru-RU" sz="1600" dirty="0">
                <a:solidFill>
                  <a:schemeClr val="tx2"/>
                </a:solidFill>
              </a:rPr>
              <a:t>)</a:t>
            </a:r>
          </a:p>
          <a:p>
            <a:endParaRPr lang="ru-RU" b="1" i="1" dirty="0" smtClean="0"/>
          </a:p>
          <a:p>
            <a:endParaRPr lang="ru-RU" b="1" i="1" dirty="0"/>
          </a:p>
          <a:p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3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2"/>
                </a:solidFill>
              </a:rPr>
              <a:t>Самозабезпечення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 </a:t>
            </a:r>
            <a:r>
              <a:rPr lang="ru-RU" sz="1600" dirty="0" err="1" smtClean="0">
                <a:solidFill>
                  <a:schemeClr val="tx2"/>
                </a:solidFill>
              </a:rPr>
              <a:t>Самозабезпечення</a:t>
            </a:r>
            <a:r>
              <a:rPr lang="ru-RU" sz="1600" dirty="0">
                <a:solidFill>
                  <a:schemeClr val="tx2"/>
                </a:solidFill>
              </a:rPr>
              <a:t> — </a:t>
            </a:r>
            <a:r>
              <a:rPr lang="ru-RU" sz="1600" dirty="0" err="1">
                <a:solidFill>
                  <a:schemeClr val="tx2"/>
                </a:solidFill>
              </a:rPr>
              <a:t>необов'язковий</a:t>
            </a:r>
            <a:r>
              <a:rPr lang="ru-RU" sz="1600" dirty="0">
                <a:solidFill>
                  <a:schemeClr val="tx2"/>
                </a:solidFill>
              </a:rPr>
              <a:t> атрибут </a:t>
            </a:r>
            <a:r>
              <a:rPr lang="ru-RU" sz="1600" dirty="0" err="1">
                <a:solidFill>
                  <a:schemeClr val="tx2"/>
                </a:solidFill>
              </a:rPr>
              <a:t>позаземного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поселення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але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воно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може</a:t>
            </a:r>
            <a:r>
              <a:rPr lang="ru-RU" sz="1600" dirty="0">
                <a:solidFill>
                  <a:schemeClr val="tx2"/>
                </a:solidFill>
              </a:rPr>
              <a:t> бути </a:t>
            </a:r>
            <a:r>
              <a:rPr lang="ru-RU" sz="1600" dirty="0" err="1">
                <a:solidFill>
                  <a:schemeClr val="tx2"/>
                </a:solidFill>
              </a:rPr>
              <a:t>кінцевою</a:t>
            </a:r>
            <a:r>
              <a:rPr lang="ru-RU" sz="1600" dirty="0">
                <a:solidFill>
                  <a:schemeClr val="tx2"/>
                </a:solidFill>
              </a:rPr>
              <a:t> метою </a:t>
            </a:r>
            <a:r>
              <a:rPr lang="ru-RU" sz="1600" dirty="0" err="1">
                <a:solidFill>
                  <a:schemeClr val="tx2"/>
                </a:solidFill>
              </a:rPr>
              <a:t>колонізації</a:t>
            </a:r>
            <a:r>
              <a:rPr lang="ru-RU" sz="1600" dirty="0">
                <a:solidFill>
                  <a:schemeClr val="tx2"/>
                </a:solidFill>
              </a:rPr>
              <a:t> космосу, тому </a:t>
            </a:r>
            <a:r>
              <a:rPr lang="ru-RU" sz="1600" dirty="0" err="1">
                <a:solidFill>
                  <a:schemeClr val="tx2"/>
                </a:solidFill>
              </a:rPr>
              <a:t>що</a:t>
            </a:r>
            <a:r>
              <a:rPr lang="ru-RU" sz="1600" dirty="0">
                <a:solidFill>
                  <a:schemeClr val="tx2"/>
                </a:solidFill>
              </a:rPr>
              <a:t> дозволить </a:t>
            </a:r>
            <a:r>
              <a:rPr lang="ru-RU" sz="1600" dirty="0" err="1">
                <a:solidFill>
                  <a:schemeClr val="tx2"/>
                </a:solidFill>
              </a:rPr>
              <a:t>значно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прискорити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зростання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колонії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набагато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зменшить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її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залежність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від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Землі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  <a:r>
              <a:rPr lang="ru-RU" sz="1600" dirty="0" err="1">
                <a:solidFill>
                  <a:schemeClr val="tx2"/>
                </a:solidFill>
              </a:rPr>
              <a:t>Проміжними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етапами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можуть</a:t>
            </a:r>
            <a:r>
              <a:rPr lang="ru-RU" sz="1600" dirty="0">
                <a:solidFill>
                  <a:schemeClr val="tx2"/>
                </a:solidFill>
              </a:rPr>
              <a:t> бути </a:t>
            </a:r>
            <a:r>
              <a:rPr lang="ru-RU" sz="1600" dirty="0" err="1">
                <a:solidFill>
                  <a:schemeClr val="tx2"/>
                </a:solidFill>
              </a:rPr>
              <a:t>колонії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які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вимагають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тільки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інформації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Землі</a:t>
            </a:r>
            <a:r>
              <a:rPr lang="ru-RU" sz="1600" dirty="0">
                <a:solidFill>
                  <a:schemeClr val="tx2"/>
                </a:solidFill>
              </a:rPr>
              <a:t> (</a:t>
            </a:r>
            <a:r>
              <a:rPr lang="ru-RU" sz="1600" dirty="0" err="1">
                <a:solidFill>
                  <a:schemeClr val="tx2"/>
                </a:solidFill>
              </a:rPr>
              <a:t>наукової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інженерної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тощо</a:t>
            </a:r>
            <a:r>
              <a:rPr lang="ru-RU" sz="1600" dirty="0">
                <a:solidFill>
                  <a:schemeClr val="tx2"/>
                </a:solidFill>
              </a:rPr>
              <a:t>) </a:t>
            </a:r>
            <a:r>
              <a:rPr lang="ru-RU" sz="1600" dirty="0" err="1">
                <a:solidFill>
                  <a:schemeClr val="tx2"/>
                </a:solidFill>
              </a:rPr>
              <a:t>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колонії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які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вимагають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періодичних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постачань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Землі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деяких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видів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продукції</a:t>
            </a:r>
            <a:r>
              <a:rPr lang="ru-RU" sz="1600" dirty="0">
                <a:solidFill>
                  <a:schemeClr val="tx2"/>
                </a:solidFill>
              </a:rPr>
              <a:t> (</a:t>
            </a:r>
            <a:r>
              <a:rPr lang="ru-RU" sz="1600" dirty="0" err="1">
                <a:solidFill>
                  <a:schemeClr val="tx2"/>
                </a:solidFill>
              </a:rPr>
              <a:t>електроніки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медикаментів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тощо</a:t>
            </a:r>
            <a:r>
              <a:rPr lang="ru-RU" sz="1600" dirty="0">
                <a:solidFill>
                  <a:schemeClr val="tx2"/>
                </a:solidFill>
              </a:rPr>
              <a:t>).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Створення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самозабезпечуваних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колоній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може</a:t>
            </a:r>
            <a:r>
              <a:rPr lang="ru-RU" sz="1600" dirty="0">
                <a:solidFill>
                  <a:schemeClr val="tx2"/>
                </a:solidFill>
              </a:rPr>
              <a:t> в </a:t>
            </a:r>
            <a:r>
              <a:rPr lang="ru-RU" sz="1600" dirty="0" err="1">
                <a:solidFill>
                  <a:schemeClr val="tx2"/>
                </a:solidFill>
              </a:rPr>
              <a:t>перспективі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призвести</a:t>
            </a:r>
            <a:r>
              <a:rPr lang="ru-RU" sz="1600" dirty="0">
                <a:solidFill>
                  <a:schemeClr val="tx2"/>
                </a:solidFill>
              </a:rPr>
              <a:t> до </a:t>
            </a:r>
            <a:r>
              <a:rPr lang="ru-RU" sz="1600" dirty="0" err="1">
                <a:solidFill>
                  <a:schemeClr val="tx2"/>
                </a:solidFill>
              </a:rPr>
              <a:t>появи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незалежних</a:t>
            </a:r>
            <a:r>
              <a:rPr lang="ru-RU" sz="1600" dirty="0">
                <a:solidFill>
                  <a:schemeClr val="tx2"/>
                </a:solidFill>
              </a:rPr>
              <a:t> / </a:t>
            </a:r>
            <a:r>
              <a:rPr lang="ru-RU" sz="1600" dirty="0" err="1">
                <a:solidFill>
                  <a:schemeClr val="tx2"/>
                </a:solidFill>
              </a:rPr>
              <a:t>ворожих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Землі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колоній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b="1" dirty="0" err="1">
                <a:solidFill>
                  <a:schemeClr val="tx2"/>
                </a:solidFill>
              </a:rPr>
              <a:t>Чисельність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населення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 У</a:t>
            </a:r>
            <a:r>
              <a:rPr lang="ru-RU" sz="1600" dirty="0">
                <a:solidFill>
                  <a:schemeClr val="tx2"/>
                </a:solidFill>
              </a:rPr>
              <a:t> 2002 </a:t>
            </a:r>
            <a:r>
              <a:rPr lang="ru-RU" sz="1600" dirty="0" err="1">
                <a:solidFill>
                  <a:schemeClr val="tx2"/>
                </a:solidFill>
              </a:rPr>
              <a:t>році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dirty="0" smtClean="0">
                <a:solidFill>
                  <a:schemeClr val="tx2"/>
                </a:solidFill>
              </a:rPr>
              <a:t>антрополог</a:t>
            </a:r>
            <a:r>
              <a:rPr lang="ru-RU" sz="1600" dirty="0">
                <a:solidFill>
                  <a:schemeClr val="tx2"/>
                </a:solidFill>
              </a:rPr>
              <a:t> Джон </a:t>
            </a:r>
            <a:r>
              <a:rPr lang="ru-RU" sz="1600" dirty="0" err="1">
                <a:solidFill>
                  <a:schemeClr val="tx2"/>
                </a:solidFill>
              </a:rPr>
              <a:t>Мур</a:t>
            </a:r>
            <a:r>
              <a:rPr lang="ru-RU" sz="1600" dirty="0">
                <a:solidFill>
                  <a:schemeClr val="tx2"/>
                </a:solidFill>
              </a:rPr>
              <a:t> припустив, </a:t>
            </a:r>
            <a:r>
              <a:rPr lang="ru-RU" sz="1600" dirty="0" err="1">
                <a:solidFill>
                  <a:schemeClr val="tx2"/>
                </a:solidFill>
              </a:rPr>
              <a:t>що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поселення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чисельністю</a:t>
            </a:r>
            <a:r>
              <a:rPr lang="ru-RU" sz="1600" dirty="0">
                <a:solidFill>
                  <a:schemeClr val="tx2"/>
                </a:solidFill>
              </a:rPr>
              <a:t> 150–200 </a:t>
            </a:r>
            <a:r>
              <a:rPr lang="ru-RU" sz="1600" dirty="0" err="1">
                <a:solidFill>
                  <a:schemeClr val="tx2"/>
                </a:solidFill>
              </a:rPr>
              <a:t>осіб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зможе</a:t>
            </a:r>
            <a:r>
              <a:rPr lang="ru-RU" sz="1600" dirty="0">
                <a:solidFill>
                  <a:schemeClr val="tx2"/>
                </a:solidFill>
              </a:rPr>
              <a:t> нормально </a:t>
            </a:r>
            <a:r>
              <a:rPr lang="ru-RU" sz="1600" dirty="0" err="1">
                <a:solidFill>
                  <a:schemeClr val="tx2"/>
                </a:solidFill>
              </a:rPr>
              <a:t>існувати</a:t>
            </a:r>
            <a:r>
              <a:rPr lang="ru-RU" sz="1600" dirty="0">
                <a:solidFill>
                  <a:schemeClr val="tx2"/>
                </a:solidFill>
              </a:rPr>
              <a:t> 6-8 </a:t>
            </a:r>
            <a:r>
              <a:rPr lang="ru-RU" sz="1600" dirty="0" err="1">
                <a:solidFill>
                  <a:schemeClr val="tx2"/>
                </a:solidFill>
              </a:rPr>
              <a:t>поколінь</a:t>
            </a:r>
            <a:r>
              <a:rPr lang="ru-RU" sz="1600" dirty="0">
                <a:solidFill>
                  <a:schemeClr val="tx2"/>
                </a:solidFill>
              </a:rPr>
              <a:t> (</a:t>
            </a:r>
            <a:r>
              <a:rPr lang="ru-RU" sz="1600" dirty="0" err="1">
                <a:solidFill>
                  <a:schemeClr val="tx2"/>
                </a:solidFill>
              </a:rPr>
              <a:t>близько</a:t>
            </a:r>
            <a:r>
              <a:rPr lang="ru-RU" sz="1600" dirty="0">
                <a:solidFill>
                  <a:schemeClr val="tx2"/>
                </a:solidFill>
              </a:rPr>
              <a:t> 200 </a:t>
            </a:r>
            <a:r>
              <a:rPr lang="ru-RU" sz="1600" dirty="0" err="1">
                <a:solidFill>
                  <a:schemeClr val="tx2"/>
                </a:solidFill>
              </a:rPr>
              <a:t>років</a:t>
            </a:r>
            <a:r>
              <a:rPr lang="ru-RU" sz="1600" dirty="0" smtClean="0">
                <a:solidFill>
                  <a:schemeClr val="tx2"/>
                </a:solidFill>
              </a:rPr>
              <a:t>).</a:t>
            </a:r>
            <a:r>
              <a:rPr lang="uk-UA" sz="16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645024"/>
            <a:ext cx="3814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Розташування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колонії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05064"/>
            <a:ext cx="8676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      </a:t>
            </a:r>
            <a:r>
              <a:rPr lang="ru-RU" sz="1600" dirty="0" err="1" smtClean="0">
                <a:solidFill>
                  <a:schemeClr val="tx2"/>
                </a:solidFill>
              </a:rPr>
              <a:t>Найкраще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розташування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колонії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є</a:t>
            </a:r>
            <a:r>
              <a:rPr lang="ru-RU" sz="1600" dirty="0">
                <a:solidFill>
                  <a:schemeClr val="tx2"/>
                </a:solidFill>
              </a:rPr>
              <a:t> одним </a:t>
            </a:r>
            <a:r>
              <a:rPr lang="ru-RU" sz="1600" dirty="0" err="1">
                <a:solidFill>
                  <a:schemeClr val="tx2"/>
                </a:solidFill>
              </a:rPr>
              <a:t>з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основних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предметів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суперечки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прихильників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космічної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колонізації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     </a:t>
            </a:r>
            <a:r>
              <a:rPr lang="ru-RU" sz="1600" dirty="0" err="1" smtClean="0">
                <a:solidFill>
                  <a:schemeClr val="tx2"/>
                </a:solidFill>
              </a:rPr>
              <a:t>Колонії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можуть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розташовуватися</a:t>
            </a:r>
            <a:r>
              <a:rPr lang="ru-RU" sz="1600" dirty="0">
                <a:solidFill>
                  <a:schemeClr val="tx2"/>
                </a:solidFill>
              </a:rPr>
              <a:t> в таких </a:t>
            </a:r>
            <a:r>
              <a:rPr lang="ru-RU" sz="1600" dirty="0" err="1">
                <a:solidFill>
                  <a:schemeClr val="tx2"/>
                </a:solidFill>
              </a:rPr>
              <a:t>місцях</a:t>
            </a:r>
            <a:r>
              <a:rPr lang="ru-RU" sz="1600" dirty="0">
                <a:solidFill>
                  <a:schemeClr val="tx2"/>
                </a:solidFill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  Планета</a:t>
            </a:r>
            <a:r>
              <a:rPr lang="ru-RU" sz="1600" dirty="0">
                <a:solidFill>
                  <a:schemeClr val="tx2"/>
                </a:solidFill>
              </a:rPr>
              <a:t>, </a:t>
            </a:r>
            <a:r>
              <a:rPr lang="ru-RU" sz="1600" dirty="0" err="1">
                <a:solidFill>
                  <a:schemeClr val="tx2"/>
                </a:solidFill>
              </a:rPr>
              <a:t>екзопланета</a:t>
            </a:r>
            <a:r>
              <a:rPr lang="ru-RU" sz="1600" dirty="0">
                <a:solidFill>
                  <a:schemeClr val="tx2"/>
                </a:solidFill>
              </a:rPr>
              <a:t>, </a:t>
            </a:r>
            <a:r>
              <a:rPr lang="ru-RU" sz="1600" dirty="0" err="1" smtClean="0">
                <a:solidFill>
                  <a:schemeClr val="tx2"/>
                </a:solidFill>
              </a:rPr>
              <a:t>супутник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планети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dirty="0" err="1">
                <a:solidFill>
                  <a:schemeClr val="tx2"/>
                </a:solidFill>
              </a:rPr>
              <a:t>або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dirty="0" err="1">
                <a:solidFill>
                  <a:schemeClr val="tx2"/>
                </a:solidFill>
              </a:rPr>
              <a:t>астероїд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  </a:t>
            </a:r>
            <a:r>
              <a:rPr lang="ru-RU" sz="1600" dirty="0" err="1" smtClean="0">
                <a:solidFill>
                  <a:schemeClr val="tx2"/>
                </a:solidFill>
              </a:rPr>
              <a:t>Орбіта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dirty="0" err="1">
                <a:solidFill>
                  <a:schemeClr val="tx2"/>
                </a:solidFill>
              </a:rPr>
              <a:t>навколо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Землі</a:t>
            </a:r>
            <a:r>
              <a:rPr lang="ru-RU" sz="1600" dirty="0">
                <a:solidFill>
                  <a:schemeClr val="tx2"/>
                </a:solidFill>
              </a:rPr>
              <a:t>, </a:t>
            </a:r>
            <a:r>
              <a:rPr lang="ru-RU" sz="1600" dirty="0" err="1">
                <a:solidFill>
                  <a:schemeClr val="tx2"/>
                </a:solidFill>
              </a:rPr>
              <a:t>Сонця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dirty="0" err="1">
                <a:solidFill>
                  <a:schemeClr val="tx2"/>
                </a:solidFill>
              </a:rPr>
              <a:t>або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іншого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dirty="0" err="1">
                <a:solidFill>
                  <a:schemeClr val="tx2"/>
                </a:solidFill>
              </a:rPr>
              <a:t>космічного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тіла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  Точка </a:t>
            </a:r>
            <a:r>
              <a:rPr lang="ru-RU" sz="1600" dirty="0">
                <a:solidFill>
                  <a:schemeClr val="tx2"/>
                </a:solidFill>
              </a:rPr>
              <a:t>Лагранжа</a:t>
            </a:r>
            <a:r>
              <a:rPr lang="ru-RU" sz="1600" dirty="0" smtClean="0">
                <a:solidFill>
                  <a:schemeClr val="tx2"/>
                </a:solidFill>
              </a:rPr>
              <a:t>. (Точки Лагранжа - (</a:t>
            </a:r>
            <a:r>
              <a:rPr lang="ru-RU" sz="1600" dirty="0" err="1" smtClean="0">
                <a:solidFill>
                  <a:schemeClr val="tx2"/>
                </a:solidFill>
              </a:rPr>
              <a:t>менш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відомі</a:t>
            </a:r>
            <a:r>
              <a:rPr lang="ru-RU" sz="1600" dirty="0">
                <a:solidFill>
                  <a:schemeClr val="tx2"/>
                </a:solidFill>
              </a:rPr>
              <a:t> як точки </a:t>
            </a:r>
            <a:r>
              <a:rPr lang="ru-RU" sz="1600" dirty="0" err="1">
                <a:solidFill>
                  <a:schemeClr val="tx2"/>
                </a:solidFill>
              </a:rPr>
              <a:t>лібрації</a:t>
            </a:r>
            <a:r>
              <a:rPr lang="ru-RU" sz="1600" dirty="0">
                <a:solidFill>
                  <a:schemeClr val="tx2"/>
                </a:solidFill>
              </a:rPr>
              <a:t> (</a:t>
            </a:r>
            <a:r>
              <a:rPr lang="ru-RU" sz="1600" dirty="0" err="1">
                <a:solidFill>
                  <a:schemeClr val="tx2"/>
                </a:solidFill>
              </a:rPr>
              <a:t>від</a:t>
            </a:r>
            <a:r>
              <a:rPr lang="ru-RU" sz="1600" dirty="0">
                <a:solidFill>
                  <a:schemeClr val="tx2"/>
                </a:solidFill>
              </a:rPr>
              <a:t> лат. </a:t>
            </a:r>
            <a:r>
              <a:rPr lang="en-US" sz="1600" i="1" dirty="0" err="1">
                <a:solidFill>
                  <a:schemeClr val="tx2"/>
                </a:solidFill>
              </a:rPr>
              <a:t>libro</a:t>
            </a:r>
            <a:r>
              <a:rPr lang="en-US" sz="1600" dirty="0">
                <a:solidFill>
                  <a:schemeClr val="tx2"/>
                </a:solidFill>
              </a:rPr>
              <a:t> — </a:t>
            </a:r>
            <a:r>
              <a:rPr lang="ru-RU" sz="1600" dirty="0" err="1">
                <a:solidFill>
                  <a:schemeClr val="tx2"/>
                </a:solidFill>
              </a:rPr>
              <a:t>коливання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або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i="1" dirty="0" err="1">
                <a:solidFill>
                  <a:schemeClr val="tx2"/>
                </a:solidFill>
              </a:rPr>
              <a:t>стаціонарні</a:t>
            </a:r>
            <a:r>
              <a:rPr lang="ru-RU" sz="1600" i="1" dirty="0">
                <a:solidFill>
                  <a:schemeClr val="tx2"/>
                </a:solidFill>
              </a:rPr>
              <a:t> точки</a:t>
            </a:r>
            <a:r>
              <a:rPr lang="ru-RU" sz="1600" dirty="0">
                <a:solidFill>
                  <a:schemeClr val="tx2"/>
                </a:solidFill>
              </a:rPr>
              <a:t>)) — 5 </a:t>
            </a:r>
            <a:r>
              <a:rPr lang="ru-RU" sz="1600" dirty="0" err="1">
                <a:solidFill>
                  <a:schemeClr val="tx2"/>
                </a:solidFill>
              </a:rPr>
              <a:t>точок</a:t>
            </a:r>
            <a:r>
              <a:rPr lang="ru-RU" sz="1600" dirty="0">
                <a:solidFill>
                  <a:schemeClr val="tx2"/>
                </a:solidFill>
              </a:rPr>
              <a:t> в </a:t>
            </a:r>
            <a:r>
              <a:rPr lang="ru-RU" sz="1600" dirty="0" err="1">
                <a:solidFill>
                  <a:schemeClr val="tx2"/>
                </a:solidFill>
              </a:rPr>
              <a:t>орбітальній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конфігурації</a:t>
            </a:r>
            <a:r>
              <a:rPr lang="ru-RU" sz="1600" dirty="0">
                <a:solidFill>
                  <a:schemeClr val="tx2"/>
                </a:solidFill>
              </a:rPr>
              <a:t>, де </a:t>
            </a:r>
            <a:r>
              <a:rPr lang="ru-RU" sz="1600" dirty="0" err="1">
                <a:solidFill>
                  <a:schemeClr val="tx2"/>
                </a:solidFill>
              </a:rPr>
              <a:t>тіло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незначною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масою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що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зазнає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тільки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гравітаційного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впливу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двох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взаємопов'язаних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масивних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тіл</a:t>
            </a:r>
            <a:r>
              <a:rPr lang="ru-RU" sz="1600" dirty="0">
                <a:solidFill>
                  <a:schemeClr val="tx2"/>
                </a:solidFill>
              </a:rPr>
              <a:t>, буде </a:t>
            </a:r>
            <a:r>
              <a:rPr lang="ru-RU" sz="1600" dirty="0" err="1">
                <a:solidFill>
                  <a:schemeClr val="tx2"/>
                </a:solidFill>
              </a:rPr>
              <a:t>перебувати</a:t>
            </a:r>
            <a:r>
              <a:rPr lang="ru-RU" sz="1600" dirty="0">
                <a:solidFill>
                  <a:schemeClr val="tx2"/>
                </a:solidFill>
              </a:rPr>
              <a:t> у </a:t>
            </a:r>
            <a:r>
              <a:rPr lang="ru-RU" sz="1600" dirty="0" err="1">
                <a:solidFill>
                  <a:schemeClr val="tx2"/>
                </a:solidFill>
              </a:rPr>
              <a:t>незмінній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позиції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щодо</a:t>
            </a:r>
            <a:r>
              <a:rPr lang="ru-RU" sz="1600" dirty="0">
                <a:solidFill>
                  <a:schemeClr val="tx2"/>
                </a:solidFill>
              </a:rPr>
              <a:t> них. </a:t>
            </a:r>
            <a:r>
              <a:rPr lang="ru-RU" sz="1600" dirty="0" err="1">
                <a:solidFill>
                  <a:schemeClr val="tx2"/>
                </a:solidFill>
              </a:rPr>
              <a:t>Локальний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розв'язок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dirty="0" err="1">
                <a:solidFill>
                  <a:schemeClr val="tx2"/>
                </a:solidFill>
              </a:rPr>
              <a:t>задачі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трьох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тіл</a:t>
            </a:r>
            <a:r>
              <a:rPr lang="ru-RU" sz="1600" dirty="0" smtClean="0">
                <a:solidFill>
                  <a:schemeClr val="tx2"/>
                </a:solidFill>
              </a:rPr>
              <a:t>.)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tx2"/>
                </a:solidFill>
              </a:rPr>
              <a:t>Планети</a:t>
            </a:r>
            <a:r>
              <a:rPr lang="ru-RU" sz="1400" b="1" dirty="0">
                <a:solidFill>
                  <a:schemeClr val="tx2"/>
                </a:solidFill>
              </a:rPr>
              <a:t>, </a:t>
            </a:r>
            <a:r>
              <a:rPr lang="ru-RU" sz="1400" b="1" dirty="0" err="1">
                <a:solidFill>
                  <a:schemeClr val="tx2"/>
                </a:solidFill>
              </a:rPr>
              <a:t>супутники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  <a:r>
              <a:rPr lang="ru-RU" sz="1400" b="1" dirty="0" err="1">
                <a:solidFill>
                  <a:schemeClr val="tx2"/>
                </a:solidFill>
              </a:rPr>
              <a:t>і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</a:rPr>
              <a:t>астероїди</a:t>
            </a:r>
            <a:r>
              <a:rPr lang="ru-RU" sz="14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Марс. </a:t>
            </a:r>
            <a:r>
              <a:rPr lang="ru-RU" sz="1400" dirty="0">
                <a:solidFill>
                  <a:schemeClr val="tx2"/>
                </a:solidFill>
              </a:rPr>
              <a:t>Марс </a:t>
            </a:r>
            <a:r>
              <a:rPr lang="ru-RU" sz="1400" dirty="0" err="1">
                <a:solidFill>
                  <a:schemeClr val="tx2"/>
                </a:solidFill>
              </a:rPr>
              <a:t>розглядається</a:t>
            </a:r>
            <a:r>
              <a:rPr lang="ru-RU" sz="1400" dirty="0">
                <a:solidFill>
                  <a:schemeClr val="tx2"/>
                </a:solidFill>
              </a:rPr>
              <a:t> одним </a:t>
            </a:r>
            <a:r>
              <a:rPr lang="ru-RU" sz="1400" dirty="0" err="1">
                <a:solidFill>
                  <a:schemeClr val="tx2"/>
                </a:solidFill>
              </a:rPr>
              <a:t>з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найбільш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ймовірних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кандидатів</a:t>
            </a:r>
            <a:r>
              <a:rPr lang="ru-RU" sz="1400" dirty="0">
                <a:solidFill>
                  <a:schemeClr val="tx2"/>
                </a:solidFill>
              </a:rPr>
              <a:t> як </a:t>
            </a:r>
            <a:r>
              <a:rPr lang="ru-RU" sz="1400" dirty="0" err="1">
                <a:solidFill>
                  <a:schemeClr val="tx2"/>
                </a:solidFill>
              </a:rPr>
              <a:t>місце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першого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позаземного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поселення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err="1">
                <a:solidFill>
                  <a:schemeClr val="tx2"/>
                </a:solidFill>
              </a:rPr>
              <a:t>Його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загальна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площа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приблизно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дорівнює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площі</a:t>
            </a:r>
            <a:r>
              <a:rPr lang="ru-RU" sz="1400" dirty="0">
                <a:solidFill>
                  <a:schemeClr val="tx2"/>
                </a:solidFill>
              </a:rPr>
              <a:t> земного суходолу. На </a:t>
            </a:r>
            <a:r>
              <a:rPr lang="ru-RU" sz="1400" dirty="0" err="1">
                <a:solidFill>
                  <a:schemeClr val="tx2"/>
                </a:solidFill>
              </a:rPr>
              <a:t>Марсі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є</a:t>
            </a:r>
            <a:r>
              <a:rPr lang="ru-RU" sz="1400" dirty="0">
                <a:solidFill>
                  <a:schemeClr val="tx2"/>
                </a:solidFill>
              </a:rPr>
              <a:t> запаси води, а </a:t>
            </a:r>
            <a:r>
              <a:rPr lang="ru-RU" sz="1400" dirty="0" err="1">
                <a:solidFill>
                  <a:schemeClr val="tx2"/>
                </a:solidFill>
              </a:rPr>
              <a:t>також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присутній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вуглець</a:t>
            </a:r>
            <a:r>
              <a:rPr lang="ru-RU" sz="1400" dirty="0">
                <a:solidFill>
                  <a:schemeClr val="tx2"/>
                </a:solidFill>
              </a:rPr>
              <a:t> (у </a:t>
            </a:r>
            <a:r>
              <a:rPr lang="ru-RU" sz="1400" dirty="0" err="1">
                <a:solidFill>
                  <a:schemeClr val="tx2"/>
                </a:solidFill>
              </a:rPr>
              <a:t>вигляді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двоокису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вуглецю</a:t>
            </a:r>
            <a:r>
              <a:rPr lang="ru-RU" sz="1400" dirty="0">
                <a:solidFill>
                  <a:schemeClr val="tx2"/>
                </a:solidFill>
              </a:rPr>
              <a:t> в </a:t>
            </a:r>
            <a:r>
              <a:rPr lang="ru-RU" sz="1400" dirty="0" err="1">
                <a:solidFill>
                  <a:schemeClr val="tx2"/>
                </a:solidFill>
              </a:rPr>
              <a:t>атмосфері</a:t>
            </a:r>
            <a:r>
              <a:rPr lang="ru-RU" sz="1400" dirty="0">
                <a:solidFill>
                  <a:schemeClr val="tx2"/>
                </a:solidFill>
              </a:rPr>
              <a:t>). </a:t>
            </a:r>
            <a:r>
              <a:rPr lang="ru-RU" sz="1400" dirty="0" err="1">
                <a:solidFill>
                  <a:schemeClr val="tx2"/>
                </a:solidFill>
              </a:rPr>
              <a:t>Ймовірно</a:t>
            </a:r>
            <a:r>
              <a:rPr lang="ru-RU" sz="1400" dirty="0">
                <a:solidFill>
                  <a:schemeClr val="tx2"/>
                </a:solidFill>
              </a:rPr>
              <a:t>, Марс </a:t>
            </a:r>
            <a:r>
              <a:rPr lang="ru-RU" sz="1400" dirty="0" err="1">
                <a:solidFill>
                  <a:schemeClr val="tx2"/>
                </a:solidFill>
              </a:rPr>
              <a:t>піддавався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тим</a:t>
            </a:r>
            <a:r>
              <a:rPr lang="ru-RU" sz="1400" dirty="0">
                <a:solidFill>
                  <a:schemeClr val="tx2"/>
                </a:solidFill>
              </a:rPr>
              <a:t> самим </a:t>
            </a:r>
            <a:r>
              <a:rPr lang="ru-RU" sz="1400" dirty="0" err="1">
                <a:solidFill>
                  <a:schemeClr val="tx2"/>
                </a:solidFill>
              </a:rPr>
              <a:t>геологічним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гідрологічним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процесам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що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Земля,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може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містити</a:t>
            </a:r>
            <a:r>
              <a:rPr lang="ru-RU" sz="1400" dirty="0">
                <a:solidFill>
                  <a:schemeClr val="tx2"/>
                </a:solidFill>
              </a:rPr>
              <a:t> запаси </a:t>
            </a:r>
            <a:r>
              <a:rPr lang="ru-RU" sz="1400" dirty="0" err="1">
                <a:solidFill>
                  <a:schemeClr val="tx2"/>
                </a:solidFill>
              </a:rPr>
              <a:t>мінеральних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руд</a:t>
            </a:r>
            <a:r>
              <a:rPr lang="ru-RU" sz="1400" dirty="0">
                <a:solidFill>
                  <a:schemeClr val="tx2"/>
                </a:solidFill>
              </a:rPr>
              <a:t> (</a:t>
            </a:r>
            <a:r>
              <a:rPr lang="ru-RU" sz="1400" dirty="0" err="1">
                <a:solidFill>
                  <a:schemeClr val="tx2"/>
                </a:solidFill>
              </a:rPr>
              <a:t>хоча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це</a:t>
            </a:r>
            <a:r>
              <a:rPr lang="ru-RU" sz="1400" dirty="0">
                <a:solidFill>
                  <a:schemeClr val="tx2"/>
                </a:solidFill>
              </a:rPr>
              <a:t> не доведено). </a:t>
            </a:r>
            <a:r>
              <a:rPr lang="ru-RU" sz="1400" dirty="0" err="1">
                <a:solidFill>
                  <a:schemeClr val="tx2"/>
                </a:solidFill>
              </a:rPr>
              <a:t>Наявного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обладнання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було</a:t>
            </a:r>
            <a:r>
              <a:rPr lang="ru-RU" sz="1400" dirty="0">
                <a:solidFill>
                  <a:schemeClr val="tx2"/>
                </a:solidFill>
              </a:rPr>
              <a:t> б </a:t>
            </a:r>
            <a:r>
              <a:rPr lang="ru-RU" sz="1400" dirty="0" err="1">
                <a:solidFill>
                  <a:schemeClr val="tx2"/>
                </a:solidFill>
              </a:rPr>
              <a:t>достатньо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щоб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отримувати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необхідні</a:t>
            </a:r>
            <a:r>
              <a:rPr lang="ru-RU" sz="1400" dirty="0">
                <a:solidFill>
                  <a:schemeClr val="tx2"/>
                </a:solidFill>
              </a:rPr>
              <a:t> для </a:t>
            </a:r>
            <a:r>
              <a:rPr lang="ru-RU" sz="1400" dirty="0" err="1">
                <a:solidFill>
                  <a:schemeClr val="tx2"/>
                </a:solidFill>
              </a:rPr>
              <a:t>життя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ресурси</a:t>
            </a:r>
            <a:r>
              <a:rPr lang="ru-RU" sz="1400" dirty="0">
                <a:solidFill>
                  <a:schemeClr val="tx2"/>
                </a:solidFill>
              </a:rPr>
              <a:t> (воду, </a:t>
            </a:r>
            <a:r>
              <a:rPr lang="ru-RU" sz="1400" dirty="0" err="1">
                <a:solidFill>
                  <a:schemeClr val="tx2"/>
                </a:solidFill>
              </a:rPr>
              <a:t>кисень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тощо</a:t>
            </a:r>
            <a:r>
              <a:rPr lang="ru-RU" sz="1400" dirty="0">
                <a:solidFill>
                  <a:schemeClr val="tx2"/>
                </a:solidFill>
              </a:rPr>
              <a:t>) </a:t>
            </a:r>
            <a:r>
              <a:rPr lang="ru-RU" sz="1400" dirty="0" err="1">
                <a:solidFill>
                  <a:schemeClr val="tx2"/>
                </a:solidFill>
              </a:rPr>
              <a:t>з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марсіанського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ґрунту</a:t>
            </a:r>
            <a:r>
              <a:rPr lang="ru-RU" sz="1400" dirty="0">
                <a:solidFill>
                  <a:schemeClr val="tx2"/>
                </a:solidFill>
              </a:rPr>
              <a:t> та </a:t>
            </a:r>
            <a:r>
              <a:rPr lang="ru-RU" sz="1400" dirty="0" err="1">
                <a:solidFill>
                  <a:schemeClr val="tx2"/>
                </a:solidFill>
              </a:rPr>
              <a:t>атмосфери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  <a:p>
            <a:r>
              <a:rPr lang="ru-RU" sz="1400" dirty="0">
                <a:solidFill>
                  <a:schemeClr val="tx2"/>
                </a:solidFill>
              </a:rPr>
              <a:t>Атмосфера Марса </a:t>
            </a:r>
            <a:r>
              <a:rPr lang="ru-RU" sz="1400" dirty="0" err="1">
                <a:solidFill>
                  <a:schemeClr val="tx2"/>
                </a:solidFill>
              </a:rPr>
              <a:t>досить</a:t>
            </a:r>
            <a:r>
              <a:rPr lang="ru-RU" sz="1400" dirty="0">
                <a:solidFill>
                  <a:schemeClr val="tx2"/>
                </a:solidFill>
              </a:rPr>
              <a:t> тонка (</a:t>
            </a:r>
            <a:r>
              <a:rPr lang="ru-RU" sz="1400" dirty="0" err="1">
                <a:solidFill>
                  <a:schemeClr val="tx2"/>
                </a:solidFill>
              </a:rPr>
              <a:t>всього</a:t>
            </a:r>
            <a:r>
              <a:rPr lang="ru-RU" sz="1400" dirty="0">
                <a:solidFill>
                  <a:schemeClr val="tx2"/>
                </a:solidFill>
              </a:rPr>
              <a:t> 800 Па, </a:t>
            </a:r>
            <a:r>
              <a:rPr lang="ru-RU" sz="1400" dirty="0" err="1">
                <a:solidFill>
                  <a:schemeClr val="tx2"/>
                </a:solidFill>
              </a:rPr>
              <a:t>або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близько</a:t>
            </a:r>
            <a:r>
              <a:rPr lang="ru-RU" sz="1400" dirty="0">
                <a:solidFill>
                  <a:schemeClr val="tx2"/>
                </a:solidFill>
              </a:rPr>
              <a:t> 0,8% земного </a:t>
            </a:r>
            <a:r>
              <a:rPr lang="ru-RU" sz="1400" dirty="0" err="1">
                <a:solidFill>
                  <a:schemeClr val="tx2"/>
                </a:solidFill>
              </a:rPr>
              <a:t>тиску</a:t>
            </a:r>
            <a:r>
              <a:rPr lang="ru-RU" sz="1400" dirty="0">
                <a:solidFill>
                  <a:schemeClr val="tx2"/>
                </a:solidFill>
              </a:rPr>
              <a:t> на </a:t>
            </a:r>
            <a:r>
              <a:rPr lang="ru-RU" sz="1400" dirty="0" err="1">
                <a:solidFill>
                  <a:schemeClr val="tx2"/>
                </a:solidFill>
              </a:rPr>
              <a:t>рівні</a:t>
            </a:r>
            <a:r>
              <a:rPr lang="ru-RU" sz="1400" dirty="0">
                <a:solidFill>
                  <a:schemeClr val="tx2"/>
                </a:solidFill>
              </a:rPr>
              <a:t> моря), а </a:t>
            </a:r>
            <a:r>
              <a:rPr lang="ru-RU" sz="1400" dirty="0" err="1">
                <a:solidFill>
                  <a:schemeClr val="tx2"/>
                </a:solidFill>
              </a:rPr>
              <a:t>клімат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холодніше</a:t>
            </a:r>
            <a:r>
              <a:rPr lang="ru-RU" sz="1400" dirty="0">
                <a:solidFill>
                  <a:schemeClr val="tx2"/>
                </a:solidFill>
              </a:rPr>
              <a:t>. Сила </a:t>
            </a:r>
            <a:r>
              <a:rPr lang="ru-RU" sz="1400" dirty="0" err="1" smtClean="0">
                <a:solidFill>
                  <a:schemeClr val="tx2"/>
                </a:solidFill>
              </a:rPr>
              <a:t>тяжіння</a:t>
            </a:r>
            <a:r>
              <a:rPr lang="ru-RU" sz="1400" dirty="0">
                <a:solidFill>
                  <a:schemeClr val="tx2"/>
                </a:solidFill>
              </a:rPr>
              <a:t> на </a:t>
            </a:r>
            <a:r>
              <a:rPr lang="ru-RU" sz="1400" dirty="0" err="1">
                <a:solidFill>
                  <a:schemeClr val="tx2"/>
                </a:solidFill>
              </a:rPr>
              <a:t>Марсі</a:t>
            </a:r>
            <a:r>
              <a:rPr lang="ru-RU" sz="1400" dirty="0">
                <a:solidFill>
                  <a:schemeClr val="tx2"/>
                </a:solidFill>
              </a:rPr>
              <a:t> становить </a:t>
            </a:r>
            <a:r>
              <a:rPr lang="ru-RU" sz="1400" dirty="0" err="1">
                <a:solidFill>
                  <a:schemeClr val="tx2"/>
                </a:solidFill>
              </a:rPr>
              <a:t>близько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третини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земної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err="1">
                <a:solidFill>
                  <a:schemeClr val="tx2"/>
                </a:solidFill>
              </a:rPr>
              <a:t>Обговорюється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можливість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терраформування</a:t>
            </a:r>
            <a:r>
              <a:rPr lang="ru-RU" sz="1400" dirty="0">
                <a:solidFill>
                  <a:schemeClr val="tx2"/>
                </a:solidFill>
              </a:rPr>
              <a:t> Марса </a:t>
            </a:r>
            <a:r>
              <a:rPr lang="ru-RU" sz="1400" dirty="0" err="1">
                <a:solidFill>
                  <a:schemeClr val="tx2"/>
                </a:solidFill>
              </a:rPr>
              <a:t>щоб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зробити</a:t>
            </a:r>
            <a:r>
              <a:rPr lang="ru-RU" sz="1400" dirty="0">
                <a:solidFill>
                  <a:schemeClr val="tx2"/>
                </a:solidFill>
              </a:rPr>
              <a:t> всю </a:t>
            </a:r>
            <a:r>
              <a:rPr lang="ru-RU" sz="1400" dirty="0" err="1">
                <a:solidFill>
                  <a:schemeClr val="tx2"/>
                </a:solidFill>
              </a:rPr>
              <a:t>або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частину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його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поверхні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придатною</a:t>
            </a:r>
            <a:r>
              <a:rPr lang="ru-RU" sz="1400" dirty="0">
                <a:solidFill>
                  <a:schemeClr val="tx2"/>
                </a:solidFill>
              </a:rPr>
              <a:t> для </a:t>
            </a:r>
            <a:r>
              <a:rPr lang="ru-RU" sz="1400" dirty="0" err="1">
                <a:solidFill>
                  <a:schemeClr val="tx2"/>
                </a:solidFill>
              </a:rPr>
              <a:t>життя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Венера.</a:t>
            </a:r>
          </a:p>
          <a:p>
            <a:r>
              <a:rPr lang="ru-RU" sz="1400" i="1" dirty="0" err="1">
                <a:solidFill>
                  <a:schemeClr val="tx2"/>
                </a:solidFill>
              </a:rPr>
              <a:t>Привабливість</a:t>
            </a:r>
            <a:r>
              <a:rPr lang="ru-RU" sz="1400" i="1" dirty="0">
                <a:solidFill>
                  <a:schemeClr val="tx2"/>
                </a:solidFill>
              </a:rPr>
              <a:t> </a:t>
            </a:r>
            <a:r>
              <a:rPr lang="ru-RU" sz="1400" i="1" dirty="0" err="1" smtClean="0">
                <a:solidFill>
                  <a:schemeClr val="tx2"/>
                </a:solidFill>
              </a:rPr>
              <a:t>освоєння</a:t>
            </a:r>
            <a:r>
              <a:rPr lang="ru-RU" sz="1400" i="1" dirty="0" smtClean="0">
                <a:solidFill>
                  <a:schemeClr val="tx2"/>
                </a:solidFill>
              </a:rPr>
              <a:t>:</a:t>
            </a:r>
            <a:endParaRPr lang="ru-RU" sz="1400" i="1" dirty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Венера </a:t>
            </a:r>
            <a:r>
              <a:rPr lang="ru-RU" sz="1400" dirty="0">
                <a:solidFill>
                  <a:schemeClr val="tx2"/>
                </a:solidFill>
              </a:rPr>
              <a:t>— </a:t>
            </a:r>
            <a:r>
              <a:rPr lang="ru-RU" sz="1400" dirty="0" err="1">
                <a:solidFill>
                  <a:schemeClr val="tx2"/>
                </a:solidFill>
              </a:rPr>
              <a:t>сестра-близнюк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нашої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планети</a:t>
            </a:r>
            <a:r>
              <a:rPr lang="ru-RU" sz="1400" dirty="0">
                <a:solidFill>
                  <a:schemeClr val="tx2"/>
                </a:solidFill>
              </a:rPr>
              <a:t>: </a:t>
            </a:r>
            <a:r>
              <a:rPr lang="ru-RU" sz="1400" dirty="0" err="1">
                <a:solidFill>
                  <a:schemeClr val="tx2"/>
                </a:solidFill>
              </a:rPr>
              <a:t>діаметр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Венери</a:t>
            </a:r>
            <a:r>
              <a:rPr lang="ru-RU" sz="1400" dirty="0">
                <a:solidFill>
                  <a:schemeClr val="tx2"/>
                </a:solidFill>
              </a:rPr>
              <a:t> 12104 км (95 % </a:t>
            </a:r>
            <a:r>
              <a:rPr lang="ru-RU" sz="1400" dirty="0" err="1">
                <a:solidFill>
                  <a:schemeClr val="tx2"/>
                </a:solidFill>
              </a:rPr>
              <a:t>діаметра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Землі</a:t>
            </a:r>
            <a:r>
              <a:rPr lang="ru-RU" sz="1400" dirty="0">
                <a:solidFill>
                  <a:schemeClr val="tx2"/>
                </a:solidFill>
              </a:rPr>
              <a:t>), </a:t>
            </a:r>
            <a:r>
              <a:rPr lang="ru-RU" sz="1400" dirty="0" err="1">
                <a:solidFill>
                  <a:schemeClr val="tx2"/>
                </a:solidFill>
              </a:rPr>
              <a:t>маса</a:t>
            </a:r>
            <a:r>
              <a:rPr lang="ru-RU" sz="1400" dirty="0">
                <a:solidFill>
                  <a:schemeClr val="tx2"/>
                </a:solidFill>
              </a:rPr>
              <a:t> 4,87×1024 кг (81,5 % </a:t>
            </a:r>
            <a:r>
              <a:rPr lang="ru-RU" sz="1400" dirty="0" err="1">
                <a:solidFill>
                  <a:schemeClr val="tx2"/>
                </a:solidFill>
              </a:rPr>
              <a:t>маси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Землі</a:t>
            </a:r>
            <a:r>
              <a:rPr lang="ru-RU" sz="1400" dirty="0">
                <a:solidFill>
                  <a:schemeClr val="tx2"/>
                </a:solidFill>
              </a:rPr>
              <a:t>), </a:t>
            </a:r>
            <a:r>
              <a:rPr lang="ru-RU" sz="1400" dirty="0" err="1">
                <a:solidFill>
                  <a:schemeClr val="tx2"/>
                </a:solidFill>
              </a:rPr>
              <a:t>прискорення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сили</a:t>
            </a:r>
            <a:r>
              <a:rPr lang="ru-RU" sz="1400" dirty="0">
                <a:solidFill>
                  <a:schemeClr val="tx2"/>
                </a:solidFill>
              </a:rPr>
              <a:t> ваги 8,9 м/с² (91 % </a:t>
            </a:r>
            <a:r>
              <a:rPr lang="ru-RU" sz="1400" dirty="0" err="1">
                <a:solidFill>
                  <a:schemeClr val="tx2"/>
                </a:solidFill>
              </a:rPr>
              <a:t>земної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сили</a:t>
            </a:r>
            <a:r>
              <a:rPr lang="ru-RU" sz="1400" dirty="0">
                <a:solidFill>
                  <a:schemeClr val="tx2"/>
                </a:solidFill>
              </a:rPr>
              <a:t> ваги). Венера </a:t>
            </a:r>
            <a:r>
              <a:rPr lang="ru-RU" sz="1400" dirty="0" err="1">
                <a:solidFill>
                  <a:schemeClr val="tx2"/>
                </a:solidFill>
              </a:rPr>
              <a:t>є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найближчою</a:t>
            </a:r>
            <a:r>
              <a:rPr lang="ru-RU" sz="1400" dirty="0">
                <a:solidFill>
                  <a:schemeClr val="tx2"/>
                </a:solidFill>
              </a:rPr>
              <a:t> до нас планетою </a:t>
            </a:r>
            <a:r>
              <a:rPr lang="ru-RU" sz="1400" dirty="0" err="1">
                <a:solidFill>
                  <a:schemeClr val="tx2"/>
                </a:solidFill>
              </a:rPr>
              <a:t>сонячної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системи</a:t>
            </a:r>
            <a:r>
              <a:rPr lang="ru-RU" sz="1400" dirty="0">
                <a:solidFill>
                  <a:schemeClr val="tx2"/>
                </a:solidFill>
              </a:rPr>
              <a:t>. На Венеру </a:t>
            </a:r>
            <a:r>
              <a:rPr lang="ru-RU" sz="1400" dirty="0" err="1">
                <a:solidFill>
                  <a:schemeClr val="tx2"/>
                </a:solidFill>
              </a:rPr>
              <a:t>потрапляє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багато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сонячної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енергії</a:t>
            </a:r>
            <a:r>
              <a:rPr lang="ru-RU" sz="1400" dirty="0">
                <a:solidFill>
                  <a:schemeClr val="tx2"/>
                </a:solidFill>
              </a:rPr>
              <a:t>, яку </a:t>
            </a:r>
            <a:r>
              <a:rPr lang="ru-RU" sz="1400" dirty="0" err="1">
                <a:solidFill>
                  <a:schemeClr val="tx2"/>
                </a:solidFill>
              </a:rPr>
              <a:t>потенційно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можна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використовувати</a:t>
            </a:r>
            <a:r>
              <a:rPr lang="ru-RU" sz="1400" dirty="0">
                <a:solidFill>
                  <a:schemeClr val="tx2"/>
                </a:solidFill>
              </a:rPr>
              <a:t> для </a:t>
            </a:r>
            <a:r>
              <a:rPr lang="ru-RU" sz="1400" dirty="0" err="1" smtClean="0">
                <a:solidFill>
                  <a:schemeClr val="tx2"/>
                </a:solidFill>
              </a:rPr>
              <a:t>тераформування</a:t>
            </a:r>
            <a:r>
              <a:rPr lang="ru-RU" sz="1400" dirty="0" smtClean="0">
                <a:solidFill>
                  <a:schemeClr val="tx2"/>
                </a:solidFill>
              </a:rPr>
              <a:t> (</a:t>
            </a:r>
            <a:r>
              <a:rPr lang="ru-RU" sz="1400" dirty="0" err="1" smtClean="0">
                <a:solidFill>
                  <a:schemeClr val="tx2"/>
                </a:solidFill>
              </a:rPr>
              <a:t>зміна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кліматичних</a:t>
            </a:r>
            <a:r>
              <a:rPr lang="ru-RU" sz="1400" dirty="0" smtClean="0">
                <a:solidFill>
                  <a:schemeClr val="tx2"/>
                </a:solidFill>
              </a:rPr>
              <a:t> умов </a:t>
            </a:r>
            <a:r>
              <a:rPr lang="ru-RU" sz="1400" dirty="0" err="1" smtClean="0">
                <a:solidFill>
                  <a:schemeClr val="tx2"/>
                </a:solidFill>
              </a:rPr>
              <a:t>планети</a:t>
            </a:r>
            <a:r>
              <a:rPr lang="ru-RU" sz="1400" dirty="0" smtClean="0">
                <a:solidFill>
                  <a:schemeClr val="tx2"/>
                </a:solidFill>
              </a:rPr>
              <a:t>, </a:t>
            </a:r>
            <a:r>
              <a:rPr lang="ru-RU" sz="1400" dirty="0" err="1" smtClean="0">
                <a:solidFill>
                  <a:schemeClr val="tx2"/>
                </a:solidFill>
              </a:rPr>
              <a:t>супутника</a:t>
            </a:r>
            <a:r>
              <a:rPr lang="ru-RU" sz="1400" dirty="0" smtClean="0">
                <a:solidFill>
                  <a:schemeClr val="tx2"/>
                </a:solidFill>
              </a:rPr>
              <a:t> </a:t>
            </a:r>
            <a:r>
              <a:rPr lang="ru-RU" sz="1400" dirty="0" err="1" smtClean="0">
                <a:solidFill>
                  <a:schemeClr val="tx2"/>
                </a:solidFill>
              </a:rPr>
              <a:t>чи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іншого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космічного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тіла</a:t>
            </a:r>
            <a:r>
              <a:rPr lang="ru-RU" sz="1400" dirty="0" smtClean="0">
                <a:solidFill>
                  <a:schemeClr val="tx2"/>
                </a:solidFill>
              </a:rPr>
              <a:t> для </a:t>
            </a:r>
            <a:r>
              <a:rPr lang="ru-RU" sz="1400" dirty="0" err="1" smtClean="0">
                <a:solidFill>
                  <a:schemeClr val="tx2"/>
                </a:solidFill>
              </a:rPr>
              <a:t>приведення</a:t>
            </a:r>
            <a:r>
              <a:rPr lang="ru-RU" sz="1400" dirty="0" smtClean="0">
                <a:solidFill>
                  <a:schemeClr val="tx2"/>
                </a:solidFill>
              </a:rPr>
              <a:t> </a:t>
            </a:r>
            <a:r>
              <a:rPr lang="ru-RU" sz="1400" dirty="0" err="1" smtClean="0">
                <a:solidFill>
                  <a:schemeClr val="tx2"/>
                </a:solidFill>
              </a:rPr>
              <a:t>атмосфери</a:t>
            </a:r>
            <a:r>
              <a:rPr lang="ru-RU" sz="1400" dirty="0" smtClean="0">
                <a:solidFill>
                  <a:schemeClr val="tx2"/>
                </a:solidFill>
              </a:rPr>
              <a:t>, </a:t>
            </a:r>
            <a:r>
              <a:rPr lang="ru-RU" sz="1400" dirty="0" err="1" smtClean="0">
                <a:solidFill>
                  <a:schemeClr val="tx2"/>
                </a:solidFill>
              </a:rPr>
              <a:t>температури</a:t>
            </a:r>
            <a:r>
              <a:rPr lang="ru-RU" sz="1400" dirty="0" smtClean="0">
                <a:solidFill>
                  <a:schemeClr val="tx2"/>
                </a:solidFill>
              </a:rPr>
              <a:t> та </a:t>
            </a:r>
            <a:r>
              <a:rPr lang="ru-RU" sz="1400" dirty="0" err="1" smtClean="0">
                <a:solidFill>
                  <a:schemeClr val="tx2"/>
                </a:solidFill>
              </a:rPr>
              <a:t>екологічних</a:t>
            </a:r>
            <a:r>
              <a:rPr lang="ru-RU" sz="1400" dirty="0" smtClean="0">
                <a:solidFill>
                  <a:schemeClr val="tx2"/>
                </a:solidFill>
              </a:rPr>
              <a:t> умов до стану, </a:t>
            </a:r>
            <a:r>
              <a:rPr lang="ru-RU" sz="1400" dirty="0" err="1" smtClean="0">
                <a:solidFill>
                  <a:schemeClr val="tx2"/>
                </a:solidFill>
              </a:rPr>
              <a:t>придатного</a:t>
            </a:r>
            <a:r>
              <a:rPr lang="ru-RU" sz="1400" dirty="0" smtClean="0">
                <a:solidFill>
                  <a:schemeClr val="tx2"/>
                </a:solidFill>
              </a:rPr>
              <a:t> для </a:t>
            </a:r>
            <a:r>
              <a:rPr lang="ru-RU" sz="1400" dirty="0" err="1" smtClean="0">
                <a:solidFill>
                  <a:schemeClr val="tx2"/>
                </a:solidFill>
              </a:rPr>
              <a:t>проживання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земних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рослин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і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тварин</a:t>
            </a:r>
            <a:r>
              <a:rPr lang="ru-RU" sz="1400" dirty="0" smtClean="0">
                <a:solidFill>
                  <a:schemeClr val="tx2"/>
                </a:solidFill>
              </a:rPr>
              <a:t>. </a:t>
            </a:r>
            <a:r>
              <a:rPr lang="ru-RU" sz="1400" dirty="0" err="1" smtClean="0">
                <a:solidFill>
                  <a:schemeClr val="tx2"/>
                </a:solidFill>
              </a:rPr>
              <a:t>Сьогодні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ця</a:t>
            </a:r>
            <a:r>
              <a:rPr lang="ru-RU" sz="1400" dirty="0" smtClean="0">
                <a:solidFill>
                  <a:schemeClr val="tx2"/>
                </a:solidFill>
              </a:rPr>
              <a:t> задача становить </a:t>
            </a:r>
            <a:r>
              <a:rPr lang="ru-RU" sz="1400" dirty="0" err="1" smtClean="0">
                <a:solidFill>
                  <a:schemeClr val="tx2"/>
                </a:solidFill>
              </a:rPr>
              <a:t>лише</a:t>
            </a:r>
            <a:r>
              <a:rPr lang="ru-RU" sz="1400" dirty="0" smtClean="0">
                <a:solidFill>
                  <a:schemeClr val="tx2"/>
                </a:solidFill>
              </a:rPr>
              <a:t> </a:t>
            </a:r>
            <a:r>
              <a:rPr lang="ru-RU" sz="1400" dirty="0" err="1" smtClean="0">
                <a:solidFill>
                  <a:schemeClr val="tx2"/>
                </a:solidFill>
              </a:rPr>
              <a:t>теоретичний</a:t>
            </a:r>
            <a:r>
              <a:rPr lang="ru-RU" sz="1400" dirty="0" smtClean="0">
                <a:solidFill>
                  <a:schemeClr val="tx2"/>
                </a:solidFill>
              </a:rPr>
              <a:t> </a:t>
            </a:r>
            <a:r>
              <a:rPr lang="ru-RU" sz="1400" dirty="0" err="1" smtClean="0">
                <a:solidFill>
                  <a:schemeClr val="tx2"/>
                </a:solidFill>
              </a:rPr>
              <a:t>інтерес</a:t>
            </a:r>
            <a:r>
              <a:rPr lang="ru-RU" sz="1400" dirty="0" smtClean="0">
                <a:solidFill>
                  <a:schemeClr val="tx2"/>
                </a:solidFill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</a:rPr>
              <a:t>але</a:t>
            </a:r>
            <a:r>
              <a:rPr lang="ru-RU" sz="1400" dirty="0" smtClean="0">
                <a:solidFill>
                  <a:schemeClr val="tx2"/>
                </a:solidFill>
              </a:rPr>
              <a:t> в </a:t>
            </a:r>
            <a:r>
              <a:rPr lang="ru-RU" sz="1400" dirty="0" err="1" smtClean="0">
                <a:solidFill>
                  <a:schemeClr val="tx2"/>
                </a:solidFill>
              </a:rPr>
              <a:t>майбутньому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може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розвинутися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і</a:t>
            </a:r>
            <a:r>
              <a:rPr lang="ru-RU" sz="1400" dirty="0" smtClean="0">
                <a:solidFill>
                  <a:schemeClr val="tx2"/>
                </a:solidFill>
              </a:rPr>
              <a:t> на </a:t>
            </a:r>
            <a:r>
              <a:rPr lang="ru-RU" sz="1400" dirty="0" err="1" smtClean="0">
                <a:solidFill>
                  <a:schemeClr val="tx2"/>
                </a:solidFill>
              </a:rPr>
              <a:t>практиці</a:t>
            </a:r>
            <a:r>
              <a:rPr lang="ru-RU" sz="1400" dirty="0" smtClean="0">
                <a:solidFill>
                  <a:schemeClr val="tx2"/>
                </a:solidFill>
              </a:rPr>
              <a:t>.).</a:t>
            </a:r>
          </a:p>
          <a:p>
            <a:r>
              <a:rPr lang="ru-RU" sz="1400" i="1" dirty="0" err="1">
                <a:solidFill>
                  <a:schemeClr val="tx2"/>
                </a:solidFill>
              </a:rPr>
              <a:t>Труднощі</a:t>
            </a:r>
            <a:r>
              <a:rPr lang="ru-RU" sz="1400" i="1" dirty="0">
                <a:solidFill>
                  <a:schemeClr val="tx2"/>
                </a:solidFill>
              </a:rPr>
              <a:t> </a:t>
            </a:r>
            <a:r>
              <a:rPr lang="ru-RU" sz="1400" i="1" dirty="0" err="1">
                <a:solidFill>
                  <a:schemeClr val="tx2"/>
                </a:solidFill>
              </a:rPr>
              <a:t>освоєння</a:t>
            </a:r>
            <a:r>
              <a:rPr lang="ru-RU" sz="1400" i="1" dirty="0">
                <a:solidFill>
                  <a:schemeClr val="tx2"/>
                </a:solidFill>
              </a:rPr>
              <a:t> </a:t>
            </a:r>
            <a:r>
              <a:rPr lang="ru-RU" sz="1400" i="1" dirty="0" err="1">
                <a:solidFill>
                  <a:schemeClr val="tx2"/>
                </a:solidFill>
              </a:rPr>
              <a:t>й</a:t>
            </a:r>
            <a:r>
              <a:rPr lang="ru-RU" sz="1400" i="1" dirty="0">
                <a:solidFill>
                  <a:schemeClr val="tx2"/>
                </a:solidFill>
              </a:rPr>
              <a:t> </a:t>
            </a:r>
            <a:r>
              <a:rPr lang="ru-RU" sz="1400" i="1" dirty="0" err="1" smtClean="0">
                <a:solidFill>
                  <a:schemeClr val="tx2"/>
                </a:solidFill>
              </a:rPr>
              <a:t>тераформування</a:t>
            </a:r>
            <a:r>
              <a:rPr lang="ru-RU" sz="1400" i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sz="1400" dirty="0">
                <a:solidFill>
                  <a:schemeClr val="tx2"/>
                </a:solidFill>
              </a:rPr>
              <a:t>На </a:t>
            </a:r>
            <a:r>
              <a:rPr lang="ru-RU" sz="1400" dirty="0" err="1">
                <a:solidFill>
                  <a:schemeClr val="tx2"/>
                </a:solidFill>
              </a:rPr>
              <a:t>Венері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дуже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спекотно</a:t>
            </a:r>
            <a:r>
              <a:rPr lang="ru-RU" sz="1400" dirty="0">
                <a:solidFill>
                  <a:schemeClr val="tx2"/>
                </a:solidFill>
              </a:rPr>
              <a:t> — </a:t>
            </a:r>
            <a:r>
              <a:rPr lang="ru-RU" sz="1400" dirty="0" err="1">
                <a:solidFill>
                  <a:schemeClr val="tx2"/>
                </a:solidFill>
              </a:rPr>
              <a:t>середня</a:t>
            </a:r>
            <a:r>
              <a:rPr lang="ru-RU" sz="1400" dirty="0">
                <a:solidFill>
                  <a:schemeClr val="tx2"/>
                </a:solidFill>
              </a:rPr>
              <a:t> температура на </a:t>
            </a:r>
            <a:r>
              <a:rPr lang="ru-RU" sz="1400" dirty="0" err="1">
                <a:solidFill>
                  <a:schemeClr val="tx2"/>
                </a:solidFill>
              </a:rPr>
              <a:t>поверхні</a:t>
            </a:r>
            <a:r>
              <a:rPr lang="ru-RU" sz="1400" dirty="0">
                <a:solidFill>
                  <a:schemeClr val="tx2"/>
                </a:solidFill>
              </a:rPr>
              <a:t> +467 °C (</a:t>
            </a:r>
            <a:r>
              <a:rPr lang="ru-RU" sz="1400" dirty="0" err="1">
                <a:solidFill>
                  <a:schemeClr val="tx2"/>
                </a:solidFill>
              </a:rPr>
              <a:t>спекотніше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ніж</a:t>
            </a:r>
            <a:r>
              <a:rPr lang="ru-RU" sz="1400" dirty="0">
                <a:solidFill>
                  <a:schemeClr val="tx2"/>
                </a:solidFill>
              </a:rPr>
              <a:t> на </a:t>
            </a:r>
            <a:r>
              <a:rPr lang="ru-RU" sz="1400" dirty="0" err="1">
                <a:solidFill>
                  <a:schemeClr val="tx2"/>
                </a:solidFill>
              </a:rPr>
              <a:t>Меркурії</a:t>
            </a:r>
            <a:r>
              <a:rPr lang="ru-RU" sz="1400" dirty="0">
                <a:solidFill>
                  <a:schemeClr val="tx2"/>
                </a:solidFill>
              </a:rPr>
              <a:t>). </a:t>
            </a:r>
            <a:r>
              <a:rPr lang="ru-RU" sz="1400" dirty="0" err="1">
                <a:solidFill>
                  <a:schemeClr val="tx2"/>
                </a:solidFill>
              </a:rPr>
              <a:t>Тиск</a:t>
            </a:r>
            <a:r>
              <a:rPr lang="ru-RU" sz="1400" dirty="0">
                <a:solidFill>
                  <a:schemeClr val="tx2"/>
                </a:solidFill>
              </a:rPr>
              <a:t> на </a:t>
            </a:r>
            <a:r>
              <a:rPr lang="ru-RU" sz="1400" dirty="0" err="1">
                <a:solidFill>
                  <a:schemeClr val="tx2"/>
                </a:solidFill>
              </a:rPr>
              <a:t>поверхні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Венери</a:t>
            </a:r>
            <a:r>
              <a:rPr lang="ru-RU" sz="1400" dirty="0">
                <a:solidFill>
                  <a:schemeClr val="tx2"/>
                </a:solidFill>
              </a:rPr>
              <a:t> 93 </a:t>
            </a:r>
            <a:r>
              <a:rPr lang="ru-RU" sz="1400" dirty="0" err="1">
                <a:solidFill>
                  <a:schemeClr val="tx2"/>
                </a:solidFill>
              </a:rPr>
              <a:t>атмосфери</a:t>
            </a:r>
            <a:r>
              <a:rPr lang="ru-RU" sz="1400" dirty="0">
                <a:solidFill>
                  <a:schemeClr val="tx2"/>
                </a:solidFill>
              </a:rPr>
              <a:t>. Атмосфера </a:t>
            </a:r>
            <a:r>
              <a:rPr lang="ru-RU" sz="1400" dirty="0" err="1">
                <a:solidFill>
                  <a:schemeClr val="tx2"/>
                </a:solidFill>
              </a:rPr>
              <a:t>Венери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складається</a:t>
            </a:r>
            <a:r>
              <a:rPr lang="ru-RU" sz="1400" dirty="0">
                <a:solidFill>
                  <a:schemeClr val="tx2"/>
                </a:solidFill>
              </a:rPr>
              <a:t> на 97 % </a:t>
            </a:r>
            <a:r>
              <a:rPr lang="ru-RU" sz="1400" dirty="0" err="1">
                <a:solidFill>
                  <a:schemeClr val="tx2"/>
                </a:solidFill>
              </a:rPr>
              <a:t>з</a:t>
            </a:r>
            <a:r>
              <a:rPr lang="ru-RU" sz="1400" dirty="0">
                <a:solidFill>
                  <a:schemeClr val="tx2"/>
                </a:solidFill>
              </a:rPr>
              <a:t> CO</a:t>
            </a:r>
            <a:r>
              <a:rPr lang="ru-RU" sz="1400" baseline="-25000" dirty="0">
                <a:solidFill>
                  <a:schemeClr val="tx2"/>
                </a:solidFill>
              </a:rPr>
              <a:t>2</a:t>
            </a:r>
            <a:r>
              <a:rPr lang="ru-RU" sz="1400" dirty="0">
                <a:solidFill>
                  <a:schemeClr val="tx2"/>
                </a:solidFill>
              </a:rPr>
              <a:t>. На </a:t>
            </a:r>
            <a:r>
              <a:rPr lang="ru-RU" sz="1400" dirty="0" err="1">
                <a:solidFill>
                  <a:schemeClr val="tx2"/>
                </a:solidFill>
              </a:rPr>
              <a:t>Венері</a:t>
            </a:r>
            <a:r>
              <a:rPr lang="ru-RU" sz="1400" dirty="0">
                <a:solidFill>
                  <a:schemeClr val="tx2"/>
                </a:solidFill>
              </a:rPr>
              <a:t> практично </a:t>
            </a:r>
            <a:r>
              <a:rPr lang="ru-RU" sz="1400" dirty="0" err="1">
                <a:solidFill>
                  <a:schemeClr val="tx2"/>
                </a:solidFill>
              </a:rPr>
              <a:t>немає</a:t>
            </a:r>
            <a:r>
              <a:rPr lang="ru-RU" sz="1400" dirty="0">
                <a:solidFill>
                  <a:schemeClr val="tx2"/>
                </a:solidFill>
              </a:rPr>
              <a:t> води, тому </a:t>
            </a:r>
            <a:r>
              <a:rPr lang="ru-RU" sz="1400" dirty="0" err="1">
                <a:solidFill>
                  <a:schemeClr val="tx2"/>
                </a:solidFill>
              </a:rPr>
              <a:t>її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необхідно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доставляти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туди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штучним</a:t>
            </a:r>
            <a:r>
              <a:rPr lang="ru-RU" sz="1400" dirty="0">
                <a:solidFill>
                  <a:schemeClr val="tx2"/>
                </a:solidFill>
              </a:rPr>
              <a:t> способом. </a:t>
            </a:r>
            <a:r>
              <a:rPr lang="ru-RU" sz="1400" dirty="0" err="1">
                <a:solidFill>
                  <a:schemeClr val="tx2"/>
                </a:solidFill>
              </a:rPr>
              <a:t>Наприклад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з</a:t>
            </a:r>
            <a:r>
              <a:rPr lang="ru-RU" sz="1400" dirty="0">
                <a:solidFill>
                  <a:schemeClr val="tx2"/>
                </a:solidFill>
              </a:rPr>
              <a:t> комет </a:t>
            </a:r>
            <a:r>
              <a:rPr lang="ru-RU" sz="1400" dirty="0" err="1">
                <a:solidFill>
                  <a:schemeClr val="tx2"/>
                </a:solidFill>
              </a:rPr>
              <a:t>або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астероїдів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або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знайти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спосіб</a:t>
            </a:r>
            <a:r>
              <a:rPr lang="ru-RU" sz="1400" dirty="0">
                <a:solidFill>
                  <a:schemeClr val="tx2"/>
                </a:solidFill>
              </a:rPr>
              <a:t> синтезу води (</a:t>
            </a:r>
            <a:r>
              <a:rPr lang="ru-RU" sz="1400" dirty="0" err="1">
                <a:solidFill>
                  <a:schemeClr val="tx2"/>
                </a:solidFill>
              </a:rPr>
              <a:t>наприклад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з</a:t>
            </a:r>
            <a:r>
              <a:rPr lang="ru-RU" sz="1400" dirty="0">
                <a:solidFill>
                  <a:schemeClr val="tx2"/>
                </a:solidFill>
              </a:rPr>
              <a:t> атмосферного CO</a:t>
            </a:r>
            <a:r>
              <a:rPr lang="ru-RU" sz="1400" baseline="-25000" dirty="0">
                <a:solidFill>
                  <a:schemeClr val="tx2"/>
                </a:solidFill>
              </a:rPr>
              <a:t>2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водню</a:t>
            </a:r>
            <a:r>
              <a:rPr lang="ru-RU" sz="1400" dirty="0">
                <a:solidFill>
                  <a:schemeClr val="tx2"/>
                </a:solidFill>
              </a:rPr>
              <a:t>).</a:t>
            </a:r>
          </a:p>
          <a:p>
            <a:r>
              <a:rPr lang="ru-RU" sz="1400" dirty="0">
                <a:solidFill>
                  <a:schemeClr val="tx2"/>
                </a:solidFill>
              </a:rPr>
              <a:t>Венера </a:t>
            </a:r>
            <a:r>
              <a:rPr lang="ru-RU" sz="1400" dirty="0" err="1">
                <a:solidFill>
                  <a:schemeClr val="tx2"/>
                </a:solidFill>
              </a:rPr>
              <a:t>обертається</a:t>
            </a:r>
            <a:r>
              <a:rPr lang="ru-RU" sz="1400" dirty="0">
                <a:solidFill>
                  <a:schemeClr val="tx2"/>
                </a:solidFill>
              </a:rPr>
              <a:t> у </a:t>
            </a:r>
            <a:r>
              <a:rPr lang="ru-RU" sz="1400" dirty="0" err="1">
                <a:solidFill>
                  <a:schemeClr val="tx2"/>
                </a:solidFill>
              </a:rPr>
              <a:t>зворотний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бік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порівнянні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із</a:t>
            </a:r>
            <a:r>
              <a:rPr lang="ru-RU" sz="1400" dirty="0">
                <a:solidFill>
                  <a:schemeClr val="tx2"/>
                </a:solidFill>
              </a:rPr>
              <a:t> Землею </a:t>
            </a:r>
            <a:r>
              <a:rPr lang="ru-RU" sz="1400" dirty="0" err="1">
                <a:solidFill>
                  <a:schemeClr val="tx2"/>
                </a:solidFill>
              </a:rPr>
              <a:t>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іншими</a:t>
            </a:r>
            <a:r>
              <a:rPr lang="ru-RU" sz="1400" dirty="0">
                <a:solidFill>
                  <a:schemeClr val="tx2"/>
                </a:solidFill>
              </a:rPr>
              <a:t> планетами </a:t>
            </a:r>
            <a:r>
              <a:rPr lang="ru-RU" sz="1400" dirty="0" err="1">
                <a:solidFill>
                  <a:schemeClr val="tx2"/>
                </a:solidFill>
              </a:rPr>
              <a:t>Сонячної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системи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нахил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осі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обертання</a:t>
            </a:r>
            <a:r>
              <a:rPr lang="ru-RU" sz="1400" dirty="0">
                <a:solidFill>
                  <a:schemeClr val="tx2"/>
                </a:solidFill>
              </a:rPr>
              <a:t> до </a:t>
            </a:r>
            <a:r>
              <a:rPr lang="ru-RU" sz="1400" dirty="0" err="1">
                <a:solidFill>
                  <a:schemeClr val="tx2"/>
                </a:solidFill>
              </a:rPr>
              <a:t>площини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орбіти</a:t>
            </a:r>
            <a:r>
              <a:rPr lang="ru-RU" sz="1400" dirty="0">
                <a:solidFill>
                  <a:schemeClr val="tx2"/>
                </a:solidFill>
              </a:rPr>
              <a:t> становить 178°. Через </a:t>
            </a:r>
            <a:r>
              <a:rPr lang="ru-RU" sz="1400" dirty="0" err="1">
                <a:solidFill>
                  <a:schemeClr val="tx2"/>
                </a:solidFill>
              </a:rPr>
              <a:t>таку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незвичайну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комбінацію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напрямків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періодів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обертання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обігу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навколо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Сонця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зміна</a:t>
            </a:r>
            <a:r>
              <a:rPr lang="ru-RU" sz="1400" dirty="0">
                <a:solidFill>
                  <a:schemeClr val="tx2"/>
                </a:solidFill>
              </a:rPr>
              <a:t> дня </a:t>
            </a:r>
            <a:r>
              <a:rPr lang="ru-RU" sz="1400" dirty="0" err="1">
                <a:solidFill>
                  <a:schemeClr val="tx2"/>
                </a:solidFill>
              </a:rPr>
              <a:t>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ночі</a:t>
            </a:r>
            <a:r>
              <a:rPr lang="ru-RU" sz="1400" dirty="0">
                <a:solidFill>
                  <a:schemeClr val="tx2"/>
                </a:solidFill>
              </a:rPr>
              <a:t> на </a:t>
            </a:r>
            <a:r>
              <a:rPr lang="ru-RU" sz="1400" dirty="0" err="1">
                <a:solidFill>
                  <a:schemeClr val="tx2"/>
                </a:solidFill>
              </a:rPr>
              <a:t>Венері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відбувається</a:t>
            </a:r>
            <a:r>
              <a:rPr lang="ru-RU" sz="1400" dirty="0">
                <a:solidFill>
                  <a:schemeClr val="tx2"/>
                </a:solidFill>
              </a:rPr>
              <a:t> за 117 </a:t>
            </a:r>
            <a:r>
              <a:rPr lang="ru-RU" sz="1400" dirty="0" err="1">
                <a:solidFill>
                  <a:schemeClr val="tx2"/>
                </a:solidFill>
              </a:rPr>
              <a:t>земних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діб</a:t>
            </a:r>
            <a:r>
              <a:rPr lang="ru-RU" sz="1400" dirty="0">
                <a:solidFill>
                  <a:schemeClr val="tx2"/>
                </a:solidFill>
              </a:rPr>
              <a:t>, тому день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ніч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тривають</a:t>
            </a:r>
            <a:r>
              <a:rPr lang="ru-RU" sz="1400" dirty="0">
                <a:solidFill>
                  <a:schemeClr val="tx2"/>
                </a:solidFill>
              </a:rPr>
              <a:t> по 58,5 </a:t>
            </a:r>
            <a:r>
              <a:rPr lang="ru-RU" sz="1400" dirty="0" err="1">
                <a:solidFill>
                  <a:schemeClr val="tx2"/>
                </a:solidFill>
              </a:rPr>
              <a:t>діб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  <a:p>
            <a:endParaRPr lang="ru-RU" sz="1600" dirty="0"/>
          </a:p>
          <a:p>
            <a:endParaRPr lang="ru-RU" sz="1600" b="1" dirty="0"/>
          </a:p>
          <a:p>
            <a:endParaRPr lang="ru-RU" sz="1600" dirty="0">
              <a:solidFill>
                <a:schemeClr val="tx2"/>
              </a:solidFill>
            </a:endParaRP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1268760"/>
            <a:ext cx="2016224" cy="1368152"/>
          </a:xfrm>
        </p:spPr>
        <p:txBody>
          <a:bodyPr>
            <a:norm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ru-RU" sz="1600" dirty="0"/>
          </a:p>
        </p:txBody>
      </p:sp>
      <p:pic>
        <p:nvPicPr>
          <p:cNvPr id="6" name="Содержимое 5" descr="797px-Inflatable_habitat_s89_20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4342"/>
            <a:ext cx="9144000" cy="6872342"/>
          </a:xfrm>
        </p:spPr>
      </p:pic>
      <p:pic>
        <p:nvPicPr>
          <p:cNvPr id="8" name="Рисунок 7" descr="797px-Inflatable_habitat_s89_20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1" y="0"/>
            <a:ext cx="912491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298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Зображення колонізації Місяця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2"/>
                </a:solidFill>
              </a:rPr>
              <a:t>Екзопланета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400" dirty="0" err="1">
                <a:solidFill>
                  <a:schemeClr val="tx2"/>
                </a:solidFill>
              </a:rPr>
              <a:t>Перевагою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колонізації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екзопланети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є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можливість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вибрати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поверхню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близькими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кліматичними</a:t>
            </a:r>
            <a:r>
              <a:rPr lang="ru-RU" sz="1400" dirty="0">
                <a:solidFill>
                  <a:schemeClr val="tx2"/>
                </a:solidFill>
              </a:rPr>
              <a:t> характеристиками до </a:t>
            </a:r>
            <a:r>
              <a:rPr lang="ru-RU" sz="1400" dirty="0" err="1">
                <a:solidFill>
                  <a:schemeClr val="tx2"/>
                </a:solidFill>
              </a:rPr>
              <a:t>Землі</a:t>
            </a:r>
            <a:r>
              <a:rPr lang="ru-RU" sz="1400" dirty="0">
                <a:solidFill>
                  <a:schemeClr val="tx2"/>
                </a:solidFill>
              </a:rPr>
              <a:t>, у так </a:t>
            </a:r>
            <a:r>
              <a:rPr lang="ru-RU" sz="1400" dirty="0" err="1">
                <a:solidFill>
                  <a:schemeClr val="tx2"/>
                </a:solidFill>
              </a:rPr>
              <a:t>званій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зоні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придатній</a:t>
            </a:r>
            <a:r>
              <a:rPr lang="ru-RU" sz="1400" dirty="0">
                <a:solidFill>
                  <a:schemeClr val="tx2"/>
                </a:solidFill>
              </a:rPr>
              <a:t> для </a:t>
            </a:r>
            <a:r>
              <a:rPr lang="ru-RU" sz="1400" dirty="0" err="1">
                <a:solidFill>
                  <a:schemeClr val="tx2"/>
                </a:solidFill>
              </a:rPr>
              <a:t>життя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err="1">
                <a:solidFill>
                  <a:schemeClr val="tx2"/>
                </a:solidFill>
              </a:rPr>
              <a:t>Це</a:t>
            </a:r>
            <a:r>
              <a:rPr lang="ru-RU" sz="1400" dirty="0">
                <a:solidFill>
                  <a:schemeClr val="tx2"/>
                </a:solidFill>
              </a:rPr>
              <a:t> дозволить </a:t>
            </a:r>
            <a:r>
              <a:rPr lang="ru-RU" sz="1400" dirty="0" err="1">
                <a:solidFill>
                  <a:schemeClr val="tx2"/>
                </a:solidFill>
              </a:rPr>
              <a:t>створювати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колонію</a:t>
            </a:r>
            <a:r>
              <a:rPr lang="ru-RU" sz="1400" dirty="0">
                <a:solidFill>
                  <a:schemeClr val="tx2"/>
                </a:solidFill>
              </a:rPr>
              <a:t> без штучного гомеостазу.</a:t>
            </a:r>
          </a:p>
          <a:p>
            <a:r>
              <a:rPr lang="ru-RU" sz="1400" dirty="0" err="1">
                <a:solidFill>
                  <a:schemeClr val="tx2"/>
                </a:solidFill>
              </a:rPr>
              <a:t>Недоліком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є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колосальна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відстань</a:t>
            </a:r>
            <a:r>
              <a:rPr lang="ru-RU" sz="1400" dirty="0">
                <a:solidFill>
                  <a:schemeClr val="tx2"/>
                </a:solidFill>
              </a:rPr>
              <a:t> до </a:t>
            </a:r>
            <a:r>
              <a:rPr lang="ru-RU" sz="1400" dirty="0" err="1">
                <a:solidFill>
                  <a:schemeClr val="tx2"/>
                </a:solidFill>
              </a:rPr>
              <a:t>відомих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нині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екзопланет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близькими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Землі</a:t>
            </a:r>
            <a:r>
              <a:rPr lang="ru-RU" sz="1400" dirty="0">
                <a:solidFill>
                  <a:schemeClr val="tx2"/>
                </a:solidFill>
              </a:rPr>
              <a:t> характеристиками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600" b="1" dirty="0" err="1" smtClean="0">
                <a:solidFill>
                  <a:schemeClr val="tx2"/>
                </a:solidFill>
              </a:rPr>
              <a:t>Астероїди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400" dirty="0" err="1">
                <a:solidFill>
                  <a:schemeClr val="tx2"/>
                </a:solidFill>
              </a:rPr>
              <a:t>Перевага</a:t>
            </a:r>
            <a:r>
              <a:rPr lang="ru-RU" sz="1400" dirty="0">
                <a:solidFill>
                  <a:schemeClr val="tx2"/>
                </a:solidFill>
              </a:rPr>
              <a:t> невеликих </a:t>
            </a:r>
            <a:r>
              <a:rPr lang="ru-RU" sz="1400" dirty="0" err="1">
                <a:solidFill>
                  <a:schemeClr val="tx2"/>
                </a:solidFill>
              </a:rPr>
              <a:t>астероїдів</a:t>
            </a:r>
            <a:r>
              <a:rPr lang="ru-RU" sz="1400" dirty="0">
                <a:solidFill>
                  <a:schemeClr val="tx2"/>
                </a:solidFill>
              </a:rPr>
              <a:t> в тому, </a:t>
            </a:r>
            <a:r>
              <a:rPr lang="ru-RU" sz="1400" dirty="0" err="1">
                <a:solidFill>
                  <a:schemeClr val="tx2"/>
                </a:solidFill>
              </a:rPr>
              <a:t>що</a:t>
            </a:r>
            <a:r>
              <a:rPr lang="ru-RU" sz="1400" dirty="0">
                <a:solidFill>
                  <a:schemeClr val="tx2"/>
                </a:solidFill>
              </a:rPr>
              <a:t> вони </a:t>
            </a:r>
            <a:r>
              <a:rPr lang="ru-RU" sz="1400" dirty="0" err="1">
                <a:solidFill>
                  <a:schemeClr val="tx2"/>
                </a:solidFill>
              </a:rPr>
              <a:t>можуть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кілька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разів</a:t>
            </a:r>
            <a:r>
              <a:rPr lang="ru-RU" sz="1400" dirty="0">
                <a:solidFill>
                  <a:schemeClr val="tx2"/>
                </a:solidFill>
              </a:rPr>
              <a:t> за </a:t>
            </a:r>
            <a:r>
              <a:rPr lang="ru-RU" sz="1400" dirty="0" err="1">
                <a:solidFill>
                  <a:schemeClr val="tx2"/>
                </a:solidFill>
              </a:rPr>
              <a:t>десятиліття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проходити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досить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близько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від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Землі</a:t>
            </a:r>
            <a:r>
              <a:rPr lang="ru-RU" sz="1400" dirty="0">
                <a:solidFill>
                  <a:schemeClr val="tx2"/>
                </a:solidFill>
              </a:rPr>
              <a:t>. В </a:t>
            </a:r>
            <a:r>
              <a:rPr lang="ru-RU" sz="1400" dirty="0" err="1">
                <a:solidFill>
                  <a:schemeClr val="tx2"/>
                </a:solidFill>
              </a:rPr>
              <a:t>інтервалах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між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цими</a:t>
            </a:r>
            <a:r>
              <a:rPr lang="ru-RU" sz="1400" dirty="0">
                <a:solidFill>
                  <a:schemeClr val="tx2"/>
                </a:solidFill>
              </a:rPr>
              <a:t> проходами </a:t>
            </a:r>
            <a:r>
              <a:rPr lang="ru-RU" sz="1400" dirty="0" err="1">
                <a:solidFill>
                  <a:schemeClr val="tx2"/>
                </a:solidFill>
              </a:rPr>
              <a:t>астероїд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може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віддалятися</a:t>
            </a:r>
            <a:r>
              <a:rPr lang="ru-RU" sz="1400" dirty="0">
                <a:solidFill>
                  <a:schemeClr val="tx2"/>
                </a:solidFill>
              </a:rPr>
              <a:t> на 350 </a:t>
            </a:r>
            <a:r>
              <a:rPr lang="ru-RU" sz="1400" dirty="0" err="1">
                <a:solidFill>
                  <a:schemeClr val="tx2"/>
                </a:solidFill>
              </a:rPr>
              <a:t>млн</a:t>
            </a:r>
            <a:r>
              <a:rPr lang="ru-RU" sz="1400" dirty="0">
                <a:solidFill>
                  <a:schemeClr val="tx2"/>
                </a:solidFill>
              </a:rPr>
              <a:t> км </a:t>
            </a:r>
            <a:r>
              <a:rPr lang="ru-RU" sz="1400" dirty="0" err="1">
                <a:solidFill>
                  <a:schemeClr val="tx2"/>
                </a:solidFill>
              </a:rPr>
              <a:t>від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Сонця</a:t>
            </a:r>
            <a:r>
              <a:rPr lang="ru-RU" sz="1400" dirty="0">
                <a:solidFill>
                  <a:schemeClr val="tx2"/>
                </a:solidFill>
              </a:rPr>
              <a:t> (</a:t>
            </a:r>
            <a:r>
              <a:rPr lang="ru-RU" sz="1400" dirty="0" err="1">
                <a:solidFill>
                  <a:schemeClr val="tx2"/>
                </a:solidFill>
              </a:rPr>
              <a:t>афелій</a:t>
            </a:r>
            <a:r>
              <a:rPr lang="ru-RU" sz="1400" dirty="0">
                <a:solidFill>
                  <a:schemeClr val="tx2"/>
                </a:solidFill>
              </a:rPr>
              <a:t>)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до 500 </a:t>
            </a:r>
            <a:r>
              <a:rPr lang="ru-RU" sz="1400" dirty="0" err="1">
                <a:solidFill>
                  <a:schemeClr val="tx2"/>
                </a:solidFill>
              </a:rPr>
              <a:t>млн</a:t>
            </a:r>
            <a:r>
              <a:rPr lang="ru-RU" sz="1400" dirty="0">
                <a:solidFill>
                  <a:schemeClr val="tx2"/>
                </a:solidFill>
              </a:rPr>
              <a:t> км </a:t>
            </a:r>
            <a:r>
              <a:rPr lang="ru-RU" sz="1400" dirty="0" err="1">
                <a:solidFill>
                  <a:schemeClr val="tx2"/>
                </a:solidFill>
              </a:rPr>
              <a:t>від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Землі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  <a:p>
            <a:r>
              <a:rPr lang="ru-RU" sz="1400" dirty="0">
                <a:solidFill>
                  <a:schemeClr val="tx2"/>
                </a:solidFill>
              </a:rPr>
              <a:t>Але у </a:t>
            </a:r>
            <a:r>
              <a:rPr lang="ru-RU" sz="1400" dirty="0" err="1">
                <a:solidFill>
                  <a:schemeClr val="tx2"/>
                </a:solidFill>
              </a:rPr>
              <a:t>дрібних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астероїдів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є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недоліки</a:t>
            </a:r>
            <a:r>
              <a:rPr lang="ru-RU" sz="1400" dirty="0">
                <a:solidFill>
                  <a:schemeClr val="tx2"/>
                </a:solidFill>
              </a:rPr>
              <a:t>. По-перше, </a:t>
            </a:r>
            <a:r>
              <a:rPr lang="ru-RU" sz="1400" dirty="0" err="1">
                <a:solidFill>
                  <a:schemeClr val="tx2"/>
                </a:solidFill>
              </a:rPr>
              <a:t>це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дуже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маленька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гравітація</a:t>
            </a:r>
            <a:r>
              <a:rPr lang="ru-RU" sz="1400" dirty="0">
                <a:solidFill>
                  <a:schemeClr val="tx2"/>
                </a:solidFill>
              </a:rPr>
              <a:t>, а </a:t>
            </a:r>
            <a:r>
              <a:rPr lang="ru-RU" sz="1400" dirty="0" err="1">
                <a:solidFill>
                  <a:schemeClr val="tx2"/>
                </a:solidFill>
              </a:rPr>
              <a:t>по-друге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завжди</a:t>
            </a:r>
            <a:r>
              <a:rPr lang="ru-RU" sz="1400" dirty="0">
                <a:solidFill>
                  <a:schemeClr val="tx2"/>
                </a:solidFill>
              </a:rPr>
              <a:t> буде </a:t>
            </a:r>
            <a:r>
              <a:rPr lang="ru-RU" sz="1400" dirty="0" err="1">
                <a:solidFill>
                  <a:schemeClr val="tx2"/>
                </a:solidFill>
              </a:rPr>
              <a:t>небезпека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зіткнення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астероїда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яким-небудь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масивним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небесним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тілом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600" b="1" dirty="0" err="1">
                <a:solidFill>
                  <a:schemeClr val="tx2"/>
                </a:solidFill>
              </a:rPr>
              <a:t>Супутники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Юпітера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400" dirty="0">
                <a:solidFill>
                  <a:schemeClr val="tx2"/>
                </a:solidFill>
              </a:rPr>
              <a:t>Три </a:t>
            </a:r>
            <a:r>
              <a:rPr lang="ru-RU" sz="1400" dirty="0" err="1">
                <a:solidFill>
                  <a:schemeClr val="tx2"/>
                </a:solidFill>
              </a:rPr>
              <a:t>супутника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Юпітера</a:t>
            </a:r>
            <a:r>
              <a:rPr lang="ru-RU" sz="1400" dirty="0">
                <a:solidFill>
                  <a:schemeClr val="tx2"/>
                </a:solidFill>
              </a:rPr>
              <a:t> — </a:t>
            </a:r>
            <a:r>
              <a:rPr lang="ru-RU" sz="1400" dirty="0" err="1" smtClean="0">
                <a:solidFill>
                  <a:schemeClr val="tx2"/>
                </a:solidFill>
              </a:rPr>
              <a:t>Європа</a:t>
            </a:r>
            <a:r>
              <a:rPr lang="ru-RU" sz="1400" dirty="0">
                <a:solidFill>
                  <a:schemeClr val="tx2"/>
                </a:solidFill>
              </a:rPr>
              <a:t>, </a:t>
            </a:r>
            <a:r>
              <a:rPr lang="ru-RU" sz="1400" dirty="0" err="1">
                <a:solidFill>
                  <a:schemeClr val="tx2"/>
                </a:solidFill>
              </a:rPr>
              <a:t>Ганімед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Каллісто</a:t>
            </a:r>
            <a:r>
              <a:rPr lang="ru-RU" sz="1400" dirty="0">
                <a:solidFill>
                  <a:schemeClr val="tx2"/>
                </a:solidFill>
              </a:rPr>
              <a:t> — </a:t>
            </a:r>
            <a:r>
              <a:rPr lang="ru-RU" sz="1400" dirty="0" err="1">
                <a:solidFill>
                  <a:schemeClr val="tx2"/>
                </a:solidFill>
              </a:rPr>
              <a:t>є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основними</a:t>
            </a:r>
            <a:r>
              <a:rPr lang="ru-RU" sz="1400" dirty="0">
                <a:solidFill>
                  <a:schemeClr val="tx2"/>
                </a:solidFill>
              </a:rPr>
              <a:t> кандидатами для </a:t>
            </a:r>
            <a:r>
              <a:rPr lang="ru-RU" sz="1400" dirty="0" err="1">
                <a:solidFill>
                  <a:schemeClr val="tx2"/>
                </a:solidFill>
              </a:rPr>
              <a:t>колонізації</a:t>
            </a:r>
            <a:r>
              <a:rPr lang="ru-RU" sz="1400" dirty="0">
                <a:solidFill>
                  <a:schemeClr val="tx2"/>
                </a:solidFill>
              </a:rPr>
              <a:t> космосу в межах </a:t>
            </a:r>
            <a:r>
              <a:rPr lang="ru-RU" sz="1400" dirty="0" err="1">
                <a:solidFill>
                  <a:schemeClr val="tx2"/>
                </a:solidFill>
              </a:rPr>
              <a:t>Сонячної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системи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поряд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</a:t>
            </a:r>
            <a:r>
              <a:rPr lang="ru-RU" sz="1400" dirty="0">
                <a:solidFill>
                  <a:schemeClr val="tx2"/>
                </a:solidFill>
              </a:rPr>
              <a:t> Марсом, Венерою, </a:t>
            </a:r>
            <a:r>
              <a:rPr lang="ru-RU" sz="1400" dirty="0" err="1">
                <a:solidFill>
                  <a:schemeClr val="tx2"/>
                </a:solidFill>
              </a:rPr>
              <a:t>Місяцем,Меркурієм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 поясом </a:t>
            </a:r>
            <a:r>
              <a:rPr lang="ru-RU" sz="1400" dirty="0" err="1">
                <a:solidFill>
                  <a:schemeClr val="tx2"/>
                </a:solidFill>
              </a:rPr>
              <a:t>астероїдів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600" i="1" dirty="0" err="1" smtClean="0">
                <a:solidFill>
                  <a:schemeClr val="tx2"/>
                </a:solidFill>
              </a:rPr>
              <a:t>Європа</a:t>
            </a:r>
            <a:r>
              <a:rPr lang="ru-RU" sz="1600" i="1" dirty="0" smtClean="0">
                <a:solidFill>
                  <a:schemeClr val="tx2"/>
                </a:solidFill>
              </a:rPr>
              <a:t>. </a:t>
            </a:r>
            <a:r>
              <a:rPr lang="ru-RU" sz="1400" dirty="0" err="1">
                <a:solidFill>
                  <a:schemeClr val="tx2"/>
                </a:solidFill>
              </a:rPr>
              <a:t>Основна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складність</a:t>
            </a:r>
            <a:r>
              <a:rPr lang="ru-RU" sz="1400" dirty="0">
                <a:solidFill>
                  <a:schemeClr val="tx2"/>
                </a:solidFill>
              </a:rPr>
              <a:t> у </a:t>
            </a:r>
            <a:r>
              <a:rPr lang="ru-RU" sz="1400" dirty="0" err="1">
                <a:solidFill>
                  <a:schemeClr val="tx2"/>
                </a:solidFill>
              </a:rPr>
              <a:t>колонізації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Європи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полягає</a:t>
            </a:r>
            <a:r>
              <a:rPr lang="ru-RU" sz="1400" dirty="0">
                <a:solidFill>
                  <a:schemeClr val="tx2"/>
                </a:solidFill>
              </a:rPr>
              <a:t> сильному </a:t>
            </a:r>
            <a:r>
              <a:rPr lang="ru-RU" sz="1400" dirty="0" err="1">
                <a:solidFill>
                  <a:schemeClr val="tx2"/>
                </a:solidFill>
              </a:rPr>
              <a:t>радіаційному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поясі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Юпітера</a:t>
            </a:r>
            <a:r>
              <a:rPr lang="ru-RU" sz="1400" dirty="0">
                <a:solidFill>
                  <a:schemeClr val="tx2"/>
                </a:solidFill>
              </a:rPr>
              <a:t>. Людина без скафандра на </a:t>
            </a:r>
            <a:r>
              <a:rPr lang="ru-RU" sz="1400" dirty="0" err="1">
                <a:solidFill>
                  <a:schemeClr val="tx2"/>
                </a:solidFill>
              </a:rPr>
              <a:t>поверхні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Європи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отримала</a:t>
            </a:r>
            <a:r>
              <a:rPr lang="ru-RU" sz="1400" dirty="0">
                <a:solidFill>
                  <a:schemeClr val="tx2"/>
                </a:solidFill>
              </a:rPr>
              <a:t> б </a:t>
            </a:r>
            <a:r>
              <a:rPr lang="ru-RU" sz="1400" dirty="0" err="1">
                <a:solidFill>
                  <a:schemeClr val="tx2"/>
                </a:solidFill>
              </a:rPr>
              <a:t>смертельну</a:t>
            </a:r>
            <a:r>
              <a:rPr lang="ru-RU" sz="1400" dirty="0">
                <a:solidFill>
                  <a:schemeClr val="tx2"/>
                </a:solidFill>
              </a:rPr>
              <a:t> дозу </a:t>
            </a:r>
            <a:r>
              <a:rPr lang="ru-RU" sz="1400" dirty="0" err="1">
                <a:solidFill>
                  <a:schemeClr val="tx2"/>
                </a:solidFill>
              </a:rPr>
              <a:t>радіації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менше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ніж</a:t>
            </a:r>
            <a:r>
              <a:rPr lang="ru-RU" sz="1400" dirty="0">
                <a:solidFill>
                  <a:schemeClr val="tx2"/>
                </a:solidFill>
              </a:rPr>
              <a:t> за 10 </a:t>
            </a:r>
            <a:r>
              <a:rPr lang="ru-RU" sz="1400" dirty="0" err="1" smtClean="0">
                <a:solidFill>
                  <a:schemeClr val="tx2"/>
                </a:solidFill>
              </a:rPr>
              <a:t>хв</a:t>
            </a:r>
            <a:r>
              <a:rPr lang="ru-RU" sz="1400" dirty="0" smtClean="0">
                <a:solidFill>
                  <a:schemeClr val="tx2"/>
                </a:solidFill>
              </a:rPr>
              <a:t>. </a:t>
            </a:r>
            <a:r>
              <a:rPr lang="ru-RU" sz="1400" dirty="0" err="1">
                <a:solidFill>
                  <a:schemeClr val="tx2"/>
                </a:solidFill>
              </a:rPr>
              <a:t>Вважається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що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під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льодовою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поверхнею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супутника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існує</a:t>
            </a:r>
            <a:r>
              <a:rPr lang="ru-RU" sz="1400" dirty="0">
                <a:solidFill>
                  <a:schemeClr val="tx2"/>
                </a:solidFill>
              </a:rPr>
              <a:t> океан. </a:t>
            </a:r>
            <a:r>
              <a:rPr lang="ru-RU" sz="1400" dirty="0" err="1">
                <a:solidFill>
                  <a:schemeClr val="tx2"/>
                </a:solidFill>
              </a:rPr>
              <a:t>Життя</a:t>
            </a:r>
            <a:r>
              <a:rPr lang="ru-RU" sz="1400" dirty="0">
                <a:solidFill>
                  <a:schemeClr val="tx2"/>
                </a:solidFill>
              </a:rPr>
              <a:t> в </a:t>
            </a:r>
            <a:r>
              <a:rPr lang="ru-RU" sz="1400" dirty="0" err="1">
                <a:solidFill>
                  <a:schemeClr val="tx2"/>
                </a:solidFill>
              </a:rPr>
              <a:t>ньому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може</a:t>
            </a:r>
            <a:r>
              <a:rPr lang="ru-RU" sz="1400" dirty="0">
                <a:solidFill>
                  <a:schemeClr val="tx2"/>
                </a:solidFill>
              </a:rPr>
              <a:t> бути </a:t>
            </a:r>
            <a:r>
              <a:rPr lang="ru-RU" sz="1400" dirty="0" err="1">
                <a:solidFill>
                  <a:schemeClr val="tx2"/>
                </a:solidFill>
              </a:rPr>
              <a:t>більш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захищене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від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радіації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400" i="1" dirty="0" err="1">
                <a:solidFill>
                  <a:schemeClr val="tx2"/>
                </a:solidFill>
              </a:rPr>
              <a:t>Ганімед</a:t>
            </a:r>
            <a:r>
              <a:rPr lang="ru-RU" sz="1400" dirty="0">
                <a:solidFill>
                  <a:schemeClr val="tx2"/>
                </a:solidFill>
              </a:rPr>
              <a:t> — </a:t>
            </a:r>
            <a:r>
              <a:rPr lang="ru-RU" sz="1400" dirty="0" err="1">
                <a:solidFill>
                  <a:schemeClr val="tx2"/>
                </a:solidFill>
              </a:rPr>
              <a:t>найбільший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супутник</a:t>
            </a:r>
            <a:r>
              <a:rPr lang="ru-RU" sz="1400" dirty="0">
                <a:solidFill>
                  <a:schemeClr val="tx2"/>
                </a:solidFill>
              </a:rPr>
              <a:t> у </a:t>
            </a:r>
            <a:r>
              <a:rPr lang="ru-RU" sz="1400" dirty="0" err="1">
                <a:solidFill>
                  <a:schemeClr val="tx2"/>
                </a:solidFill>
              </a:rPr>
              <a:t>Сонячній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системі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крім</a:t>
            </a:r>
            <a:r>
              <a:rPr lang="ru-RU" sz="1400" dirty="0">
                <a:solidFill>
                  <a:schemeClr val="tx2"/>
                </a:solidFill>
              </a:rPr>
              <a:t> того, </a:t>
            </a:r>
            <a:r>
              <a:rPr lang="ru-RU" sz="1400" dirty="0" err="1">
                <a:solidFill>
                  <a:schemeClr val="tx2"/>
                </a:solidFill>
              </a:rPr>
              <a:t>єдиний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супутник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Юпітера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який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має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магнітосферу</a:t>
            </a:r>
            <a:r>
              <a:rPr lang="ru-RU" sz="1400" dirty="0">
                <a:solidFill>
                  <a:schemeClr val="tx2"/>
                </a:solidFill>
              </a:rPr>
              <a:t>, яка </a:t>
            </a:r>
            <a:r>
              <a:rPr lang="ru-RU" sz="1400" dirty="0" err="1">
                <a:solidFill>
                  <a:schemeClr val="tx2"/>
                </a:solidFill>
              </a:rPr>
              <a:t>захистить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колонізаторів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від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згубної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дії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радіації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400" i="1" dirty="0" err="1" smtClean="0">
                <a:solidFill>
                  <a:schemeClr val="tx2"/>
                </a:solidFill>
              </a:rPr>
              <a:t>Каллісто</a:t>
            </a:r>
            <a:r>
              <a:rPr lang="ru-RU" sz="1400" i="1" dirty="0" smtClean="0">
                <a:solidFill>
                  <a:schemeClr val="tx2"/>
                </a:solidFill>
              </a:rPr>
              <a:t>. </a:t>
            </a:r>
            <a:r>
              <a:rPr lang="ru-RU" sz="1400" dirty="0">
                <a:solidFill>
                  <a:schemeClr val="tx2"/>
                </a:solidFill>
              </a:rPr>
              <a:t>За </a:t>
            </a:r>
            <a:r>
              <a:rPr lang="ru-RU" sz="1400" dirty="0" err="1">
                <a:solidFill>
                  <a:schemeClr val="tx2"/>
                </a:solidFill>
              </a:rPr>
              <a:t>оцінками</a:t>
            </a:r>
            <a:r>
              <a:rPr lang="ru-RU" sz="1400" dirty="0">
                <a:solidFill>
                  <a:schemeClr val="tx2"/>
                </a:solidFill>
              </a:rPr>
              <a:t> НАСА, </a:t>
            </a:r>
            <a:r>
              <a:rPr lang="ru-RU" sz="1400" dirty="0" err="1">
                <a:solidFill>
                  <a:schemeClr val="tx2"/>
                </a:solidFill>
              </a:rPr>
              <a:t>Каллісто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може</a:t>
            </a:r>
            <a:r>
              <a:rPr lang="ru-RU" sz="1400" dirty="0">
                <a:solidFill>
                  <a:schemeClr val="tx2"/>
                </a:solidFill>
              </a:rPr>
              <a:t> стати першим </a:t>
            </a:r>
            <a:r>
              <a:rPr lang="ru-RU" sz="1400" dirty="0" err="1">
                <a:solidFill>
                  <a:schemeClr val="tx2"/>
                </a:solidFill>
              </a:rPr>
              <a:t>колонізованим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супутником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Юпітера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err="1">
                <a:solidFill>
                  <a:schemeClr val="tx2"/>
                </a:solidFill>
              </a:rPr>
              <a:t>Каллісто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геологічно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дуже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стабільний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знаходиться</a:t>
            </a:r>
            <a:r>
              <a:rPr lang="ru-RU" sz="1400" dirty="0">
                <a:solidFill>
                  <a:schemeClr val="tx2"/>
                </a:solidFill>
              </a:rPr>
              <a:t> поза зоною </a:t>
            </a:r>
            <a:r>
              <a:rPr lang="ru-RU" sz="1400" dirty="0" err="1">
                <a:solidFill>
                  <a:schemeClr val="tx2"/>
                </a:solidFill>
              </a:rPr>
              <a:t>дії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радіаційного</a:t>
            </a:r>
            <a:r>
              <a:rPr lang="ru-RU" sz="1400" dirty="0">
                <a:solidFill>
                  <a:schemeClr val="tx2"/>
                </a:solidFill>
              </a:rPr>
              <a:t> поясу </a:t>
            </a:r>
            <a:r>
              <a:rPr lang="ru-RU" sz="1400" dirty="0" err="1">
                <a:solidFill>
                  <a:schemeClr val="tx2"/>
                </a:solidFill>
              </a:rPr>
              <a:t>Юпітера</a:t>
            </a:r>
            <a:r>
              <a:rPr lang="ru-RU" sz="1400" dirty="0">
                <a:solidFill>
                  <a:schemeClr val="tx2"/>
                </a:solidFill>
              </a:rPr>
              <a:t>. Цей </a:t>
            </a:r>
            <a:r>
              <a:rPr lang="ru-RU" sz="1400" dirty="0" err="1">
                <a:solidFill>
                  <a:schemeClr val="tx2"/>
                </a:solidFill>
              </a:rPr>
              <a:t>супутник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може</a:t>
            </a:r>
            <a:r>
              <a:rPr lang="ru-RU" sz="1400" dirty="0">
                <a:solidFill>
                  <a:schemeClr val="tx2"/>
                </a:solidFill>
              </a:rPr>
              <a:t> стати центром </a:t>
            </a:r>
            <a:r>
              <a:rPr lang="ru-RU" sz="1400" dirty="0" err="1">
                <a:solidFill>
                  <a:schemeClr val="tx2"/>
                </a:solidFill>
              </a:rPr>
              <a:t>подальших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досліджень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околиць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Юпітера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зокрема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Європи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600" b="1" dirty="0" err="1">
                <a:solidFill>
                  <a:schemeClr val="tx2"/>
                </a:solidFill>
              </a:rPr>
              <a:t>Орбітальні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колонії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400" dirty="0" err="1">
                <a:solidFill>
                  <a:schemeClr val="tx2"/>
                </a:solidFill>
              </a:rPr>
              <a:t>Орбітальні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колонії</a:t>
            </a:r>
            <a:r>
              <a:rPr lang="ru-RU" sz="1400" dirty="0">
                <a:solidFill>
                  <a:schemeClr val="tx2"/>
                </a:solidFill>
              </a:rPr>
              <a:t> — </a:t>
            </a:r>
            <a:r>
              <a:rPr lang="ru-RU" sz="1400" dirty="0" err="1">
                <a:solidFill>
                  <a:schemeClr val="tx2"/>
                </a:solidFill>
              </a:rPr>
              <a:t>конструкції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які</a:t>
            </a:r>
            <a:r>
              <a:rPr lang="ru-RU" sz="1400" dirty="0">
                <a:solidFill>
                  <a:schemeClr val="tx2"/>
                </a:solidFill>
              </a:rPr>
              <a:t> по </a:t>
            </a:r>
            <a:r>
              <a:rPr lang="ru-RU" sz="1400" dirty="0" err="1">
                <a:solidFill>
                  <a:schemeClr val="tx2"/>
                </a:solidFill>
              </a:rPr>
              <a:t>суті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є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збільшеними</a:t>
            </a:r>
            <a:r>
              <a:rPr lang="ru-RU" sz="1400" dirty="0">
                <a:solidFill>
                  <a:schemeClr val="tx2"/>
                </a:solidFill>
              </a:rPr>
              <a:t> в </a:t>
            </a:r>
            <a:r>
              <a:rPr lang="ru-RU" sz="1400" dirty="0" err="1">
                <a:solidFill>
                  <a:schemeClr val="tx2"/>
                </a:solidFill>
              </a:rPr>
              <a:t>розмірах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удосконаленими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орбітальними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станціям</a:t>
            </a:r>
            <a:r>
              <a:rPr lang="ru-RU" sz="1400" dirty="0" smtClean="0">
                <a:solidFill>
                  <a:schemeClr val="tx2"/>
                </a:solidFill>
              </a:rPr>
              <a:t>. </a:t>
            </a:r>
            <a:endParaRPr lang="ru-RU" sz="1400" b="1" dirty="0">
              <a:solidFill>
                <a:schemeClr val="tx2"/>
              </a:solidFill>
            </a:endParaRPr>
          </a:p>
          <a:p>
            <a:endParaRPr lang="ru-RU" sz="1400" i="1" dirty="0">
              <a:solidFill>
                <a:schemeClr val="tx2"/>
              </a:solidFill>
            </a:endParaRPr>
          </a:p>
          <a:p>
            <a:endParaRPr lang="ru-RU" sz="1400" i="1" dirty="0"/>
          </a:p>
          <a:p>
            <a:endParaRPr lang="ru-RU" sz="1600" b="1" dirty="0"/>
          </a:p>
          <a:p>
            <a:endParaRPr lang="ru-RU" sz="1400" dirty="0"/>
          </a:p>
          <a:p>
            <a:endParaRPr lang="ru-RU" sz="1600" b="1" dirty="0" smtClean="0"/>
          </a:p>
          <a:p>
            <a:endParaRPr lang="ru-RU" sz="1400" b="1" dirty="0"/>
          </a:p>
          <a:p>
            <a:endParaRPr lang="ru-RU" sz="1400" dirty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387209" cy="172819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Космічне поселення</a:t>
            </a:r>
            <a:br>
              <a:rPr lang="uk-UA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8892480" cy="5184576"/>
          </a:xfrm>
        </p:spPr>
        <p:txBody>
          <a:bodyPr>
            <a:normAutofit lnSpcReduction="10000"/>
          </a:bodyPr>
          <a:lstStyle/>
          <a:p>
            <a:r>
              <a:rPr lang="ru-RU" sz="1400" b="1" dirty="0" err="1" smtClean="0"/>
              <a:t>Космічне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поселення</a:t>
            </a:r>
            <a:r>
              <a:rPr lang="ru-RU" sz="1400" dirty="0" smtClean="0"/>
              <a:t> - </a:t>
            </a:r>
            <a:r>
              <a:rPr lang="ru-RU" sz="1400" dirty="0" err="1" smtClean="0"/>
              <a:t>космічна</a:t>
            </a:r>
            <a:r>
              <a:rPr lang="ru-RU" sz="1400" dirty="0" smtClean="0"/>
              <a:t> </a:t>
            </a:r>
            <a:r>
              <a:rPr lang="ru-RU" sz="1400" dirty="0" err="1" smtClean="0"/>
              <a:t>станція</a:t>
            </a:r>
            <a:r>
              <a:rPr lang="ru-RU" sz="1400" dirty="0" smtClean="0"/>
              <a:t> </a:t>
            </a:r>
            <a:r>
              <a:rPr lang="ru-RU" sz="1400" dirty="0" err="1" smtClean="0"/>
              <a:t>призначена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постійного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проживання</a:t>
            </a:r>
            <a:r>
              <a:rPr lang="ru-RU" sz="1400" dirty="0" smtClean="0"/>
              <a:t>, а не в </a:t>
            </a:r>
            <a:r>
              <a:rPr lang="ru-RU" sz="1400" dirty="0" err="1" smtClean="0"/>
              <a:t>якості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простої</a:t>
            </a:r>
            <a:r>
              <a:rPr lang="ru-RU" sz="1400" dirty="0" smtClean="0"/>
              <a:t> </a:t>
            </a:r>
            <a:r>
              <a:rPr lang="ru-RU" sz="1400" dirty="0" err="1" smtClean="0"/>
              <a:t>лабораторії</a:t>
            </a:r>
            <a:r>
              <a:rPr lang="ru-RU" sz="1400" dirty="0" smtClean="0"/>
              <a:t> 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іншого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подібного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об'єкта</a:t>
            </a:r>
            <a:r>
              <a:rPr lang="ru-RU" sz="1400" dirty="0" smtClean="0"/>
              <a:t>. </a:t>
            </a:r>
            <a:r>
              <a:rPr lang="ru-RU" sz="1400" dirty="0" err="1" smtClean="0"/>
              <a:t>Жодного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космічного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поселення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досі</a:t>
            </a:r>
            <a:r>
              <a:rPr lang="ru-RU" sz="1400" dirty="0" smtClean="0"/>
              <a:t> не </a:t>
            </a:r>
            <a:r>
              <a:rPr lang="ru-RU" sz="1400" dirty="0" err="1" smtClean="0"/>
              <a:t>побудовано</a:t>
            </a:r>
            <a:r>
              <a:rPr lang="ru-RU" sz="1400" dirty="0" smtClean="0"/>
              <a:t>, </a:t>
            </a:r>
            <a:r>
              <a:rPr lang="ru-RU" sz="1400" dirty="0" err="1" smtClean="0"/>
              <a:t>однак</a:t>
            </a:r>
            <a:r>
              <a:rPr lang="ru-RU" sz="1400" dirty="0" smtClean="0"/>
              <a:t> </a:t>
            </a:r>
            <a:r>
              <a:rPr lang="ru-RU" sz="1400" dirty="0" err="1" smtClean="0"/>
              <a:t>існує</a:t>
            </a:r>
            <a:r>
              <a:rPr lang="ru-RU" sz="1400" dirty="0" smtClean="0"/>
              <a:t> велика </a:t>
            </a:r>
            <a:r>
              <a:rPr lang="ru-RU" sz="1400" dirty="0" err="1" smtClean="0"/>
              <a:t>кількість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проектів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ступеня</a:t>
            </a:r>
            <a:r>
              <a:rPr lang="ru-RU" sz="1400" dirty="0" smtClean="0"/>
              <a:t> </a:t>
            </a:r>
            <a:r>
              <a:rPr lang="ru-RU" sz="1400" dirty="0" err="1" smtClean="0"/>
              <a:t>реалістичності</a:t>
            </a:r>
            <a:r>
              <a:rPr lang="ru-RU" sz="1400" dirty="0" smtClean="0"/>
              <a:t>, </a:t>
            </a:r>
            <a:r>
              <a:rPr lang="ru-RU" sz="1400" dirty="0" err="1" smtClean="0"/>
              <a:t>створених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інженерами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письменниками-фантастами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Необхідність</a:t>
            </a:r>
            <a:r>
              <a:rPr lang="ru-RU" sz="1400" dirty="0" smtClean="0"/>
              <a:t> великих </a:t>
            </a:r>
            <a:r>
              <a:rPr lang="ru-RU" sz="1400" dirty="0" err="1" smtClean="0"/>
              <a:t>об'єктів</a:t>
            </a:r>
            <a:r>
              <a:rPr lang="ru-RU" sz="1400" dirty="0" smtClean="0"/>
              <a:t> на </a:t>
            </a:r>
            <a:r>
              <a:rPr lang="ru-RU" sz="1400" dirty="0" err="1" smtClean="0"/>
              <a:t>орбітах</a:t>
            </a:r>
            <a:r>
              <a:rPr lang="ru-RU" sz="1400" dirty="0" smtClean="0"/>
              <a:t> планет не </a:t>
            </a:r>
            <a:r>
              <a:rPr lang="ru-RU" sz="1400" dirty="0" err="1" smtClean="0"/>
              <a:t>викликає</a:t>
            </a:r>
            <a:r>
              <a:rPr lang="ru-RU" sz="1400" dirty="0" smtClean="0"/>
              <a:t> </a:t>
            </a:r>
            <a:r>
              <a:rPr lang="ru-RU" sz="1400" dirty="0" err="1" smtClean="0"/>
              <a:t>сумнівів</a:t>
            </a:r>
            <a:r>
              <a:rPr lang="ru-RU" sz="1400" dirty="0" smtClean="0"/>
              <a:t>. </a:t>
            </a:r>
            <a:r>
              <a:rPr lang="ru-RU" sz="1400" dirty="0" err="1" smtClean="0"/>
              <a:t>Природно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вони </a:t>
            </a:r>
            <a:r>
              <a:rPr lang="ru-RU" sz="1400" dirty="0" err="1" smtClean="0"/>
              <a:t>повинні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виконувати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різні</a:t>
            </a:r>
            <a:r>
              <a:rPr lang="ru-RU" sz="1400" dirty="0" smtClean="0"/>
              <a:t> </a:t>
            </a:r>
            <a:r>
              <a:rPr lang="ru-RU" sz="1400" dirty="0" err="1" smtClean="0"/>
              <a:t>функції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, </a:t>
            </a:r>
            <a:r>
              <a:rPr lang="ru-RU" sz="1400" dirty="0" err="1" smtClean="0"/>
              <a:t>відповідно</a:t>
            </a:r>
            <a:r>
              <a:rPr lang="ru-RU" sz="1400" dirty="0" smtClean="0"/>
              <a:t>, </a:t>
            </a:r>
            <a:r>
              <a:rPr lang="ru-RU" sz="1400" dirty="0" err="1" smtClean="0"/>
              <a:t>мати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розміри</a:t>
            </a:r>
            <a:r>
              <a:rPr lang="ru-RU" sz="1400" dirty="0" smtClean="0"/>
              <a:t>.</a:t>
            </a:r>
          </a:p>
          <a:p>
            <a:r>
              <a:rPr lang="uk-UA" sz="1600" i="1" dirty="0" smtClean="0"/>
              <a:t>Проблеми</a:t>
            </a:r>
            <a:r>
              <a:rPr lang="uk-UA" sz="1600" dirty="0" smtClean="0"/>
              <a:t>: </a:t>
            </a:r>
          </a:p>
          <a:p>
            <a:r>
              <a:rPr lang="ru-RU" sz="1500" dirty="0" err="1" smtClean="0"/>
              <a:t>Космічному</a:t>
            </a:r>
            <a:r>
              <a:rPr lang="ru-RU" sz="1500" dirty="0" smtClean="0"/>
              <a:t> </a:t>
            </a:r>
            <a:r>
              <a:rPr lang="ru-RU" sz="1500" dirty="0" err="1" smtClean="0"/>
              <a:t>поселенню</a:t>
            </a:r>
            <a:r>
              <a:rPr lang="ru-RU" sz="1500" dirty="0" smtClean="0"/>
              <a:t> </a:t>
            </a:r>
            <a:r>
              <a:rPr lang="ru-RU" sz="1500" dirty="0" err="1" smtClean="0"/>
              <a:t>необхідно</a:t>
            </a:r>
            <a:r>
              <a:rPr lang="ru-RU" sz="1500" dirty="0" smtClean="0"/>
              <a:t> </a:t>
            </a:r>
            <a:r>
              <a:rPr lang="ru-RU" sz="1500" dirty="0" err="1" smtClean="0"/>
              <a:t>вирішити</a:t>
            </a:r>
            <a:r>
              <a:rPr lang="ru-RU" sz="1500" dirty="0" smtClean="0"/>
              <a:t> ряд проблем для </a:t>
            </a:r>
            <a:r>
              <a:rPr lang="ru-RU" sz="1500" dirty="0" err="1" smtClean="0"/>
              <a:t>підтримки</a:t>
            </a:r>
            <a:r>
              <a:rPr lang="ru-RU" sz="1500" dirty="0" smtClean="0"/>
              <a:t> нормального </a:t>
            </a:r>
            <a:r>
              <a:rPr lang="ru-RU" sz="1500" dirty="0" err="1" smtClean="0"/>
              <a:t>життя</a:t>
            </a:r>
            <a:r>
              <a:rPr lang="ru-RU" sz="1500" dirty="0" smtClean="0"/>
              <a:t> людей: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</a:t>
            </a:r>
            <a:r>
              <a:rPr lang="ru-RU" sz="1500" dirty="0" err="1" smtClean="0"/>
              <a:t>Початкові</a:t>
            </a:r>
            <a:r>
              <a:rPr lang="ru-RU" sz="1500" dirty="0" smtClean="0"/>
              <a:t> </a:t>
            </a:r>
            <a:r>
              <a:rPr lang="ru-RU" sz="1500" dirty="0" err="1" smtClean="0"/>
              <a:t>капітальні</a:t>
            </a:r>
            <a:r>
              <a:rPr lang="ru-RU" sz="1500" dirty="0" smtClean="0"/>
              <a:t> </a:t>
            </a:r>
            <a:r>
              <a:rPr lang="ru-RU" sz="1500" dirty="0" err="1" smtClean="0"/>
              <a:t>витрати</a:t>
            </a:r>
            <a:endParaRPr lang="ru-RU" sz="1500" dirty="0" smtClean="0"/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</a:t>
            </a:r>
            <a:r>
              <a:rPr lang="ru-RU" sz="1500" dirty="0" err="1" smtClean="0"/>
              <a:t>Внутрішні</a:t>
            </a:r>
            <a:r>
              <a:rPr lang="ru-RU" sz="1500" dirty="0" smtClean="0"/>
              <a:t> </a:t>
            </a:r>
            <a:r>
              <a:rPr lang="ru-RU" sz="1500" dirty="0" err="1" smtClean="0"/>
              <a:t>системи</a:t>
            </a:r>
            <a:r>
              <a:rPr lang="ru-RU" sz="1500" dirty="0" smtClean="0"/>
              <a:t> </a:t>
            </a:r>
            <a:r>
              <a:rPr lang="ru-RU" sz="1500" dirty="0" err="1" smtClean="0"/>
              <a:t>життєзабезпечення</a:t>
            </a:r>
            <a:endParaRPr lang="ru-RU" sz="1500" dirty="0" smtClean="0"/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</a:t>
            </a:r>
            <a:r>
              <a:rPr lang="ru-RU" sz="1500" dirty="0" err="1" smtClean="0"/>
              <a:t>Створення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штучної</a:t>
            </a:r>
            <a:r>
              <a:rPr lang="ru-RU" sz="1500" dirty="0" smtClean="0"/>
              <a:t> </a:t>
            </a:r>
            <a:r>
              <a:rPr lang="ru-RU" sz="1500" dirty="0" err="1" smtClean="0"/>
              <a:t>сили</a:t>
            </a:r>
            <a:r>
              <a:rPr lang="ru-RU" sz="1500" dirty="0" smtClean="0"/>
              <a:t> </a:t>
            </a:r>
            <a:r>
              <a:rPr lang="ru-RU" sz="1500" dirty="0" err="1" smtClean="0"/>
              <a:t>тяжіння</a:t>
            </a:r>
            <a:endParaRPr lang="ru-RU" sz="1500" dirty="0" smtClean="0"/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</a:t>
            </a:r>
            <a:r>
              <a:rPr lang="ru-RU" sz="1500" dirty="0" err="1" smtClean="0"/>
              <a:t>Захист</a:t>
            </a:r>
            <a:r>
              <a:rPr lang="ru-RU" sz="1500" dirty="0" smtClean="0"/>
              <a:t>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ворожих</a:t>
            </a:r>
            <a:r>
              <a:rPr lang="ru-RU" sz="1500" dirty="0" smtClean="0"/>
              <a:t> </a:t>
            </a:r>
            <a:r>
              <a:rPr lang="ru-RU" sz="1500" dirty="0" err="1" smtClean="0"/>
              <a:t>зовнішніх</a:t>
            </a:r>
            <a:r>
              <a:rPr lang="ru-RU" sz="1500" dirty="0" smtClean="0"/>
              <a:t> умов:</a:t>
            </a:r>
          </a:p>
          <a:p>
            <a:pPr lvl="1">
              <a:buFont typeface="Arial" pitchFamily="34" charset="0"/>
              <a:buChar char="•"/>
            </a:pP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радіації</a:t>
            </a:r>
            <a:endParaRPr lang="ru-RU" sz="1500" dirty="0" smtClean="0"/>
          </a:p>
          <a:p>
            <a:pPr lvl="1">
              <a:buFont typeface="Arial" pitchFamily="34" charset="0"/>
              <a:buChar char="•"/>
            </a:pPr>
            <a:r>
              <a:rPr lang="ru-RU" sz="1500" dirty="0" err="1" smtClean="0"/>
              <a:t>Забезпечення</a:t>
            </a:r>
            <a:r>
              <a:rPr lang="ru-RU" sz="1500" dirty="0" smtClean="0"/>
              <a:t> тепла</a:t>
            </a:r>
          </a:p>
          <a:p>
            <a:pPr lvl="1">
              <a:buFont typeface="Arial" pitchFamily="34" charset="0"/>
              <a:buChar char="•"/>
            </a:pP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сторонніх</a:t>
            </a:r>
            <a:r>
              <a:rPr lang="ru-RU" sz="1500" dirty="0" smtClean="0"/>
              <a:t> </a:t>
            </a:r>
            <a:r>
              <a:rPr lang="ru-RU" sz="1500" dirty="0" err="1" smtClean="0"/>
              <a:t>об'єктів</a:t>
            </a:r>
            <a:endParaRPr lang="ru-RU" sz="1500" dirty="0" smtClean="0"/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Транспорт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маневрування</a:t>
            </a:r>
            <a:endParaRPr lang="ru-RU" sz="1500" dirty="0" smtClean="0"/>
          </a:p>
          <a:p>
            <a:pPr lvl="1">
              <a:buFont typeface="Arial" pitchFamily="34" charset="0"/>
              <a:buChar char="•"/>
            </a:pPr>
            <a:r>
              <a:rPr lang="ru-RU" sz="1500" dirty="0" err="1" smtClean="0">
                <a:solidFill>
                  <a:schemeClr val="tx2"/>
                </a:solidFill>
              </a:rPr>
              <a:t>Орбітальна</a:t>
            </a:r>
            <a:r>
              <a:rPr lang="ru-RU" sz="1500" dirty="0" smtClean="0">
                <a:solidFill>
                  <a:schemeClr val="tx2"/>
                </a:solidFill>
              </a:rPr>
              <a:t> </a:t>
            </a:r>
            <a:r>
              <a:rPr lang="ru-RU" sz="1500" dirty="0" err="1" smtClean="0">
                <a:solidFill>
                  <a:schemeClr val="tx2"/>
                </a:solidFill>
              </a:rPr>
              <a:t>підтримка</a:t>
            </a:r>
            <a:r>
              <a:rPr lang="ru-RU" sz="1500" dirty="0" smtClean="0">
                <a:solidFill>
                  <a:schemeClr val="tx2"/>
                </a:solidFill>
              </a:rPr>
              <a:t> </a:t>
            </a:r>
            <a:r>
              <a:rPr lang="ru-RU" sz="1500" dirty="0" err="1" smtClean="0">
                <a:solidFill>
                  <a:schemeClr val="tx2"/>
                </a:solidFill>
              </a:rPr>
              <a:t>станції</a:t>
            </a:r>
            <a:endParaRPr lang="ru-RU" sz="15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</a:t>
            </a:r>
            <a:r>
              <a:rPr lang="ru-RU" sz="1500" dirty="0" err="1" smtClean="0"/>
              <a:t>Мобільність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самої</a:t>
            </a:r>
            <a:r>
              <a:rPr lang="ru-RU" sz="1500" dirty="0" smtClean="0"/>
              <a:t> </a:t>
            </a:r>
            <a:r>
              <a:rPr lang="ru-RU" sz="1500" dirty="0" err="1" smtClean="0"/>
              <a:t>станції</a:t>
            </a:r>
            <a:endParaRPr lang="ru-RU" sz="1500" dirty="0" smtClean="0"/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</a:t>
            </a:r>
            <a:r>
              <a:rPr lang="ru-RU" sz="1500" dirty="0" err="1" smtClean="0"/>
              <a:t>Психологічні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проблеми</a:t>
            </a:r>
            <a:endParaRPr lang="ru-RU" sz="1500" dirty="0" smtClean="0"/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</a:t>
            </a:r>
            <a:r>
              <a:rPr lang="ru-RU" sz="1500" dirty="0" err="1" smtClean="0"/>
              <a:t>Фізіологічні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проблеми</a:t>
            </a:r>
            <a:endParaRPr lang="ru-RU" sz="1500" dirty="0" smtClean="0"/>
          </a:p>
          <a:p>
            <a:endParaRPr lang="ru-RU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5723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Стенфордський тор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89644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tx2"/>
                </a:solidFill>
              </a:rPr>
              <a:t>Стенфордський</a:t>
            </a:r>
            <a:r>
              <a:rPr lang="ru-RU" sz="1400" b="1" dirty="0">
                <a:solidFill>
                  <a:schemeClr val="tx2"/>
                </a:solidFill>
              </a:rPr>
              <a:t> тор</a:t>
            </a:r>
            <a:r>
              <a:rPr lang="ru-RU" sz="1400" dirty="0">
                <a:solidFill>
                  <a:schemeClr val="tx2"/>
                </a:solidFill>
              </a:rPr>
              <a:t> — проект </a:t>
            </a:r>
            <a:r>
              <a:rPr lang="ru-RU" sz="1400" dirty="0" err="1">
                <a:solidFill>
                  <a:schemeClr val="tx2"/>
                </a:solidFill>
              </a:rPr>
              <a:t>космічного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поселення</a:t>
            </a:r>
            <a:r>
              <a:rPr lang="ru-RU" sz="1400" dirty="0">
                <a:solidFill>
                  <a:schemeClr val="tx2"/>
                </a:solidFill>
              </a:rPr>
              <a:t> (великий </a:t>
            </a:r>
            <a:r>
              <a:rPr lang="ru-RU" sz="1400" dirty="0" err="1">
                <a:solidFill>
                  <a:schemeClr val="tx2"/>
                </a:solidFill>
              </a:rPr>
              <a:t>космічної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станції</a:t>
            </a:r>
            <a:r>
              <a:rPr lang="ru-RU" sz="1400" dirty="0">
                <a:solidFill>
                  <a:schemeClr val="tx2"/>
                </a:solidFill>
              </a:rPr>
              <a:t>, т. </a:t>
            </a:r>
            <a:r>
              <a:rPr lang="ru-RU" sz="1400" dirty="0" err="1">
                <a:solidFill>
                  <a:schemeClr val="tx2"/>
                </a:solidFill>
              </a:rPr>
              <a:t>зв</a:t>
            </a:r>
            <a:r>
              <a:rPr lang="ru-RU" sz="1400" dirty="0">
                <a:solidFill>
                  <a:schemeClr val="tx2"/>
                </a:solidFill>
              </a:rPr>
              <a:t>. «</a:t>
            </a:r>
            <a:r>
              <a:rPr lang="ru-RU" sz="1400" dirty="0" err="1">
                <a:solidFill>
                  <a:schemeClr val="tx2"/>
                </a:solidFill>
              </a:rPr>
              <a:t>Просторового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середовища</a:t>
            </a:r>
            <a:r>
              <a:rPr lang="ru-RU" sz="1400" dirty="0">
                <a:solidFill>
                  <a:schemeClr val="tx2"/>
                </a:solidFill>
              </a:rPr>
              <a:t>») у </a:t>
            </a:r>
            <a:r>
              <a:rPr lang="ru-RU" sz="1400" dirty="0" err="1">
                <a:solidFill>
                  <a:schemeClr val="tx2"/>
                </a:solidFill>
              </a:rPr>
              <a:t>формі</a:t>
            </a:r>
            <a:r>
              <a:rPr lang="ru-RU" sz="1400" dirty="0">
                <a:solidFill>
                  <a:schemeClr val="tx2"/>
                </a:solidFill>
              </a:rPr>
              <a:t> тора (бублика), </a:t>
            </a:r>
            <a:r>
              <a:rPr lang="ru-RU" sz="1400" dirty="0" err="1">
                <a:solidFill>
                  <a:schemeClr val="tx2"/>
                </a:solidFill>
              </a:rPr>
              <a:t>здатного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вмістити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від</a:t>
            </a:r>
            <a:r>
              <a:rPr lang="ru-RU" sz="1400" dirty="0">
                <a:solidFill>
                  <a:schemeClr val="tx2"/>
                </a:solidFill>
              </a:rPr>
              <a:t> 10 до 140 тис. </a:t>
            </a:r>
            <a:r>
              <a:rPr lang="ru-RU" sz="1400" dirty="0" err="1">
                <a:solidFill>
                  <a:schemeClr val="tx2"/>
                </a:solidFill>
              </a:rPr>
              <a:t>постійно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проживаючих</a:t>
            </a:r>
            <a:r>
              <a:rPr lang="ru-RU" sz="1400" dirty="0">
                <a:solidFill>
                  <a:schemeClr val="tx2"/>
                </a:solidFill>
              </a:rPr>
              <a:t> людей.</a:t>
            </a:r>
          </a:p>
          <a:p>
            <a:r>
              <a:rPr lang="ru-RU" sz="1400" dirty="0" err="1">
                <a:solidFill>
                  <a:schemeClr val="tx2"/>
                </a:solidFill>
              </a:rPr>
              <a:t>Стенфордський</a:t>
            </a:r>
            <a:r>
              <a:rPr lang="ru-RU" sz="1400" dirty="0">
                <a:solidFill>
                  <a:schemeClr val="tx2"/>
                </a:solidFill>
              </a:rPr>
              <a:t> тор </a:t>
            </a:r>
            <a:r>
              <a:rPr lang="ru-RU" sz="1400" dirty="0" err="1">
                <a:solidFill>
                  <a:schemeClr val="tx2"/>
                </a:solidFill>
              </a:rPr>
              <a:t>було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запропоновано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протягом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літа</a:t>
            </a:r>
            <a:r>
              <a:rPr lang="ru-RU" sz="1400" dirty="0">
                <a:solidFill>
                  <a:schemeClr val="tx2"/>
                </a:solidFill>
              </a:rPr>
              <a:t> 1975 НАСА студентами </a:t>
            </a:r>
            <a:r>
              <a:rPr lang="ru-RU" sz="1400" dirty="0" err="1">
                <a:solidFill>
                  <a:schemeClr val="tx2"/>
                </a:solidFill>
              </a:rPr>
              <a:t>Стенфордського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університету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з</a:t>
            </a:r>
            <a:r>
              <a:rPr lang="ru-RU" sz="1400" dirty="0">
                <a:solidFill>
                  <a:schemeClr val="tx2"/>
                </a:solidFill>
              </a:rPr>
              <a:t> метою </a:t>
            </a:r>
            <a:r>
              <a:rPr lang="ru-RU" sz="1400" dirty="0" err="1">
                <a:solidFill>
                  <a:schemeClr val="tx2"/>
                </a:solidFill>
              </a:rPr>
              <a:t>осмислити</a:t>
            </a:r>
            <a:r>
              <a:rPr lang="ru-RU" sz="1400" dirty="0">
                <a:solidFill>
                  <a:schemeClr val="tx2"/>
                </a:solidFill>
              </a:rPr>
              <a:t> проект </a:t>
            </a:r>
            <a:r>
              <a:rPr lang="ru-RU" sz="1400" dirty="0" err="1">
                <a:solidFill>
                  <a:schemeClr val="tx2"/>
                </a:solidFill>
              </a:rPr>
              <a:t>майбутніх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космічних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колоній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err="1">
                <a:solidFill>
                  <a:schemeClr val="tx2"/>
                </a:solidFill>
              </a:rPr>
              <a:t>Пізніше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err="1">
                <a:solidFill>
                  <a:schemeClr val="tx2"/>
                </a:solidFill>
              </a:rPr>
              <a:t>Джерард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О'Ніл</a:t>
            </a:r>
            <a:r>
              <a:rPr lang="ru-RU" sz="1400" dirty="0">
                <a:solidFill>
                  <a:schemeClr val="tx2"/>
                </a:solidFill>
              </a:rPr>
              <a:t> представив </a:t>
            </a:r>
            <a:r>
              <a:rPr lang="ru-RU" sz="1400" dirty="0" err="1">
                <a:solidFill>
                  <a:schemeClr val="tx2"/>
                </a:solidFill>
              </a:rPr>
              <a:t>свій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Острів</a:t>
            </a:r>
            <a:r>
              <a:rPr lang="ru-RU" sz="1400" dirty="0">
                <a:solidFill>
                  <a:schemeClr val="tx2"/>
                </a:solidFill>
              </a:rPr>
              <a:t> Один </a:t>
            </a:r>
            <a:r>
              <a:rPr lang="ru-RU" sz="1400" dirty="0" err="1">
                <a:solidFill>
                  <a:schemeClr val="tx2"/>
                </a:solidFill>
              </a:rPr>
              <a:t>або</a:t>
            </a:r>
            <a:r>
              <a:rPr lang="ru-RU" sz="1400" dirty="0">
                <a:solidFill>
                  <a:schemeClr val="tx2"/>
                </a:solidFill>
              </a:rPr>
              <a:t> Сферу Бернала, як альтернативу тору. «</a:t>
            </a:r>
            <a:r>
              <a:rPr lang="ru-RU" sz="1400" dirty="0" err="1">
                <a:solidFill>
                  <a:schemeClr val="tx2"/>
                </a:solidFill>
              </a:rPr>
              <a:t>Стенфордський</a:t>
            </a:r>
            <a:r>
              <a:rPr lang="ru-RU" sz="1400" dirty="0">
                <a:solidFill>
                  <a:schemeClr val="tx2"/>
                </a:solidFill>
              </a:rPr>
              <a:t> тор», </a:t>
            </a:r>
            <a:r>
              <a:rPr lang="ru-RU" sz="1400" dirty="0" err="1">
                <a:solidFill>
                  <a:schemeClr val="tx2"/>
                </a:solidFill>
              </a:rPr>
              <a:t>тільки</a:t>
            </a:r>
            <a:r>
              <a:rPr lang="ru-RU" sz="1400" dirty="0">
                <a:solidFill>
                  <a:schemeClr val="tx2"/>
                </a:solidFill>
              </a:rPr>
              <a:t> у </a:t>
            </a:r>
            <a:r>
              <a:rPr lang="ru-RU" sz="1400" dirty="0" err="1">
                <a:solidFill>
                  <a:schemeClr val="tx2"/>
                </a:solidFill>
              </a:rPr>
              <a:t>більш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детальній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версії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що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являє</a:t>
            </a:r>
            <a:r>
              <a:rPr lang="ru-RU" sz="1400" dirty="0">
                <a:solidFill>
                  <a:schemeClr val="tx2"/>
                </a:solidFill>
              </a:rPr>
              <a:t> собою </a:t>
            </a:r>
            <a:r>
              <a:rPr lang="ru-RU" sz="1400" dirty="0" err="1">
                <a:solidFill>
                  <a:schemeClr val="tx2"/>
                </a:solidFill>
              </a:rPr>
              <a:t>концепцію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кільцеподібної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обертової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космічної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станції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був</a:t>
            </a:r>
            <a:r>
              <a:rPr lang="ru-RU" sz="1400" dirty="0">
                <a:solidFill>
                  <a:schemeClr val="tx2"/>
                </a:solidFill>
              </a:rPr>
              <a:t> представлений Вернером фон Брауном (</a:t>
            </a:r>
            <a:r>
              <a:rPr lang="ru-RU" sz="1400" dirty="0" err="1">
                <a:solidFill>
                  <a:schemeClr val="tx2"/>
                </a:solidFill>
              </a:rPr>
              <a:t>або</a:t>
            </a:r>
            <a:r>
              <a:rPr lang="ru-RU" sz="1400" dirty="0">
                <a:solidFill>
                  <a:schemeClr val="tx2"/>
                </a:solidFill>
              </a:rPr>
              <a:t> Вернеру фон Брауну) .</a:t>
            </a:r>
          </a:p>
          <a:p>
            <a:r>
              <a:rPr lang="ru-RU" sz="1400" dirty="0" err="1">
                <a:solidFill>
                  <a:schemeClr val="tx2"/>
                </a:solidFill>
              </a:rPr>
              <a:t>Він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являє</a:t>
            </a:r>
            <a:r>
              <a:rPr lang="ru-RU" sz="1400" dirty="0">
                <a:solidFill>
                  <a:schemeClr val="tx2"/>
                </a:solidFill>
              </a:rPr>
              <a:t> собою тор </a:t>
            </a:r>
            <a:r>
              <a:rPr lang="ru-RU" sz="1400" dirty="0" err="1">
                <a:solidFill>
                  <a:schemeClr val="tx2"/>
                </a:solidFill>
              </a:rPr>
              <a:t>діаметром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близько</a:t>
            </a:r>
            <a:r>
              <a:rPr lang="ru-RU" sz="1400" dirty="0">
                <a:solidFill>
                  <a:schemeClr val="tx2"/>
                </a:solidFill>
              </a:rPr>
              <a:t> 1,8 </a:t>
            </a:r>
            <a:r>
              <a:rPr lang="ru-RU" sz="1400" dirty="0" err="1">
                <a:solidFill>
                  <a:schemeClr val="tx2"/>
                </a:solidFill>
              </a:rPr>
              <a:t>кілометра</a:t>
            </a:r>
            <a:r>
              <a:rPr lang="ru-RU" sz="1400" dirty="0">
                <a:solidFill>
                  <a:schemeClr val="tx2"/>
                </a:solidFill>
              </a:rPr>
              <a:t> (для </a:t>
            </a:r>
            <a:r>
              <a:rPr lang="ru-RU" sz="1400" dirty="0" err="1">
                <a:solidFill>
                  <a:schemeClr val="tx2"/>
                </a:solidFill>
              </a:rPr>
              <a:t>проживання</a:t>
            </a:r>
            <a:r>
              <a:rPr lang="ru-RU" sz="1400" dirty="0">
                <a:solidFill>
                  <a:schemeClr val="tx2"/>
                </a:solidFill>
              </a:rPr>
              <a:t> 10 000 </a:t>
            </a:r>
            <a:r>
              <a:rPr lang="ru-RU" sz="1400" dirty="0" err="1">
                <a:solidFill>
                  <a:schemeClr val="tx2"/>
                </a:solidFill>
              </a:rPr>
              <a:t>чоловік</a:t>
            </a:r>
            <a:r>
              <a:rPr lang="ru-RU" sz="1400" dirty="0">
                <a:solidFill>
                  <a:schemeClr val="tx2"/>
                </a:solidFill>
              </a:rPr>
              <a:t>, як </a:t>
            </a:r>
            <a:r>
              <a:rPr lang="ru-RU" sz="1400" dirty="0" err="1">
                <a:solidFill>
                  <a:schemeClr val="tx2"/>
                </a:solidFill>
              </a:rPr>
              <a:t>описувалося</a:t>
            </a:r>
            <a:r>
              <a:rPr lang="ru-RU" sz="1400" dirty="0">
                <a:solidFill>
                  <a:schemeClr val="tx2"/>
                </a:solidFill>
              </a:rPr>
              <a:t> в </a:t>
            </a:r>
            <a:r>
              <a:rPr lang="ru-RU" sz="1400" dirty="0" err="1">
                <a:solidFill>
                  <a:schemeClr val="tx2"/>
                </a:solidFill>
              </a:rPr>
              <a:t>роботі</a:t>
            </a:r>
            <a:r>
              <a:rPr lang="ru-RU" sz="1400" dirty="0">
                <a:solidFill>
                  <a:schemeClr val="tx2"/>
                </a:solidFill>
              </a:rPr>
              <a:t> 1975 року)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обертається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навколо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своєї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осі</a:t>
            </a:r>
            <a:r>
              <a:rPr lang="ru-RU" sz="1400" dirty="0">
                <a:solidFill>
                  <a:schemeClr val="tx2"/>
                </a:solidFill>
              </a:rPr>
              <a:t> (1 </a:t>
            </a:r>
            <a:r>
              <a:rPr lang="ru-RU" sz="1400" dirty="0" err="1">
                <a:solidFill>
                  <a:schemeClr val="tx2"/>
                </a:solidFill>
              </a:rPr>
              <a:t>оберт</a:t>
            </a:r>
            <a:r>
              <a:rPr lang="ru-RU" sz="1400" dirty="0">
                <a:solidFill>
                  <a:schemeClr val="tx2"/>
                </a:solidFill>
              </a:rPr>
              <a:t> на </a:t>
            </a:r>
            <a:r>
              <a:rPr lang="ru-RU" sz="1400" dirty="0" err="1">
                <a:solidFill>
                  <a:schemeClr val="tx2"/>
                </a:solidFill>
              </a:rPr>
              <a:t>хвилину</a:t>
            </a:r>
            <a:r>
              <a:rPr lang="ru-RU" sz="1400" dirty="0">
                <a:solidFill>
                  <a:schemeClr val="tx2"/>
                </a:solidFill>
              </a:rPr>
              <a:t>), </a:t>
            </a:r>
            <a:r>
              <a:rPr lang="ru-RU" sz="1400" dirty="0" err="1">
                <a:solidFill>
                  <a:schemeClr val="tx2"/>
                </a:solidFill>
              </a:rPr>
              <a:t>створюючи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штучну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гравітацію</a:t>
            </a:r>
            <a:r>
              <a:rPr lang="ru-RU" sz="1400" dirty="0">
                <a:solidFill>
                  <a:schemeClr val="tx2"/>
                </a:solidFill>
              </a:rPr>
              <a:t> в 0 , 9 — 1 </a:t>
            </a:r>
            <a:r>
              <a:rPr lang="en-US" sz="1400" dirty="0">
                <a:solidFill>
                  <a:schemeClr val="tx2"/>
                </a:solidFill>
              </a:rPr>
              <a:t>g </a:t>
            </a:r>
            <a:r>
              <a:rPr lang="ru-RU" sz="1400" dirty="0">
                <a:solidFill>
                  <a:schemeClr val="tx2"/>
                </a:solidFill>
              </a:rPr>
              <a:t>у </a:t>
            </a:r>
            <a:r>
              <a:rPr lang="ru-RU" sz="1400" dirty="0" err="1">
                <a:solidFill>
                  <a:schemeClr val="tx2"/>
                </a:solidFill>
              </a:rPr>
              <a:t>внутрішній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частині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зовнішнього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кільця</a:t>
            </a:r>
            <a:r>
              <a:rPr lang="ru-RU" sz="1400" dirty="0">
                <a:solidFill>
                  <a:schemeClr val="tx2"/>
                </a:solidFill>
              </a:rPr>
              <a:t> за </a:t>
            </a:r>
            <a:r>
              <a:rPr lang="ru-RU" sz="1400" dirty="0" err="1">
                <a:solidFill>
                  <a:schemeClr val="tx2"/>
                </a:solidFill>
              </a:rPr>
              <a:t>рахунок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відцентрової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сили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  <a:p>
            <a:r>
              <a:rPr lang="ru-RU" sz="1400" dirty="0" err="1">
                <a:solidFill>
                  <a:schemeClr val="tx2"/>
                </a:solidFill>
              </a:rPr>
              <a:t>Сонячне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світло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надходить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всередину</a:t>
            </a:r>
            <a:r>
              <a:rPr lang="ru-RU" sz="1400" dirty="0">
                <a:solidFill>
                  <a:schemeClr val="tx2"/>
                </a:solidFill>
              </a:rPr>
              <a:t> через систему </a:t>
            </a:r>
            <a:r>
              <a:rPr lang="ru-RU" sz="1400" dirty="0" err="1">
                <a:solidFill>
                  <a:schemeClr val="tx2"/>
                </a:solidFill>
              </a:rPr>
              <a:t>дзеркал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err="1">
                <a:solidFill>
                  <a:schemeClr val="tx2"/>
                </a:solidFill>
              </a:rPr>
              <a:t>Кільце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з'єднується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маточиною</a:t>
            </a:r>
            <a:r>
              <a:rPr lang="ru-RU" sz="1400" dirty="0">
                <a:solidFill>
                  <a:schemeClr val="tx2"/>
                </a:solidFill>
              </a:rPr>
              <a:t> через «</a:t>
            </a:r>
            <a:r>
              <a:rPr lang="ru-RU" sz="1400" dirty="0" err="1">
                <a:solidFill>
                  <a:schemeClr val="tx2"/>
                </a:solidFill>
              </a:rPr>
              <a:t>спиці</a:t>
            </a:r>
            <a:r>
              <a:rPr lang="ru-RU" sz="1400" dirty="0">
                <a:solidFill>
                  <a:schemeClr val="tx2"/>
                </a:solidFill>
              </a:rPr>
              <a:t>», </a:t>
            </a:r>
            <a:r>
              <a:rPr lang="ru-RU" sz="1400" dirty="0" err="1">
                <a:solidFill>
                  <a:schemeClr val="tx2"/>
                </a:solidFill>
              </a:rPr>
              <a:t>що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є</a:t>
            </a:r>
            <a:r>
              <a:rPr lang="ru-RU" sz="1400" dirty="0">
                <a:solidFill>
                  <a:schemeClr val="tx2"/>
                </a:solidFill>
              </a:rPr>
              <a:t> коридорами для </a:t>
            </a:r>
            <a:r>
              <a:rPr lang="ru-RU" sz="1400" dirty="0" err="1">
                <a:solidFill>
                  <a:schemeClr val="tx2"/>
                </a:solidFill>
              </a:rPr>
              <a:t>руху</a:t>
            </a:r>
            <a:r>
              <a:rPr lang="ru-RU" sz="1400" dirty="0">
                <a:solidFill>
                  <a:schemeClr val="tx2"/>
                </a:solidFill>
              </a:rPr>
              <a:t> людей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вантажів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з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осі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назад. </a:t>
            </a:r>
            <a:r>
              <a:rPr lang="ru-RU" sz="1400" dirty="0" err="1">
                <a:solidFill>
                  <a:schemeClr val="tx2"/>
                </a:solidFill>
              </a:rPr>
              <a:t>Нарешті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маточина</a:t>
            </a:r>
            <a:r>
              <a:rPr lang="ru-RU" sz="1400" dirty="0">
                <a:solidFill>
                  <a:schemeClr val="tx2"/>
                </a:solidFill>
              </a:rPr>
              <a:t> на </a:t>
            </a:r>
            <a:r>
              <a:rPr lang="ru-RU" sz="1400" dirty="0" err="1">
                <a:solidFill>
                  <a:schemeClr val="tx2"/>
                </a:solidFill>
              </a:rPr>
              <a:t>обертовій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осі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станції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відчуває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найменшу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штучну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гравітацію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найкраще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підходить</a:t>
            </a:r>
            <a:r>
              <a:rPr lang="ru-RU" sz="1400" dirty="0">
                <a:solidFill>
                  <a:schemeClr val="tx2"/>
                </a:solidFill>
              </a:rPr>
              <a:t> для </a:t>
            </a:r>
            <a:r>
              <a:rPr lang="ru-RU" sz="1400" dirty="0" err="1">
                <a:solidFill>
                  <a:schemeClr val="tx2"/>
                </a:solidFill>
              </a:rPr>
              <a:t>стикувального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вузла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для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прийому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космічних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кораблів</a:t>
            </a:r>
            <a:r>
              <a:rPr lang="ru-RU" sz="1400" dirty="0">
                <a:solidFill>
                  <a:schemeClr val="tx2"/>
                </a:solidFill>
              </a:rPr>
              <a:t>. </a:t>
            </a:r>
            <a:r>
              <a:rPr lang="ru-RU" sz="1400" dirty="0" err="1">
                <a:solidFill>
                  <a:schemeClr val="tx2"/>
                </a:solidFill>
              </a:rPr>
              <a:t>Невагомість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створюється</a:t>
            </a:r>
            <a:r>
              <a:rPr lang="ru-RU" sz="1400" dirty="0">
                <a:solidFill>
                  <a:schemeClr val="tx2"/>
                </a:solidFill>
              </a:rPr>
              <a:t> в </a:t>
            </a:r>
            <a:r>
              <a:rPr lang="ru-RU" sz="1400" dirty="0" err="1">
                <a:solidFill>
                  <a:schemeClr val="tx2"/>
                </a:solidFill>
              </a:rPr>
              <a:t>нерухомому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модулі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пристикованому</a:t>
            </a:r>
            <a:r>
              <a:rPr lang="ru-RU" sz="1400" dirty="0">
                <a:solidFill>
                  <a:schemeClr val="tx2"/>
                </a:solidFill>
              </a:rPr>
              <a:t> до </a:t>
            </a:r>
            <a:r>
              <a:rPr lang="ru-RU" sz="1400" dirty="0" err="1">
                <a:solidFill>
                  <a:schemeClr val="tx2"/>
                </a:solidFill>
              </a:rPr>
              <a:t>осі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станції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  <a:p>
            <a:r>
              <a:rPr lang="ru-RU" sz="1400" dirty="0" err="1">
                <a:solidFill>
                  <a:schemeClr val="tx2"/>
                </a:solidFill>
              </a:rPr>
              <a:t>Внутрішній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простір</a:t>
            </a:r>
            <a:r>
              <a:rPr lang="ru-RU" sz="1400" dirty="0">
                <a:solidFill>
                  <a:schemeClr val="tx2"/>
                </a:solidFill>
              </a:rPr>
              <a:t> тора </a:t>
            </a:r>
            <a:r>
              <a:rPr lang="ru-RU" sz="1400" dirty="0" err="1">
                <a:solidFill>
                  <a:schemeClr val="tx2"/>
                </a:solidFill>
              </a:rPr>
              <a:t>є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житловим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воно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досить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велике</a:t>
            </a:r>
            <a:r>
              <a:rPr lang="ru-RU" sz="1400" dirty="0">
                <a:solidFill>
                  <a:schemeClr val="tx2"/>
                </a:solidFill>
              </a:rPr>
              <a:t> для </a:t>
            </a:r>
            <a:r>
              <a:rPr lang="ru-RU" sz="1400" dirty="0" err="1">
                <a:solidFill>
                  <a:schemeClr val="tx2"/>
                </a:solidFill>
              </a:rPr>
              <a:t>створення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штучної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екосистеми</a:t>
            </a:r>
            <a:r>
              <a:rPr lang="ru-RU" sz="1400" dirty="0">
                <a:solidFill>
                  <a:schemeClr val="tx2"/>
                </a:solidFill>
              </a:rPr>
              <a:t>, природного </a:t>
            </a:r>
            <a:r>
              <a:rPr lang="ru-RU" sz="1400" dirty="0" err="1">
                <a:solidFill>
                  <a:schemeClr val="tx2"/>
                </a:solidFill>
              </a:rPr>
              <a:t>оточення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всередині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подібно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довгою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вузькою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льодовикової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долині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чиї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кінці</a:t>
            </a:r>
            <a:r>
              <a:rPr lang="ru-RU" sz="1400" dirty="0">
                <a:solidFill>
                  <a:schemeClr val="tx2"/>
                </a:solidFill>
              </a:rPr>
              <a:t>, в </a:t>
            </a:r>
            <a:r>
              <a:rPr lang="ru-RU" sz="1400" dirty="0" err="1">
                <a:solidFill>
                  <a:schemeClr val="tx2"/>
                </a:solidFill>
              </a:rPr>
              <a:t>кінцевому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рахунку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вигинаються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вгору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щоб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сформувати</a:t>
            </a:r>
            <a:r>
              <a:rPr lang="ru-RU" sz="1400" dirty="0">
                <a:solidFill>
                  <a:schemeClr val="tx2"/>
                </a:solidFill>
              </a:rPr>
              <a:t> коло. </a:t>
            </a:r>
            <a:r>
              <a:rPr lang="ru-RU" sz="1400" dirty="0" err="1">
                <a:solidFill>
                  <a:schemeClr val="tx2"/>
                </a:solidFill>
              </a:rPr>
              <a:t>Населення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живе</a:t>
            </a:r>
            <a:r>
              <a:rPr lang="ru-RU" sz="1400" dirty="0">
                <a:solidFill>
                  <a:schemeClr val="tx2"/>
                </a:solidFill>
              </a:rPr>
              <a:t> тут в </a:t>
            </a:r>
            <a:r>
              <a:rPr lang="ru-RU" sz="1400" dirty="0" err="1">
                <a:solidFill>
                  <a:schemeClr val="tx2"/>
                </a:solidFill>
              </a:rPr>
              <a:t>умовах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подібних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густонаселеному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передмісті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причому</a:t>
            </a:r>
            <a:r>
              <a:rPr lang="ru-RU" sz="1400" dirty="0">
                <a:solidFill>
                  <a:schemeClr val="tx2"/>
                </a:solidFill>
              </a:rPr>
              <a:t>, </a:t>
            </a:r>
            <a:r>
              <a:rPr lang="ru-RU" sz="1400" dirty="0" err="1">
                <a:solidFill>
                  <a:schemeClr val="tx2"/>
                </a:solidFill>
              </a:rPr>
              <a:t>всередині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кільця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є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відділення</a:t>
            </a:r>
            <a:r>
              <a:rPr lang="ru-RU" sz="1400" dirty="0">
                <a:solidFill>
                  <a:schemeClr val="tx2"/>
                </a:solidFill>
              </a:rPr>
              <a:t> для </a:t>
            </a:r>
            <a:r>
              <a:rPr lang="ru-RU" sz="1400" dirty="0" err="1">
                <a:solidFill>
                  <a:schemeClr val="tx2"/>
                </a:solidFill>
              </a:rPr>
              <a:t>заняття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сільським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господарством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і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житлова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err="1">
                <a:solidFill>
                  <a:schemeClr val="tx2"/>
                </a:solidFill>
              </a:rPr>
              <a:t>частина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281</TotalTime>
  <Words>156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   Робота з екології на тему:      «Колонізація космосу» </vt:lpstr>
      <vt:lpstr>Слайд 2</vt:lpstr>
      <vt:lpstr>Слайд 3</vt:lpstr>
      <vt:lpstr>Слайд 4</vt:lpstr>
      <vt:lpstr>Слайд 5</vt:lpstr>
      <vt:lpstr>    </vt:lpstr>
      <vt:lpstr>Слайд 7</vt:lpstr>
      <vt:lpstr>Космічне поселення </vt:lpstr>
      <vt:lpstr>Слайд 9</vt:lpstr>
      <vt:lpstr>Вигляд Стенфордського тора</vt:lpstr>
      <vt:lpstr> Сфера Бернала </vt:lpstr>
      <vt:lpstr>Вигляд сфери Бернала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Колонізація космосу</dc:title>
  <dc:creator>4</dc:creator>
  <cp:lastModifiedBy>4</cp:lastModifiedBy>
  <cp:revision>29</cp:revision>
  <dcterms:created xsi:type="dcterms:W3CDTF">2014-04-12T15:59:31Z</dcterms:created>
  <dcterms:modified xsi:type="dcterms:W3CDTF">2014-04-12T20:40:54Z</dcterms:modified>
</cp:coreProperties>
</file>