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ru-RU"/>
    </a:defPPr>
    <a:lvl1pPr algn="l" rtl="0" fontAlgn="base">
      <a:spcBef>
        <a:spcPct val="0"/>
      </a:spcBef>
      <a:spcAft>
        <a:spcPct val="0"/>
      </a:spcAft>
      <a:defRPr sz="4400" kern="1200">
        <a:solidFill>
          <a:srgbClr val="66FF33"/>
        </a:solidFill>
        <a:latin typeface="DS JugendSC Demo" pitchFamily="66" charset="0"/>
        <a:ea typeface="+mn-ea"/>
        <a:cs typeface="+mn-cs"/>
      </a:defRPr>
    </a:lvl1pPr>
    <a:lvl2pPr marL="457200" algn="l" rtl="0" fontAlgn="base">
      <a:spcBef>
        <a:spcPct val="0"/>
      </a:spcBef>
      <a:spcAft>
        <a:spcPct val="0"/>
      </a:spcAft>
      <a:defRPr sz="4400" kern="1200">
        <a:solidFill>
          <a:srgbClr val="66FF33"/>
        </a:solidFill>
        <a:latin typeface="DS JugendSC Demo" pitchFamily="66" charset="0"/>
        <a:ea typeface="+mn-ea"/>
        <a:cs typeface="+mn-cs"/>
      </a:defRPr>
    </a:lvl2pPr>
    <a:lvl3pPr marL="914400" algn="l" rtl="0" fontAlgn="base">
      <a:spcBef>
        <a:spcPct val="0"/>
      </a:spcBef>
      <a:spcAft>
        <a:spcPct val="0"/>
      </a:spcAft>
      <a:defRPr sz="4400" kern="1200">
        <a:solidFill>
          <a:srgbClr val="66FF33"/>
        </a:solidFill>
        <a:latin typeface="DS JugendSC Demo" pitchFamily="66" charset="0"/>
        <a:ea typeface="+mn-ea"/>
        <a:cs typeface="+mn-cs"/>
      </a:defRPr>
    </a:lvl3pPr>
    <a:lvl4pPr marL="1371600" algn="l" rtl="0" fontAlgn="base">
      <a:spcBef>
        <a:spcPct val="0"/>
      </a:spcBef>
      <a:spcAft>
        <a:spcPct val="0"/>
      </a:spcAft>
      <a:defRPr sz="4400" kern="1200">
        <a:solidFill>
          <a:srgbClr val="66FF33"/>
        </a:solidFill>
        <a:latin typeface="DS JugendSC Demo" pitchFamily="66" charset="0"/>
        <a:ea typeface="+mn-ea"/>
        <a:cs typeface="+mn-cs"/>
      </a:defRPr>
    </a:lvl4pPr>
    <a:lvl5pPr marL="1828800" algn="l" rtl="0" fontAlgn="base">
      <a:spcBef>
        <a:spcPct val="0"/>
      </a:spcBef>
      <a:spcAft>
        <a:spcPct val="0"/>
      </a:spcAft>
      <a:defRPr sz="4400" kern="1200">
        <a:solidFill>
          <a:srgbClr val="66FF33"/>
        </a:solidFill>
        <a:latin typeface="DS JugendSC Demo" pitchFamily="66" charset="0"/>
        <a:ea typeface="+mn-ea"/>
        <a:cs typeface="+mn-cs"/>
      </a:defRPr>
    </a:lvl5pPr>
    <a:lvl6pPr marL="2286000" algn="l" defTabSz="914400" rtl="0" eaLnBrk="1" latinLnBrk="0" hangingPunct="1">
      <a:defRPr sz="4400" kern="1200">
        <a:solidFill>
          <a:srgbClr val="66FF33"/>
        </a:solidFill>
        <a:latin typeface="DS JugendSC Demo" pitchFamily="66" charset="0"/>
        <a:ea typeface="+mn-ea"/>
        <a:cs typeface="+mn-cs"/>
      </a:defRPr>
    </a:lvl6pPr>
    <a:lvl7pPr marL="2743200" algn="l" defTabSz="914400" rtl="0" eaLnBrk="1" latinLnBrk="0" hangingPunct="1">
      <a:defRPr sz="4400" kern="1200">
        <a:solidFill>
          <a:srgbClr val="66FF33"/>
        </a:solidFill>
        <a:latin typeface="DS JugendSC Demo" pitchFamily="66" charset="0"/>
        <a:ea typeface="+mn-ea"/>
        <a:cs typeface="+mn-cs"/>
      </a:defRPr>
    </a:lvl7pPr>
    <a:lvl8pPr marL="3200400" algn="l" defTabSz="914400" rtl="0" eaLnBrk="1" latinLnBrk="0" hangingPunct="1">
      <a:defRPr sz="4400" kern="1200">
        <a:solidFill>
          <a:srgbClr val="66FF33"/>
        </a:solidFill>
        <a:latin typeface="DS JugendSC Demo" pitchFamily="66" charset="0"/>
        <a:ea typeface="+mn-ea"/>
        <a:cs typeface="+mn-cs"/>
      </a:defRPr>
    </a:lvl8pPr>
    <a:lvl9pPr marL="3657600" algn="l" defTabSz="914400" rtl="0" eaLnBrk="1" latinLnBrk="0" hangingPunct="1">
      <a:defRPr sz="4400" kern="1200">
        <a:solidFill>
          <a:srgbClr val="66FF33"/>
        </a:solidFill>
        <a:latin typeface="DS JugendSC Demo"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66FF66"/>
    <a:srgbClr val="66FFFF"/>
    <a:srgbClr val="CC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44000" cy="3365500"/>
            <a:chOff x="0" y="0"/>
            <a:chExt cx="5760" cy="2120"/>
          </a:xfrm>
        </p:grpSpPr>
        <p:pic>
          <p:nvPicPr>
            <p:cNvPr id="7171" name="Picture 3" descr="D:\FRONTPAGE THEMES\ARTSY\ARTBANNA.PNG"/>
            <p:cNvPicPr>
              <a:picLocks noChangeAspect="1" noChangeArrowheads="1"/>
            </p:cNvPicPr>
            <p:nvPr userDrawn="1"/>
          </p:nvPicPr>
          <p:blipFill>
            <a:blip r:embed="rId2" cstate="print"/>
            <a:srcRect l="8125"/>
            <a:stretch>
              <a:fillRect/>
            </a:stretch>
          </p:blipFill>
          <p:spPr bwMode="invGray">
            <a:xfrm>
              <a:off x="0" y="0"/>
              <a:ext cx="5760" cy="576"/>
            </a:xfrm>
            <a:prstGeom prst="rect">
              <a:avLst/>
            </a:prstGeom>
            <a:noFill/>
          </p:spPr>
        </p:pic>
        <p:pic>
          <p:nvPicPr>
            <p:cNvPr id="7172" name="Picture 4" descr="P:\!Themes\Artsy\Arthsepa.gif"/>
            <p:cNvPicPr>
              <a:picLocks noChangeAspect="1" noChangeArrowheads="1"/>
            </p:cNvPicPr>
            <p:nvPr userDrawn="1"/>
          </p:nvPicPr>
          <p:blipFill>
            <a:blip r:embed="rId3" cstate="print"/>
            <a:srcRect/>
            <a:stretch>
              <a:fillRect/>
            </a:stretch>
          </p:blipFill>
          <p:spPr bwMode="auto">
            <a:xfrm>
              <a:off x="2688" y="2059"/>
              <a:ext cx="2832" cy="61"/>
            </a:xfrm>
            <a:prstGeom prst="rect">
              <a:avLst/>
            </a:prstGeom>
            <a:noFill/>
          </p:spPr>
        </p:pic>
      </p:grpSp>
      <p:sp>
        <p:nvSpPr>
          <p:cNvPr id="7173" name="Rectangle 5"/>
          <p:cNvSpPr>
            <a:spLocks noGrp="1" noChangeArrowheads="1"/>
          </p:cNvSpPr>
          <p:nvPr>
            <p:ph type="ctrTitle"/>
          </p:nvPr>
        </p:nvSpPr>
        <p:spPr>
          <a:xfrm>
            <a:off x="990600" y="1905000"/>
            <a:ext cx="7772400" cy="1143000"/>
          </a:xfrm>
        </p:spPr>
        <p:txBody>
          <a:bodyPr/>
          <a:lstStyle>
            <a:lvl1pPr algn="r">
              <a:defRPr/>
            </a:lvl1pPr>
          </a:lstStyle>
          <a:p>
            <a:r>
              <a:rPr lang="ru-RU"/>
              <a:t>Образец заголовка</a:t>
            </a:r>
          </a:p>
        </p:txBody>
      </p:sp>
      <p:sp>
        <p:nvSpPr>
          <p:cNvPr id="7174"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ru-RU"/>
              <a:t>Образец подзаголовка</a:t>
            </a:r>
          </a:p>
        </p:txBody>
      </p:sp>
      <p:sp>
        <p:nvSpPr>
          <p:cNvPr id="7175" name="Rectangle 7"/>
          <p:cNvSpPr>
            <a:spLocks noGrp="1" noChangeArrowheads="1"/>
          </p:cNvSpPr>
          <p:nvPr>
            <p:ph type="dt" sz="half" idx="2"/>
          </p:nvPr>
        </p:nvSpPr>
        <p:spPr>
          <a:xfrm>
            <a:off x="3359150" y="6343650"/>
            <a:ext cx="1905000" cy="457200"/>
          </a:xfrm>
        </p:spPr>
        <p:txBody>
          <a:bodyPr/>
          <a:lstStyle>
            <a:lvl1pPr>
              <a:defRPr/>
            </a:lvl1pPr>
          </a:lstStyle>
          <a:p>
            <a:endParaRPr lang="ru-RU"/>
          </a:p>
        </p:txBody>
      </p:sp>
      <p:sp>
        <p:nvSpPr>
          <p:cNvPr id="7176" name="Rectangle 8"/>
          <p:cNvSpPr>
            <a:spLocks noGrp="1" noChangeArrowheads="1"/>
          </p:cNvSpPr>
          <p:nvPr>
            <p:ph type="ftr" sz="quarter" idx="3"/>
          </p:nvPr>
        </p:nvSpPr>
        <p:spPr>
          <a:xfrm>
            <a:off x="6019800" y="6343650"/>
            <a:ext cx="2895600" cy="457200"/>
          </a:xfrm>
        </p:spPr>
        <p:txBody>
          <a:bodyPr/>
          <a:lstStyle>
            <a:lvl1pPr>
              <a:defRPr/>
            </a:lvl1pPr>
          </a:lstStyle>
          <a:p>
            <a:endParaRPr lang="ru-RU"/>
          </a:p>
        </p:txBody>
      </p:sp>
      <p:sp>
        <p:nvSpPr>
          <p:cNvPr id="7177" name="Rectangle 9"/>
          <p:cNvSpPr>
            <a:spLocks noGrp="1" noChangeArrowheads="1"/>
          </p:cNvSpPr>
          <p:nvPr>
            <p:ph type="sldNum" sz="quarter" idx="4"/>
          </p:nvPr>
        </p:nvSpPr>
        <p:spPr>
          <a:xfrm>
            <a:off x="125413" y="6361113"/>
            <a:ext cx="1905000" cy="457200"/>
          </a:xfrm>
        </p:spPr>
        <p:txBody>
          <a:bodyPr/>
          <a:lstStyle>
            <a:lvl1pPr>
              <a:defRPr/>
            </a:lvl1pPr>
          </a:lstStyle>
          <a:p>
            <a:fld id="{CB3F7200-1C77-48B1-B125-E5CD4F5EF955}"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138AE9C-3AA3-47AB-8560-E28B8E55A24C}"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96088" y="722313"/>
            <a:ext cx="2159000" cy="5334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17500" y="722313"/>
            <a:ext cx="6326188" cy="5334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BFEE712-E578-44B8-8D97-BE7680A81D7A}"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Заголовок, клип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7500" y="722313"/>
            <a:ext cx="8637588" cy="762000"/>
          </a:xfrm>
        </p:spPr>
        <p:txBody>
          <a:bodyPr/>
          <a:lstStyle/>
          <a:p>
            <a:r>
              <a:rPr lang="ru-RU" smtClean="0"/>
              <a:t>Образец заголовка</a:t>
            </a:r>
            <a:endParaRPr lang="ru-RU"/>
          </a:p>
        </p:txBody>
      </p:sp>
      <p:sp>
        <p:nvSpPr>
          <p:cNvPr id="3" name="Клип 2"/>
          <p:cNvSpPr>
            <a:spLocks noGrp="1"/>
          </p:cNvSpPr>
          <p:nvPr>
            <p:ph type="clipArt" sz="half" idx="1"/>
          </p:nvPr>
        </p:nvSpPr>
        <p:spPr>
          <a:xfrm>
            <a:off x="328613" y="1941513"/>
            <a:ext cx="4027487" cy="4114800"/>
          </a:xfrm>
        </p:spPr>
        <p:txBody>
          <a:bodyPr/>
          <a:lstStyle/>
          <a:p>
            <a:endParaRPr lang="ru-RU"/>
          </a:p>
        </p:txBody>
      </p:sp>
      <p:sp>
        <p:nvSpPr>
          <p:cNvPr id="4" name="Текст 3"/>
          <p:cNvSpPr>
            <a:spLocks noGrp="1"/>
          </p:cNvSpPr>
          <p:nvPr>
            <p:ph type="body" sz="half" idx="2"/>
          </p:nvPr>
        </p:nvSpPr>
        <p:spPr>
          <a:xfrm>
            <a:off x="4508500" y="1941513"/>
            <a:ext cx="4029075"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3433763" y="6343650"/>
            <a:ext cx="19050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6108700" y="634365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146050" y="6361113"/>
            <a:ext cx="1905000" cy="457200"/>
          </a:xfrm>
        </p:spPr>
        <p:txBody>
          <a:bodyPr/>
          <a:lstStyle>
            <a:lvl1pPr>
              <a:defRPr/>
            </a:lvl1pPr>
          </a:lstStyle>
          <a:p>
            <a:fld id="{ED0BD6A1-2943-4A12-9E51-8C7BB0208EFE}"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64390C6-12C5-4F95-A4DB-7E807BD07776}"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681E577-9F5E-4909-8C1B-40582C965078}"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84BF442-FD88-4D17-B85D-9EB0FA66D340}"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1A9A78E-8976-4979-A9BB-14AF39036E98}"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15AB220F-ED9F-4735-AEE1-B4B88790113C}"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C1A5887-B7DC-4BB0-A8DD-088BE61DDE70}"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6516B56-336C-426B-A941-E568CC772770}"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9E646DA-278C-4B7E-88AF-EAA6DF0554CD}"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7938" y="1636713"/>
            <a:ext cx="9148763" cy="4618037"/>
            <a:chOff x="-5" y="1031"/>
            <a:chExt cx="5763" cy="2909"/>
          </a:xfrm>
        </p:grpSpPr>
        <p:pic>
          <p:nvPicPr>
            <p:cNvPr id="6147" name="Picture 3" descr="D:\FRONTPAGE THEMES\ARTSY\ARTHSEPA.PNG"/>
            <p:cNvPicPr>
              <a:picLocks noChangeAspect="1" noChangeArrowheads="1"/>
            </p:cNvPicPr>
            <p:nvPr/>
          </p:nvPicPr>
          <p:blipFill>
            <a:blip r:embed="rId14" cstate="print"/>
            <a:srcRect/>
            <a:stretch>
              <a:fillRect/>
            </a:stretch>
          </p:blipFill>
          <p:spPr bwMode="gray">
            <a:xfrm>
              <a:off x="3778" y="3893"/>
              <a:ext cx="1980" cy="47"/>
            </a:xfrm>
            <a:prstGeom prst="rect">
              <a:avLst/>
            </a:prstGeom>
            <a:noFill/>
          </p:spPr>
        </p:pic>
        <p:pic>
          <p:nvPicPr>
            <p:cNvPr id="6148" name="Picture 4" descr="P:\!Themes\Artsy\Arthsepa.gif"/>
            <p:cNvPicPr>
              <a:picLocks noChangeAspect="1" noChangeArrowheads="1"/>
            </p:cNvPicPr>
            <p:nvPr/>
          </p:nvPicPr>
          <p:blipFill>
            <a:blip r:embed="rId15" cstate="print"/>
            <a:srcRect/>
            <a:stretch>
              <a:fillRect/>
            </a:stretch>
          </p:blipFill>
          <p:spPr bwMode="auto">
            <a:xfrm>
              <a:off x="-5" y="1031"/>
              <a:ext cx="2832" cy="61"/>
            </a:xfrm>
            <a:prstGeom prst="rect">
              <a:avLst/>
            </a:prstGeom>
            <a:noFill/>
          </p:spPr>
        </p:pic>
      </p:grpSp>
      <p:sp>
        <p:nvSpPr>
          <p:cNvPr id="6149" name="Rectangle 5"/>
          <p:cNvSpPr>
            <a:spLocks noGrp="1" noChangeArrowheads="1"/>
          </p:cNvSpPr>
          <p:nvPr>
            <p:ph type="title"/>
          </p:nvPr>
        </p:nvSpPr>
        <p:spPr bwMode="auto">
          <a:xfrm>
            <a:off x="317500" y="722313"/>
            <a:ext cx="8637588" cy="762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ru-RU" smtClean="0"/>
              <a:t>Образец заголовка</a:t>
            </a:r>
          </a:p>
        </p:txBody>
      </p:sp>
      <p:sp>
        <p:nvSpPr>
          <p:cNvPr id="6150"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51"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tx1"/>
                </a:solidFill>
                <a:latin typeface="+mn-lt"/>
              </a:defRPr>
            </a:lvl1pPr>
          </a:lstStyle>
          <a:p>
            <a:endParaRPr lang="ru-RU"/>
          </a:p>
        </p:txBody>
      </p:sp>
      <p:sp>
        <p:nvSpPr>
          <p:cNvPr id="6152"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latin typeface="+mn-lt"/>
              </a:defRPr>
            </a:lvl1pPr>
          </a:lstStyle>
          <a:p>
            <a:endParaRPr lang="ru-RU"/>
          </a:p>
        </p:txBody>
      </p:sp>
      <p:sp>
        <p:nvSpPr>
          <p:cNvPr id="6153"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2400">
                <a:solidFill>
                  <a:schemeClr val="tx1"/>
                </a:solidFill>
                <a:latin typeface="+mn-lt"/>
              </a:defRPr>
            </a:lvl1pPr>
          </a:lstStyle>
          <a:p>
            <a:fld id="{34EE3FA8-CB54-4CB0-A178-FCC3C733F972}"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CCFF33"/>
        </a:buClr>
        <a:buSzPct val="7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rgbClr val="0099CC"/>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7500" y="544513"/>
            <a:ext cx="8637588" cy="762000"/>
          </a:xfrm>
        </p:spPr>
        <p:txBody>
          <a:bodyPr/>
          <a:lstStyle/>
          <a:p>
            <a:r>
              <a:rPr lang="ru-RU"/>
              <a:t>    ИСТОРИЯ АСТРОНОМИИ</a:t>
            </a:r>
          </a:p>
        </p:txBody>
      </p:sp>
      <p:sp>
        <p:nvSpPr>
          <p:cNvPr id="3076" name="Rectangle 4"/>
          <p:cNvSpPr>
            <a:spLocks noGrp="1" noChangeArrowheads="1"/>
          </p:cNvSpPr>
          <p:nvPr>
            <p:ph type="body" sz="half" idx="2"/>
          </p:nvPr>
        </p:nvSpPr>
        <p:spPr>
          <a:xfrm>
            <a:off x="4513263" y="1941513"/>
            <a:ext cx="4024312" cy="4114800"/>
          </a:xfrm>
        </p:spPr>
        <p:txBody>
          <a:bodyPr/>
          <a:lstStyle/>
          <a:p>
            <a:r>
              <a:rPr lang="ru-RU" sz="2800" dirty="0" smtClean="0"/>
              <a:t>Выполнила: Орлова </a:t>
            </a:r>
            <a:r>
              <a:rPr lang="ru-RU" sz="2800" dirty="0" smtClean="0"/>
              <a:t>Мария</a:t>
            </a:r>
            <a:endParaRPr lang="ru-RU" sz="2800" dirty="0"/>
          </a:p>
        </p:txBody>
      </p:sp>
      <p:pic>
        <p:nvPicPr>
          <p:cNvPr id="3080" name="Picture 8" descr="C:\WINDOWS\Application Data\Microsoft\Media Catalog\1208.JPG"/>
          <p:cNvPicPr>
            <a:picLocks noGrp="1" noChangeAspect="1" noChangeArrowheads="1"/>
          </p:cNvPicPr>
          <p:nvPr>
            <p:ph type="clipArt" sz="half" idx="1"/>
          </p:nvPr>
        </p:nvPicPr>
        <p:blipFill>
          <a:blip r:embed="rId2" cstate="print"/>
          <a:srcRect/>
          <a:stretch>
            <a:fillRect/>
          </a:stretch>
        </p:blipFill>
        <p:spPr>
          <a:xfrm>
            <a:off x="735013" y="1941513"/>
            <a:ext cx="3209925"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080"/>
                                        </p:tgtEl>
                                        <p:attrNameLst>
                                          <p:attrName>style.visibility</p:attrName>
                                        </p:attrNameLst>
                                      </p:cBhvr>
                                      <p:to>
                                        <p:strVal val="visible"/>
                                      </p:to>
                                    </p:set>
                                    <p:anim calcmode="lin" valueType="num">
                                      <p:cBhvr>
                                        <p:cTn id="7" dur="500" fill="hold"/>
                                        <p:tgtEl>
                                          <p:spTgt spid="3080"/>
                                        </p:tgtEl>
                                        <p:attrNameLst>
                                          <p:attrName>ppt_w</p:attrName>
                                        </p:attrNameLst>
                                      </p:cBhvr>
                                      <p:tavLst>
                                        <p:tav tm="0">
                                          <p:val>
                                            <p:fltVal val="0"/>
                                          </p:val>
                                        </p:tav>
                                        <p:tav tm="100000">
                                          <p:val>
                                            <p:strVal val="#ppt_w"/>
                                          </p:val>
                                        </p:tav>
                                      </p:tavLst>
                                    </p:anim>
                                    <p:anim calcmode="lin" valueType="num">
                                      <p:cBhvr>
                                        <p:cTn id="8" dur="500" fill="hold"/>
                                        <p:tgtEl>
                                          <p:spTgt spid="308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1" fill="hold" grpId="0" nodeType="afterEffect">
                                  <p:stCondLst>
                                    <p:cond delay="0"/>
                                  </p:stCondLst>
                                  <p:iterate type="lt">
                                    <p:tmPct val="100000"/>
                                  </p:iterate>
                                  <p:childTnLst>
                                    <p:set>
                                      <p:cBhvr>
                                        <p:cTn id="11" dur="1" fill="hold">
                                          <p:stCondLst>
                                            <p:cond delay="0"/>
                                          </p:stCondLst>
                                        </p:cTn>
                                        <p:tgtEl>
                                          <p:spTgt spid="3074"/>
                                        </p:tgtEl>
                                        <p:attrNameLst>
                                          <p:attrName>style.visibility</p:attrName>
                                        </p:attrNameLst>
                                      </p:cBhvr>
                                      <p:to>
                                        <p:strVal val="visible"/>
                                      </p:to>
                                    </p:set>
                                    <p:animEffect transition="in" filter="slide(fromTop)">
                                      <p:cBhvr>
                                        <p:cTn id="12" dur="75"/>
                                        <p:tgtEl>
                                          <p:spTgt spid="3074"/>
                                        </p:tgtEl>
                                      </p:cBhvr>
                                    </p:animEffect>
                                  </p:childTnLst>
                                </p:cTn>
                              </p:par>
                            </p:childTnLst>
                          </p:cTn>
                        </p:par>
                        <p:par>
                          <p:cTn id="13" fill="hold">
                            <p:stCondLst>
                              <p:cond delay="1775"/>
                            </p:stCondLst>
                            <p:childTnLst>
                              <p:par>
                                <p:cTn id="14" presetID="22" presetClass="entr" presetSubtype="1" fill="hold" grpId="0" nodeType="afterEffect">
                                  <p:stCondLst>
                                    <p:cond delay="0"/>
                                  </p:stCondLst>
                                  <p:childTnLst>
                                    <p:set>
                                      <p:cBhvr>
                                        <p:cTn id="15" dur="1" fill="hold">
                                          <p:stCondLst>
                                            <p:cond delay="0"/>
                                          </p:stCondLst>
                                        </p:cTn>
                                        <p:tgtEl>
                                          <p:spTgt spid="3076">
                                            <p:txEl>
                                              <p:pRg st="0" end="0"/>
                                            </p:txEl>
                                          </p:spTgt>
                                        </p:tgtEl>
                                        <p:attrNameLst>
                                          <p:attrName>style.visibility</p:attrName>
                                        </p:attrNameLst>
                                      </p:cBhvr>
                                      <p:to>
                                        <p:strVal val="visible"/>
                                      </p:to>
                                    </p:set>
                                    <p:animEffect transition="in" filter="wipe(up)">
                                      <p:cBhvr>
                                        <p:cTn id="16" dur="500"/>
                                        <p:tgtEl>
                                          <p:spTgt spid="30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6" grpId="0" build="p" autoUpdateAnimBg="0" rev="1"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17500" y="1027113"/>
            <a:ext cx="8637588" cy="457200"/>
          </a:xfrm>
        </p:spPr>
        <p:txBody>
          <a:bodyPr/>
          <a:lstStyle/>
          <a:p>
            <a:r>
              <a:rPr lang="ru-RU" sz="2400"/>
              <a:t>9. </a:t>
            </a:r>
            <a:r>
              <a:rPr lang="ru-RU" sz="2400">
                <a:cs typeface="Times New Roman" charset="0"/>
              </a:rPr>
              <a:t>Представления о мире в средневековье</a:t>
            </a:r>
            <a:r>
              <a:rPr lang="ru-RU" sz="2400"/>
              <a:t> </a:t>
            </a:r>
          </a:p>
        </p:txBody>
      </p:sp>
      <p:sp>
        <p:nvSpPr>
          <p:cNvPr id="21508" name="Rectangle 4"/>
          <p:cNvSpPr>
            <a:spLocks noGrp="1" noChangeArrowheads="1"/>
          </p:cNvSpPr>
          <p:nvPr>
            <p:ph type="body" sz="half" idx="2"/>
          </p:nvPr>
        </p:nvSpPr>
        <p:spPr/>
        <p:txBody>
          <a:bodyPr/>
          <a:lstStyle/>
          <a:p>
            <a:pPr>
              <a:lnSpc>
                <a:spcPct val="90000"/>
              </a:lnSpc>
            </a:pPr>
            <a:r>
              <a:rPr lang="ru-RU" sz="2200">
                <a:cs typeface="Times New Roman" charset="0"/>
              </a:rPr>
              <a:t>В средние века под влиянием католической церкви произошел возврат к примитивным представлениям древности о плоской Земле и опирающимся на нее полушарии неба.</a:t>
            </a:r>
          </a:p>
          <a:p>
            <a:pPr>
              <a:lnSpc>
                <a:spcPct val="90000"/>
              </a:lnSpc>
            </a:pPr>
            <a:r>
              <a:rPr lang="ru-RU" sz="2200">
                <a:cs typeface="Times New Roman" charset="0"/>
              </a:rPr>
              <a:t>Здесь изображено наблюдения неба с примитивными инструментами астрономов 13 века.</a:t>
            </a:r>
            <a:r>
              <a:rPr lang="ru-RU" sz="2400">
                <a:cs typeface="Times New Roman" charset="0"/>
              </a:rPr>
              <a:t> </a:t>
            </a:r>
          </a:p>
          <a:p>
            <a:pPr>
              <a:lnSpc>
                <a:spcPct val="90000"/>
              </a:lnSpc>
            </a:pPr>
            <a:endParaRPr lang="ru-RU" sz="2400"/>
          </a:p>
        </p:txBody>
      </p:sp>
      <p:pic>
        <p:nvPicPr>
          <p:cNvPr id="21509" name="Picture 5" descr="C:\WINDOWS\Application Data\Microsoft\Media Catalog\9.jpg"/>
          <p:cNvPicPr>
            <a:picLocks noGrp="1" noChangeAspect="1" noChangeArrowheads="1"/>
          </p:cNvPicPr>
          <p:nvPr>
            <p:ph type="clipArt" sz="half" idx="1"/>
          </p:nvPr>
        </p:nvPicPr>
        <p:blipFill>
          <a:blip r:embed="rId2" cstate="print"/>
          <a:srcRect/>
          <a:stretch>
            <a:fillRect/>
          </a:stretch>
        </p:blipFill>
        <p:spPr>
          <a:xfrm>
            <a:off x="328613" y="2632075"/>
            <a:ext cx="4027487" cy="273208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arn(inVertical)">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150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1508">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nodeType="clickEffect">
                                  <p:stCondLst>
                                    <p:cond delay="0"/>
                                  </p:stCondLst>
                                  <p:childTnLst>
                                    <p:set>
                                      <p:cBhvr>
                                        <p:cTn id="19" dur="1" fill="hold">
                                          <p:stCondLst>
                                            <p:cond delay="0"/>
                                          </p:stCondLst>
                                        </p:cTn>
                                        <p:tgtEl>
                                          <p:spTgt spid="21509"/>
                                        </p:tgtEl>
                                        <p:attrNameLst>
                                          <p:attrName>style.visibility</p:attrName>
                                        </p:attrNameLst>
                                      </p:cBhvr>
                                      <p:to>
                                        <p:strVal val="visible"/>
                                      </p:to>
                                    </p:set>
                                    <p:animEffect transition="in" filter="blinds(vertical)">
                                      <p:cBhvr>
                                        <p:cTn id="20"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17500" y="1027113"/>
            <a:ext cx="8637588" cy="457200"/>
          </a:xfrm>
        </p:spPr>
        <p:txBody>
          <a:bodyPr/>
          <a:lstStyle/>
          <a:p>
            <a:r>
              <a:rPr lang="ru-RU" sz="2400"/>
              <a:t>10. </a:t>
            </a:r>
            <a:r>
              <a:rPr lang="ru-RU" sz="2400">
                <a:cs typeface="Times New Roman" charset="0"/>
              </a:rPr>
              <a:t>Великий узбекский астроном Улугбек </a:t>
            </a:r>
          </a:p>
        </p:txBody>
      </p:sp>
      <p:sp>
        <p:nvSpPr>
          <p:cNvPr id="22532" name="Rectangle 4"/>
          <p:cNvSpPr>
            <a:spLocks noGrp="1" noChangeArrowheads="1"/>
          </p:cNvSpPr>
          <p:nvPr>
            <p:ph type="body" sz="half" idx="2"/>
          </p:nvPr>
        </p:nvSpPr>
        <p:spPr/>
        <p:txBody>
          <a:bodyPr/>
          <a:lstStyle/>
          <a:p>
            <a:r>
              <a:rPr lang="ru-RU" sz="1200">
                <a:cs typeface="Times New Roman" charset="0"/>
              </a:rPr>
              <a:t>Одним из замечательных астрономов средневековья является Мухаммедд Тарагбайблин Улугбекблин, внук известного завоевателя Тимураблин. Будучи назначен своим отцом Шахрухомблин правителем Самарблинкарда , Улугбекблин построил там обсерваторию, где был установлен гигантский квадрант радиусом 40 метров, не имевший себе равных среди угломерных предметов того времени. Составленный Улугбекблином каталог положений 1018 звезд по точности превосходил другие и много раз переиздавался в Европе вплоть до 17 века. Улугбекблин определил наклон эклиптики к экватору, постоянную годичной процессии, им также составлены таблицы движения планет. Просветительская деятельность Улугбекблина и его пренебрежение к религии вызвали гнев мусульманской церкви. Он был предательски убит. </a:t>
            </a:r>
          </a:p>
          <a:p>
            <a:r>
              <a:rPr lang="ru-RU" sz="1200">
                <a:cs typeface="Times New Roman" charset="0"/>
              </a:rPr>
              <a:t>Здесь показана плита квадранта Улугбекблина с градусными делениями.</a:t>
            </a:r>
            <a:r>
              <a:rPr lang="ru-RU" sz="1200"/>
              <a:t> </a:t>
            </a:r>
          </a:p>
        </p:txBody>
      </p:sp>
      <p:pic>
        <p:nvPicPr>
          <p:cNvPr id="22533" name="Picture 5" descr="C:\WINDOWS\Application Data\Microsoft\Media Catalog\10.jpg"/>
          <p:cNvPicPr>
            <a:picLocks noGrp="1" noChangeAspect="1" noChangeArrowheads="1"/>
          </p:cNvPicPr>
          <p:nvPr>
            <p:ph type="clipArt" sz="half" idx="1"/>
          </p:nvPr>
        </p:nvPicPr>
        <p:blipFill>
          <a:blip r:embed="rId2" cstate="print"/>
          <a:srcRect/>
          <a:stretch>
            <a:fillRect/>
          </a:stretch>
        </p:blipFill>
        <p:spPr>
          <a:xfrm>
            <a:off x="936625" y="1941513"/>
            <a:ext cx="2809875"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arn(inVertical)">
                                      <p:cBhvr>
                                        <p:cTn id="7" dur="500"/>
                                        <p:tgtEl>
                                          <p:spTgt spid="22530"/>
                                        </p:tgtEl>
                                      </p:cBhvr>
                                    </p:animEffect>
                                  </p:child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22533"/>
                                        </p:tgtEl>
                                        <p:attrNameLst>
                                          <p:attrName>style.visibility</p:attrName>
                                        </p:attrNameLst>
                                      </p:cBhvr>
                                      <p:to>
                                        <p:strVal val="visible"/>
                                      </p:to>
                                    </p:set>
                                    <p:animEffect transition="in" filter="blinds(vertical)">
                                      <p:cBhvr>
                                        <p:cTn id="11" dur="500"/>
                                        <p:tgtEl>
                                          <p:spTgt spid="22533"/>
                                        </p:tgtEl>
                                      </p:cBhvr>
                                    </p:animEffect>
                                  </p:childTnLst>
                                </p:cTn>
                              </p:par>
                            </p:childTnLst>
                          </p:cTn>
                        </p:par>
                        <p:par>
                          <p:cTn id="12" fill="hold">
                            <p:stCondLst>
                              <p:cond delay="1000"/>
                            </p:stCondLst>
                            <p:childTnLst>
                              <p:par>
                                <p:cTn id="13" presetID="22" presetClass="entr" presetSubtype="1" fill="hold" grpId="0" nodeType="afterEffect">
                                  <p:stCondLst>
                                    <p:cond delay="0"/>
                                  </p:stCondLst>
                                  <p:iterate type="wd">
                                    <p:tmPct val="100000"/>
                                  </p:iterate>
                                  <p:childTnLst>
                                    <p:set>
                                      <p:cBhvr>
                                        <p:cTn id="14" dur="1" fill="hold">
                                          <p:stCondLst>
                                            <p:cond delay="0"/>
                                          </p:stCondLst>
                                        </p:cTn>
                                        <p:tgtEl>
                                          <p:spTgt spid="22532">
                                            <p:txEl>
                                              <p:pRg st="0" end="0"/>
                                            </p:txEl>
                                          </p:spTgt>
                                        </p:tgtEl>
                                        <p:attrNameLst>
                                          <p:attrName>style.visibility</p:attrName>
                                        </p:attrNameLst>
                                      </p:cBhvr>
                                      <p:to>
                                        <p:strVal val="visible"/>
                                      </p:to>
                                    </p:set>
                                    <p:animEffect transition="in" filter="wipe(up)">
                                      <p:cBhvr>
                                        <p:cTn id="15" dur="300"/>
                                        <p:tgtEl>
                                          <p:spTgt spid="22532">
                                            <p:txEl>
                                              <p:pRg st="0" end="0"/>
                                            </p:txEl>
                                          </p:spTgt>
                                        </p:tgtEl>
                                      </p:cBhvr>
                                    </p:animEffect>
                                  </p:childTnLst>
                                </p:cTn>
                              </p:par>
                            </p:childTnLst>
                          </p:cTn>
                        </p:par>
                        <p:par>
                          <p:cTn id="16" fill="hold">
                            <p:stCondLst>
                              <p:cond delay="32200"/>
                            </p:stCondLst>
                            <p:childTnLst>
                              <p:par>
                                <p:cTn id="17" presetID="22" presetClass="entr" presetSubtype="1" fill="hold" grpId="0" nodeType="afterEffect">
                                  <p:stCondLst>
                                    <p:cond delay="0"/>
                                  </p:stCondLst>
                                  <p:iterate type="wd">
                                    <p:tmPct val="100000"/>
                                  </p:iterate>
                                  <p:childTnLst>
                                    <p:set>
                                      <p:cBhvr>
                                        <p:cTn id="18" dur="1" fill="hold">
                                          <p:stCondLst>
                                            <p:cond delay="0"/>
                                          </p:stCondLst>
                                        </p:cTn>
                                        <p:tgtEl>
                                          <p:spTgt spid="22532">
                                            <p:txEl>
                                              <p:pRg st="1" end="1"/>
                                            </p:txEl>
                                          </p:spTgt>
                                        </p:tgtEl>
                                        <p:attrNameLst>
                                          <p:attrName>style.visibility</p:attrName>
                                        </p:attrNameLst>
                                      </p:cBhvr>
                                      <p:to>
                                        <p:strVal val="visible"/>
                                      </p:to>
                                    </p:set>
                                    <p:animEffect transition="in" filter="wipe(up)">
                                      <p:cBhvr>
                                        <p:cTn id="19" dur="300"/>
                                        <p:tgtEl>
                                          <p:spTgt spid="225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2"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17500" y="661988"/>
            <a:ext cx="8637588" cy="822325"/>
          </a:xfrm>
        </p:spPr>
        <p:txBody>
          <a:bodyPr/>
          <a:lstStyle/>
          <a:p>
            <a:r>
              <a:rPr lang="ru-RU" sz="2400"/>
              <a:t>11. </a:t>
            </a:r>
            <a:r>
              <a:rPr lang="ru-RU" sz="2400">
                <a:cs typeface="Times New Roman" charset="0"/>
              </a:rPr>
              <a:t>Определение</a:t>
            </a:r>
            <a:r>
              <a:rPr lang="ru-RU" sz="2400" b="1">
                <a:cs typeface="Times New Roman" charset="0"/>
              </a:rPr>
              <a:t> </a:t>
            </a:r>
            <a:r>
              <a:rPr lang="ru-RU" sz="2400">
                <a:cs typeface="Times New Roman" charset="0"/>
              </a:rPr>
              <a:t>положения в открытом море с помощью секстанта</a:t>
            </a:r>
            <a:r>
              <a:rPr lang="ru-RU" sz="2400"/>
              <a:t> </a:t>
            </a:r>
          </a:p>
        </p:txBody>
      </p:sp>
      <p:sp>
        <p:nvSpPr>
          <p:cNvPr id="23556" name="Rectangle 4"/>
          <p:cNvSpPr>
            <a:spLocks noGrp="1" noChangeArrowheads="1"/>
          </p:cNvSpPr>
          <p:nvPr>
            <p:ph type="body" sz="half" idx="2"/>
          </p:nvPr>
        </p:nvSpPr>
        <p:spPr/>
        <p:txBody>
          <a:bodyPr/>
          <a:lstStyle/>
          <a:p>
            <a:r>
              <a:rPr lang="ru-RU" sz="1200">
                <a:cs typeface="Times New Roman" charset="0"/>
              </a:rPr>
              <a:t>Успехи</a:t>
            </a:r>
            <a:r>
              <a:rPr lang="ru-RU" sz="1200">
                <a:cs typeface="Arial" charset="0"/>
              </a:rPr>
              <a:t> </a:t>
            </a:r>
            <a:r>
              <a:rPr lang="ru-RU" sz="1200">
                <a:cs typeface="Times New Roman" charset="0"/>
              </a:rPr>
              <a:t>мореплавания</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эпоха</a:t>
            </a:r>
            <a:r>
              <a:rPr lang="ru-RU" sz="1200">
                <a:cs typeface="Arial" charset="0"/>
              </a:rPr>
              <a:t> </a:t>
            </a:r>
            <a:r>
              <a:rPr lang="ru-RU" sz="1200">
                <a:cs typeface="Times New Roman" charset="0"/>
              </a:rPr>
              <a:t>великих</a:t>
            </a:r>
            <a:r>
              <a:rPr lang="ru-RU" sz="1200">
                <a:cs typeface="Arial" charset="0"/>
              </a:rPr>
              <a:t> </a:t>
            </a:r>
            <a:r>
              <a:rPr lang="ru-RU" sz="1200">
                <a:cs typeface="Times New Roman" charset="0"/>
              </a:rPr>
              <a:t>географических</a:t>
            </a:r>
            <a:r>
              <a:rPr lang="ru-RU" sz="1200">
                <a:cs typeface="Arial" charset="0"/>
              </a:rPr>
              <a:t> </a:t>
            </a:r>
            <a:r>
              <a:rPr lang="ru-RU" sz="1200">
                <a:cs typeface="Times New Roman" charset="0"/>
              </a:rPr>
              <a:t>открытий потребовали</a:t>
            </a:r>
            <a:r>
              <a:rPr lang="ru-RU" sz="1200">
                <a:cs typeface="Arial" charset="0"/>
              </a:rPr>
              <a:t> </a:t>
            </a:r>
            <a:r>
              <a:rPr lang="ru-RU" sz="1200">
                <a:cs typeface="Times New Roman" charset="0"/>
              </a:rPr>
              <a:t>нового</a:t>
            </a:r>
            <a:r>
              <a:rPr lang="ru-RU" sz="1200">
                <a:cs typeface="Arial" charset="0"/>
              </a:rPr>
              <a:t> </a:t>
            </a:r>
            <a:r>
              <a:rPr lang="ru-RU" sz="1200">
                <a:cs typeface="Times New Roman" charset="0"/>
              </a:rPr>
              <a:t>развития</a:t>
            </a:r>
            <a:r>
              <a:rPr lang="ru-RU" sz="1200">
                <a:cs typeface="Arial" charset="0"/>
              </a:rPr>
              <a:t> </a:t>
            </a:r>
            <a:r>
              <a:rPr lang="ru-RU" sz="1200">
                <a:cs typeface="Times New Roman" charset="0"/>
              </a:rPr>
              <a:t>астрономии</a:t>
            </a:r>
            <a:r>
              <a:rPr lang="ru-RU" sz="1200">
                <a:cs typeface="Arial" charset="0"/>
              </a:rPr>
              <a:t>, </a:t>
            </a:r>
            <a:r>
              <a:rPr lang="ru-RU" sz="1200">
                <a:cs typeface="Times New Roman" charset="0"/>
              </a:rPr>
              <a:t>поскольку</a:t>
            </a:r>
            <a:r>
              <a:rPr lang="ru-RU" sz="1200">
                <a:cs typeface="Arial" charset="0"/>
              </a:rPr>
              <a:t> </a:t>
            </a:r>
            <a:r>
              <a:rPr lang="ru-RU" sz="1200">
                <a:cs typeface="Times New Roman" charset="0"/>
              </a:rPr>
              <a:t>положение корабля</a:t>
            </a:r>
            <a:r>
              <a:rPr lang="ru-RU" sz="1200">
                <a:cs typeface="Arial" charset="0"/>
              </a:rPr>
              <a:t> </a:t>
            </a:r>
            <a:r>
              <a:rPr lang="ru-RU" sz="1200">
                <a:cs typeface="Times New Roman" charset="0"/>
              </a:rPr>
              <a:t>в</a:t>
            </a:r>
            <a:r>
              <a:rPr lang="ru-RU" sz="1200">
                <a:cs typeface="Arial" charset="0"/>
              </a:rPr>
              <a:t> </a:t>
            </a:r>
            <a:r>
              <a:rPr lang="ru-RU" sz="1200">
                <a:cs typeface="Times New Roman" charset="0"/>
              </a:rPr>
              <a:t>океане</a:t>
            </a:r>
            <a:r>
              <a:rPr lang="ru-RU" sz="1200">
                <a:cs typeface="Arial" charset="0"/>
              </a:rPr>
              <a:t> </a:t>
            </a:r>
            <a:r>
              <a:rPr lang="ru-RU" sz="1200">
                <a:cs typeface="Times New Roman" charset="0"/>
              </a:rPr>
              <a:t>можно</a:t>
            </a:r>
            <a:r>
              <a:rPr lang="ru-RU" sz="1200">
                <a:cs typeface="Arial" charset="0"/>
              </a:rPr>
              <a:t> </a:t>
            </a:r>
            <a:r>
              <a:rPr lang="ru-RU" sz="1200">
                <a:cs typeface="Times New Roman" charset="0"/>
              </a:rPr>
              <a:t>было</a:t>
            </a:r>
            <a:r>
              <a:rPr lang="ru-RU" sz="1200">
                <a:cs typeface="Arial" charset="0"/>
              </a:rPr>
              <a:t> </a:t>
            </a:r>
            <a:r>
              <a:rPr lang="ru-RU" sz="1200">
                <a:cs typeface="Times New Roman" charset="0"/>
              </a:rPr>
              <a:t>определить</a:t>
            </a:r>
            <a:r>
              <a:rPr lang="ru-RU" sz="1200">
                <a:cs typeface="Arial" charset="0"/>
              </a:rPr>
              <a:t> </a:t>
            </a:r>
            <a:r>
              <a:rPr lang="ru-RU" sz="1200">
                <a:cs typeface="Times New Roman" charset="0"/>
              </a:rPr>
              <a:t>только</a:t>
            </a:r>
            <a:r>
              <a:rPr lang="ru-RU" sz="1200">
                <a:cs typeface="Arial" charset="0"/>
              </a:rPr>
              <a:t> </a:t>
            </a:r>
            <a:r>
              <a:rPr lang="ru-RU" sz="1200">
                <a:cs typeface="Times New Roman" charset="0"/>
              </a:rPr>
              <a:t>астрономиче­скими</a:t>
            </a:r>
            <a:r>
              <a:rPr lang="ru-RU" sz="1200">
                <a:cs typeface="Arial" charset="0"/>
              </a:rPr>
              <a:t> </a:t>
            </a:r>
            <a:r>
              <a:rPr lang="ru-RU" sz="1200">
                <a:cs typeface="Times New Roman" charset="0"/>
              </a:rPr>
              <a:t>средствами</a:t>
            </a:r>
            <a:r>
              <a:rPr lang="ru-RU" sz="1200">
                <a:cs typeface="Arial" charset="0"/>
              </a:rPr>
              <a:t>. </a:t>
            </a:r>
            <a:r>
              <a:rPr lang="ru-RU" sz="1200">
                <a:cs typeface="Times New Roman" charset="0"/>
              </a:rPr>
              <a:t>На</a:t>
            </a:r>
            <a:r>
              <a:rPr lang="ru-RU" sz="1200">
                <a:cs typeface="Arial" charset="0"/>
              </a:rPr>
              <a:t> </a:t>
            </a:r>
            <a:r>
              <a:rPr lang="ru-RU" sz="1200">
                <a:cs typeface="Times New Roman" charset="0"/>
              </a:rPr>
              <a:t>рисунке</a:t>
            </a:r>
            <a:r>
              <a:rPr lang="ru-RU" sz="1200">
                <a:cs typeface="Arial" charset="0"/>
              </a:rPr>
              <a:t>, </a:t>
            </a:r>
            <a:r>
              <a:rPr lang="ru-RU" sz="1200">
                <a:cs typeface="Times New Roman" charset="0"/>
              </a:rPr>
              <a:t>сделанном</a:t>
            </a:r>
            <a:r>
              <a:rPr lang="ru-RU" sz="1200">
                <a:cs typeface="Arial" charset="0"/>
              </a:rPr>
              <a:t> </a:t>
            </a:r>
            <a:r>
              <a:rPr lang="ru-RU" sz="1200">
                <a:cs typeface="Times New Roman" charset="0"/>
              </a:rPr>
              <a:t>по</a:t>
            </a:r>
            <a:r>
              <a:rPr lang="ru-RU" sz="1200">
                <a:cs typeface="Arial" charset="0"/>
              </a:rPr>
              <a:t> </a:t>
            </a:r>
            <a:r>
              <a:rPr lang="ru-RU" sz="1200">
                <a:cs typeface="Times New Roman" charset="0"/>
              </a:rPr>
              <a:t>оригиналу</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Страда</a:t>
            </a:r>
            <a:r>
              <a:rPr lang="ru-RU" sz="1200">
                <a:cs typeface="Arial" charset="0"/>
              </a:rPr>
              <a:t>-</a:t>
            </a:r>
            <a:r>
              <a:rPr lang="ru-RU" sz="1200">
                <a:cs typeface="Times New Roman" charset="0"/>
              </a:rPr>
              <a:t>нуса</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гравюре</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Галле</a:t>
            </a:r>
            <a:r>
              <a:rPr lang="ru-RU" sz="1200">
                <a:cs typeface="Arial" charset="0"/>
              </a:rPr>
              <a:t> (1520), </a:t>
            </a:r>
            <a:r>
              <a:rPr lang="ru-RU" sz="1200">
                <a:cs typeface="Times New Roman" charset="0"/>
              </a:rPr>
              <a:t>изображен</a:t>
            </a:r>
            <a:r>
              <a:rPr lang="ru-RU" sz="1200">
                <a:cs typeface="Arial" charset="0"/>
              </a:rPr>
              <a:t> </a:t>
            </a:r>
            <a:r>
              <a:rPr lang="ru-RU" sz="1200">
                <a:cs typeface="Times New Roman" charset="0"/>
              </a:rPr>
              <a:t>капитан</a:t>
            </a:r>
            <a:r>
              <a:rPr lang="ru-RU" sz="1200">
                <a:cs typeface="Arial" charset="0"/>
              </a:rPr>
              <a:t> </a:t>
            </a:r>
            <a:r>
              <a:rPr lang="ru-RU" sz="1200">
                <a:cs typeface="Times New Roman" charset="0"/>
              </a:rPr>
              <a:t>корабля</a:t>
            </a:r>
            <a:r>
              <a:rPr lang="ru-RU" sz="1200">
                <a:cs typeface="Arial" charset="0"/>
              </a:rPr>
              <a:t>, </a:t>
            </a:r>
            <a:r>
              <a:rPr lang="ru-RU" sz="1200">
                <a:cs typeface="Times New Roman" charset="0"/>
              </a:rPr>
              <a:t>опре­деляющий</a:t>
            </a:r>
            <a:r>
              <a:rPr lang="ru-RU" sz="1200">
                <a:cs typeface="Arial" charset="0"/>
              </a:rPr>
              <a:t> </a:t>
            </a:r>
            <a:r>
              <a:rPr lang="ru-RU" sz="1200">
                <a:cs typeface="Times New Roman" charset="0"/>
              </a:rPr>
              <a:t>высоту</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над</a:t>
            </a:r>
            <a:r>
              <a:rPr lang="ru-RU" sz="1200">
                <a:cs typeface="Arial" charset="0"/>
              </a:rPr>
              <a:t> </a:t>
            </a:r>
            <a:r>
              <a:rPr lang="ru-RU" sz="1200">
                <a:cs typeface="Times New Roman" charset="0"/>
              </a:rPr>
              <a:t>горизонтом</a:t>
            </a:r>
            <a:r>
              <a:rPr lang="ru-RU" sz="1200">
                <a:cs typeface="Arial" charset="0"/>
              </a:rPr>
              <a:t> </a:t>
            </a:r>
            <a:r>
              <a:rPr lang="ru-RU" sz="1200">
                <a:cs typeface="Times New Roman" charset="0"/>
              </a:rPr>
              <a:t>с</a:t>
            </a:r>
            <a:r>
              <a:rPr lang="ru-RU" sz="1200">
                <a:cs typeface="Arial" charset="0"/>
              </a:rPr>
              <a:t> </a:t>
            </a:r>
            <a:r>
              <a:rPr lang="ru-RU" sz="1200">
                <a:cs typeface="Times New Roman" charset="0"/>
              </a:rPr>
              <a:t>помощью</a:t>
            </a:r>
            <a:r>
              <a:rPr lang="ru-RU" sz="1200">
                <a:cs typeface="Arial" charset="0"/>
              </a:rPr>
              <a:t> </a:t>
            </a:r>
            <a:r>
              <a:rPr lang="ru-RU" sz="1200">
                <a:cs typeface="Times New Roman" charset="0"/>
              </a:rPr>
              <a:t>секстанта</a:t>
            </a:r>
            <a:r>
              <a:rPr lang="ru-RU" sz="1200">
                <a:cs typeface="Arial" charset="0"/>
              </a:rPr>
              <a:t> </a:t>
            </a:r>
            <a:r>
              <a:rPr lang="ru-RU" sz="1200">
                <a:cs typeface="Times New Roman" charset="0"/>
              </a:rPr>
              <a:t>— прибора</a:t>
            </a:r>
            <a:r>
              <a:rPr lang="ru-RU" sz="1200">
                <a:cs typeface="Arial" charset="0"/>
              </a:rPr>
              <a:t>, </a:t>
            </a:r>
            <a:r>
              <a:rPr lang="ru-RU" sz="1200">
                <a:cs typeface="Times New Roman" charset="0"/>
              </a:rPr>
              <a:t>позволяющего</a:t>
            </a:r>
            <a:r>
              <a:rPr lang="ru-RU" sz="1200">
                <a:cs typeface="Arial" charset="0"/>
              </a:rPr>
              <a:t> </a:t>
            </a:r>
            <a:r>
              <a:rPr lang="ru-RU" sz="1200">
                <a:cs typeface="Times New Roman" charset="0"/>
              </a:rPr>
              <a:t>путем</a:t>
            </a:r>
            <a:r>
              <a:rPr lang="ru-RU" sz="1200">
                <a:cs typeface="Arial" charset="0"/>
              </a:rPr>
              <a:t> </a:t>
            </a:r>
            <a:r>
              <a:rPr lang="ru-RU" sz="1200">
                <a:cs typeface="Times New Roman" charset="0"/>
              </a:rPr>
              <a:t>поворота</a:t>
            </a:r>
            <a:r>
              <a:rPr lang="ru-RU" sz="1200">
                <a:cs typeface="Arial" charset="0"/>
              </a:rPr>
              <a:t> </a:t>
            </a:r>
            <a:r>
              <a:rPr lang="ru-RU" sz="1200">
                <a:cs typeface="Times New Roman" charset="0"/>
              </a:rPr>
              <a:t>плоского</a:t>
            </a:r>
            <a:r>
              <a:rPr lang="ru-RU" sz="1200">
                <a:cs typeface="Arial" charset="0"/>
              </a:rPr>
              <a:t> </a:t>
            </a:r>
            <a:r>
              <a:rPr lang="ru-RU" sz="1200">
                <a:cs typeface="Times New Roman" charset="0"/>
              </a:rPr>
              <a:t>зеркала</a:t>
            </a:r>
            <a:r>
              <a:rPr lang="ru-RU" sz="1200">
                <a:cs typeface="Arial" charset="0"/>
              </a:rPr>
              <a:t> </a:t>
            </a:r>
            <a:r>
              <a:rPr lang="ru-RU" sz="1200">
                <a:cs typeface="Times New Roman" charset="0"/>
              </a:rPr>
              <a:t>совме­стить</a:t>
            </a:r>
            <a:r>
              <a:rPr lang="ru-RU" sz="1200">
                <a:cs typeface="Arial" charset="0"/>
              </a:rPr>
              <a:t> </a:t>
            </a:r>
            <a:r>
              <a:rPr lang="ru-RU" sz="1200">
                <a:cs typeface="Times New Roman" charset="0"/>
              </a:rPr>
              <a:t>изображение</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с</a:t>
            </a:r>
            <a:r>
              <a:rPr lang="ru-RU" sz="1200">
                <a:cs typeface="Arial" charset="0"/>
              </a:rPr>
              <a:t> </a:t>
            </a:r>
            <a:r>
              <a:rPr lang="ru-RU" sz="1200">
                <a:cs typeface="Times New Roman" charset="0"/>
              </a:rPr>
              <a:t>горизонтом</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по</a:t>
            </a:r>
            <a:r>
              <a:rPr lang="ru-RU" sz="1200">
                <a:cs typeface="Arial" charset="0"/>
              </a:rPr>
              <a:t> </a:t>
            </a:r>
            <a:r>
              <a:rPr lang="ru-RU" sz="1200">
                <a:cs typeface="Times New Roman" charset="0"/>
              </a:rPr>
              <a:t>отсчету</a:t>
            </a:r>
            <a:r>
              <a:rPr lang="ru-RU" sz="1200">
                <a:cs typeface="Arial" charset="0"/>
              </a:rPr>
              <a:t> </a:t>
            </a:r>
            <a:r>
              <a:rPr lang="ru-RU" sz="1200">
                <a:cs typeface="Times New Roman" charset="0"/>
              </a:rPr>
              <a:t>на</a:t>
            </a:r>
            <a:r>
              <a:rPr lang="ru-RU" sz="1200">
                <a:cs typeface="Arial" charset="0"/>
              </a:rPr>
              <a:t> </a:t>
            </a:r>
            <a:r>
              <a:rPr lang="ru-RU" sz="1200">
                <a:cs typeface="Times New Roman" charset="0"/>
              </a:rPr>
              <a:t>шкале определить</a:t>
            </a:r>
            <a:r>
              <a:rPr lang="ru-RU" sz="1200">
                <a:cs typeface="Arial" charset="0"/>
              </a:rPr>
              <a:t> </a:t>
            </a:r>
            <a:r>
              <a:rPr lang="ru-RU" sz="1200">
                <a:cs typeface="Times New Roman" charset="0"/>
              </a:rPr>
              <a:t>угол</a:t>
            </a:r>
            <a:r>
              <a:rPr lang="ru-RU" sz="1200">
                <a:cs typeface="Arial" charset="0"/>
              </a:rPr>
              <a:t> </a:t>
            </a:r>
            <a:r>
              <a:rPr lang="ru-RU" sz="1200">
                <a:cs typeface="Times New Roman" charset="0"/>
              </a:rPr>
              <a:t>возвышения</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над</a:t>
            </a:r>
            <a:r>
              <a:rPr lang="ru-RU" sz="1200">
                <a:cs typeface="Arial" charset="0"/>
              </a:rPr>
              <a:t> </a:t>
            </a:r>
            <a:r>
              <a:rPr lang="ru-RU" sz="1200">
                <a:cs typeface="Times New Roman" charset="0"/>
              </a:rPr>
              <a:t>горизонтом</a:t>
            </a:r>
            <a:r>
              <a:rPr lang="ru-RU" sz="1200">
                <a:cs typeface="Arial" charset="0"/>
              </a:rPr>
              <a:t>. </a:t>
            </a:r>
            <a:r>
              <a:rPr lang="ru-RU" sz="1200">
                <a:cs typeface="Times New Roman" charset="0"/>
              </a:rPr>
              <a:t>Широта</a:t>
            </a:r>
            <a:r>
              <a:rPr lang="ru-RU" sz="1200">
                <a:cs typeface="Arial" charset="0"/>
              </a:rPr>
              <a:t> </a:t>
            </a:r>
            <a:r>
              <a:rPr lang="ru-RU" sz="1200">
                <a:cs typeface="Times New Roman" charset="0"/>
              </a:rPr>
              <a:t>и долгота</a:t>
            </a:r>
            <a:r>
              <a:rPr lang="ru-RU" sz="1200">
                <a:cs typeface="Arial" charset="0"/>
              </a:rPr>
              <a:t> </a:t>
            </a:r>
            <a:r>
              <a:rPr lang="ru-RU" sz="1200">
                <a:cs typeface="Times New Roman" charset="0"/>
              </a:rPr>
              <a:t>определялись</a:t>
            </a:r>
            <a:r>
              <a:rPr lang="ru-RU" sz="1200">
                <a:cs typeface="Arial" charset="0"/>
              </a:rPr>
              <a:t> </a:t>
            </a:r>
            <a:r>
              <a:rPr lang="ru-RU" sz="1200">
                <a:cs typeface="Times New Roman" charset="0"/>
              </a:rPr>
              <a:t>по</a:t>
            </a:r>
            <a:r>
              <a:rPr lang="ru-RU" sz="1200">
                <a:cs typeface="Arial" charset="0"/>
              </a:rPr>
              <a:t> </a:t>
            </a:r>
            <a:r>
              <a:rPr lang="ru-RU" sz="1200">
                <a:cs typeface="Times New Roman" charset="0"/>
              </a:rPr>
              <a:t>карте</a:t>
            </a:r>
            <a:r>
              <a:rPr lang="ru-RU" sz="1200">
                <a:cs typeface="Arial" charset="0"/>
              </a:rPr>
              <a:t> </a:t>
            </a:r>
            <a:r>
              <a:rPr lang="ru-RU" sz="1200">
                <a:cs typeface="Times New Roman" charset="0"/>
              </a:rPr>
              <a:t>графически</a:t>
            </a:r>
            <a:r>
              <a:rPr lang="ru-RU" sz="1200">
                <a:cs typeface="Arial" charset="0"/>
              </a:rPr>
              <a:t>.</a:t>
            </a:r>
            <a:endParaRPr lang="ru-RU" sz="1200">
              <a:cs typeface="Times New Roman" charset="0"/>
            </a:endParaRPr>
          </a:p>
          <a:p>
            <a:r>
              <a:rPr lang="ru-RU" sz="1200">
                <a:cs typeface="Times New Roman" charset="0"/>
              </a:rPr>
              <a:t>Для</a:t>
            </a:r>
            <a:r>
              <a:rPr lang="ru-RU" sz="1200">
                <a:cs typeface="Arial" charset="0"/>
              </a:rPr>
              <a:t> </a:t>
            </a:r>
            <a:r>
              <a:rPr lang="ru-RU" sz="1200">
                <a:cs typeface="Times New Roman" charset="0"/>
              </a:rPr>
              <a:t>определения</a:t>
            </a:r>
            <a:r>
              <a:rPr lang="ru-RU" sz="1200">
                <a:cs typeface="Arial" charset="0"/>
              </a:rPr>
              <a:t> </a:t>
            </a:r>
            <a:r>
              <a:rPr lang="ru-RU" sz="1200">
                <a:cs typeface="Times New Roman" charset="0"/>
              </a:rPr>
              <a:t>широт</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долгот</a:t>
            </a:r>
            <a:r>
              <a:rPr lang="ru-RU" sz="1200">
                <a:cs typeface="Arial" charset="0"/>
              </a:rPr>
              <a:t> </a:t>
            </a:r>
            <a:r>
              <a:rPr lang="ru-RU" sz="1200">
                <a:cs typeface="Times New Roman" charset="0"/>
              </a:rPr>
              <a:t>до</a:t>
            </a:r>
            <a:r>
              <a:rPr lang="ru-RU" sz="1200">
                <a:cs typeface="Arial" charset="0"/>
              </a:rPr>
              <a:t> </a:t>
            </a:r>
            <a:r>
              <a:rPr lang="en-US" sz="1200">
                <a:cs typeface="Arial" charset="0"/>
              </a:rPr>
              <a:t>XVI</a:t>
            </a:r>
            <a:r>
              <a:rPr lang="ru-RU" sz="1200">
                <a:cs typeface="Arial" charset="0"/>
              </a:rPr>
              <a:t>11 </a:t>
            </a:r>
            <a:r>
              <a:rPr lang="ru-RU" sz="1200">
                <a:cs typeface="Times New Roman" charset="0"/>
              </a:rPr>
              <a:t>века</a:t>
            </a:r>
            <a:r>
              <a:rPr lang="ru-RU" sz="1200">
                <a:cs typeface="Arial" charset="0"/>
              </a:rPr>
              <a:t> </a:t>
            </a:r>
            <a:r>
              <a:rPr lang="ru-RU" sz="1200">
                <a:cs typeface="Times New Roman" charset="0"/>
              </a:rPr>
              <a:t>применялась также</a:t>
            </a:r>
            <a:r>
              <a:rPr lang="ru-RU" sz="1200">
                <a:cs typeface="Arial" charset="0"/>
              </a:rPr>
              <a:t> </a:t>
            </a:r>
            <a:r>
              <a:rPr lang="ru-RU" sz="1200">
                <a:cs typeface="Times New Roman" charset="0"/>
              </a:rPr>
              <a:t>астролябия</a:t>
            </a:r>
            <a:r>
              <a:rPr lang="ru-RU" sz="1200">
                <a:cs typeface="Arial" charset="0"/>
              </a:rPr>
              <a:t> </a:t>
            </a:r>
            <a:r>
              <a:rPr lang="ru-RU" sz="1200">
                <a:cs typeface="Times New Roman" charset="0"/>
              </a:rPr>
              <a:t>—</a:t>
            </a:r>
            <a:r>
              <a:rPr lang="ru-RU" sz="1200">
                <a:cs typeface="Arial" charset="0"/>
              </a:rPr>
              <a:t> </a:t>
            </a:r>
            <a:r>
              <a:rPr lang="ru-RU" sz="1200">
                <a:cs typeface="Times New Roman" charset="0"/>
              </a:rPr>
              <a:t>угломерный</a:t>
            </a:r>
            <a:r>
              <a:rPr lang="ru-RU" sz="1200">
                <a:cs typeface="Arial" charset="0"/>
              </a:rPr>
              <a:t> </a:t>
            </a:r>
            <a:r>
              <a:rPr lang="ru-RU" sz="1200">
                <a:cs typeface="Times New Roman" charset="0"/>
              </a:rPr>
              <a:t>прибор</a:t>
            </a:r>
            <a:r>
              <a:rPr lang="ru-RU" sz="1200">
                <a:cs typeface="Arial" charset="0"/>
              </a:rPr>
              <a:t>, </a:t>
            </a:r>
            <a:r>
              <a:rPr lang="ru-RU" sz="1200">
                <a:cs typeface="Times New Roman" charset="0"/>
              </a:rPr>
              <a:t>с</a:t>
            </a:r>
            <a:r>
              <a:rPr lang="ru-RU" sz="1200">
                <a:cs typeface="Arial" charset="0"/>
              </a:rPr>
              <a:t> </a:t>
            </a:r>
            <a:r>
              <a:rPr lang="ru-RU" sz="1200">
                <a:cs typeface="Times New Roman" charset="0"/>
              </a:rPr>
              <a:t>помощью</a:t>
            </a:r>
            <a:r>
              <a:rPr lang="ru-RU" sz="1200">
                <a:cs typeface="Arial" charset="0"/>
              </a:rPr>
              <a:t> </a:t>
            </a:r>
            <a:r>
              <a:rPr lang="ru-RU" sz="1200">
                <a:cs typeface="Times New Roman" charset="0"/>
              </a:rPr>
              <a:t>которого можно</a:t>
            </a:r>
            <a:r>
              <a:rPr lang="ru-RU" sz="1200">
                <a:cs typeface="Arial" charset="0"/>
              </a:rPr>
              <a:t> </a:t>
            </a:r>
            <a:r>
              <a:rPr lang="ru-RU" sz="1200">
                <a:cs typeface="Times New Roman" charset="0"/>
              </a:rPr>
              <a:t>было</a:t>
            </a:r>
            <a:r>
              <a:rPr lang="ru-RU" sz="1200">
                <a:cs typeface="Arial" charset="0"/>
              </a:rPr>
              <a:t> </a:t>
            </a:r>
            <a:r>
              <a:rPr lang="ru-RU" sz="1200">
                <a:cs typeface="Times New Roman" charset="0"/>
              </a:rPr>
              <a:t>измерять</a:t>
            </a:r>
            <a:r>
              <a:rPr lang="ru-RU" sz="1200">
                <a:cs typeface="Arial" charset="0"/>
              </a:rPr>
              <a:t> </a:t>
            </a:r>
            <a:r>
              <a:rPr lang="ru-RU" sz="1200">
                <a:cs typeface="Times New Roman" charset="0"/>
              </a:rPr>
              <a:t>как</a:t>
            </a:r>
            <a:r>
              <a:rPr lang="ru-RU" sz="1200">
                <a:cs typeface="Arial" charset="0"/>
              </a:rPr>
              <a:t> </a:t>
            </a:r>
            <a:r>
              <a:rPr lang="ru-RU" sz="1200">
                <a:cs typeface="Times New Roman" charset="0"/>
              </a:rPr>
              <a:t>азимуты</a:t>
            </a:r>
            <a:r>
              <a:rPr lang="ru-RU" sz="1200">
                <a:cs typeface="Arial" charset="0"/>
              </a:rPr>
              <a:t>, </a:t>
            </a:r>
            <a:r>
              <a:rPr lang="ru-RU" sz="1200">
                <a:cs typeface="Times New Roman" charset="0"/>
              </a:rPr>
              <a:t>так</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зенитные</a:t>
            </a:r>
            <a:r>
              <a:rPr lang="ru-RU" sz="1200">
                <a:cs typeface="Arial" charset="0"/>
              </a:rPr>
              <a:t> </a:t>
            </a:r>
            <a:r>
              <a:rPr lang="ru-RU" sz="1200">
                <a:cs typeface="Times New Roman" charset="0"/>
              </a:rPr>
              <a:t>расстояния светил</a:t>
            </a:r>
            <a:r>
              <a:rPr lang="ru-RU" sz="1200">
                <a:cs typeface="Arial" charset="0"/>
              </a:rPr>
              <a:t>. </a:t>
            </a:r>
            <a:r>
              <a:rPr lang="ru-RU" sz="1200">
                <a:cs typeface="Times New Roman" charset="0"/>
              </a:rPr>
              <a:t>На</a:t>
            </a:r>
            <a:r>
              <a:rPr lang="ru-RU" sz="1200">
                <a:cs typeface="Arial" charset="0"/>
              </a:rPr>
              <a:t> </a:t>
            </a:r>
            <a:r>
              <a:rPr lang="ru-RU" sz="1200">
                <a:cs typeface="Times New Roman" charset="0"/>
              </a:rPr>
              <a:t>обороте</a:t>
            </a:r>
            <a:r>
              <a:rPr lang="ru-RU" sz="1200">
                <a:cs typeface="Arial" charset="0"/>
              </a:rPr>
              <a:t> </a:t>
            </a:r>
            <a:r>
              <a:rPr lang="ru-RU" sz="1200">
                <a:cs typeface="Times New Roman" charset="0"/>
              </a:rPr>
              <a:t>открытки</a:t>
            </a:r>
            <a:r>
              <a:rPr lang="ru-RU" sz="1200">
                <a:cs typeface="Arial" charset="0"/>
              </a:rPr>
              <a:t> </a:t>
            </a:r>
            <a:r>
              <a:rPr lang="ru-RU" sz="1200">
                <a:cs typeface="Times New Roman" charset="0"/>
              </a:rPr>
              <a:t>изображена</a:t>
            </a:r>
            <a:r>
              <a:rPr lang="ru-RU" sz="1200">
                <a:cs typeface="Arial" charset="0"/>
              </a:rPr>
              <a:t> </a:t>
            </a:r>
            <a:r>
              <a:rPr lang="ru-RU" sz="1200">
                <a:cs typeface="Times New Roman" charset="0"/>
              </a:rPr>
              <a:t>астролябия</a:t>
            </a:r>
            <a:r>
              <a:rPr lang="ru-RU" sz="1200">
                <a:cs typeface="Arial" charset="0"/>
              </a:rPr>
              <a:t> </a:t>
            </a:r>
            <a:r>
              <a:rPr lang="ru-RU" sz="1200">
                <a:cs typeface="Times New Roman" charset="0"/>
              </a:rPr>
              <a:t>немецкого астронома</a:t>
            </a:r>
            <a:r>
              <a:rPr lang="ru-RU" sz="1200">
                <a:cs typeface="Arial" charset="0"/>
              </a:rPr>
              <a:t> </a:t>
            </a:r>
            <a:r>
              <a:rPr lang="ru-RU" sz="1200">
                <a:cs typeface="Times New Roman" charset="0"/>
              </a:rPr>
              <a:t>второй</a:t>
            </a:r>
            <a:r>
              <a:rPr lang="ru-RU" sz="1200">
                <a:cs typeface="Arial" charset="0"/>
              </a:rPr>
              <a:t> </a:t>
            </a:r>
            <a:r>
              <a:rPr lang="ru-RU" sz="1200">
                <a:cs typeface="Times New Roman" charset="0"/>
              </a:rPr>
              <a:t>половины</a:t>
            </a:r>
            <a:r>
              <a:rPr lang="ru-RU" sz="1200">
                <a:cs typeface="Arial" charset="0"/>
              </a:rPr>
              <a:t> </a:t>
            </a:r>
            <a:r>
              <a:rPr lang="en-US" sz="1200">
                <a:cs typeface="Arial" charset="0"/>
              </a:rPr>
              <a:t>XV </a:t>
            </a:r>
            <a:r>
              <a:rPr lang="ru-RU" sz="1200">
                <a:cs typeface="Times New Roman" charset="0"/>
              </a:rPr>
              <a:t>века</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Региомонтана</a:t>
            </a:r>
            <a:r>
              <a:rPr lang="ru-RU" sz="1200">
                <a:cs typeface="Arial" charset="0"/>
              </a:rPr>
              <a:t>, </a:t>
            </a:r>
            <a:r>
              <a:rPr lang="ru-RU" sz="1200">
                <a:cs typeface="Times New Roman" charset="0"/>
              </a:rPr>
              <a:t>изготовлен­ная</a:t>
            </a:r>
            <a:r>
              <a:rPr lang="ru-RU" sz="1200">
                <a:cs typeface="Arial" charset="0"/>
              </a:rPr>
              <a:t> </a:t>
            </a:r>
            <a:r>
              <a:rPr lang="ru-RU" sz="1200">
                <a:cs typeface="Times New Roman" charset="0"/>
              </a:rPr>
              <a:t>в</a:t>
            </a:r>
            <a:r>
              <a:rPr lang="ru-RU" sz="1200">
                <a:cs typeface="Arial" charset="0"/>
              </a:rPr>
              <a:t> 1468 </a:t>
            </a:r>
            <a:r>
              <a:rPr lang="ru-RU" sz="1200">
                <a:cs typeface="Times New Roman" charset="0"/>
              </a:rPr>
              <a:t>году</a:t>
            </a:r>
            <a:r>
              <a:rPr lang="ru-RU" sz="1200">
                <a:cs typeface="Arial" charset="0"/>
              </a:rPr>
              <a:t>.</a:t>
            </a:r>
            <a:endParaRPr lang="ru-RU" sz="1200">
              <a:cs typeface="Times New Roman" charset="0"/>
            </a:endParaRPr>
          </a:p>
          <a:p>
            <a:endParaRPr lang="ru-RU" sz="1200"/>
          </a:p>
        </p:txBody>
      </p:sp>
      <p:pic>
        <p:nvPicPr>
          <p:cNvPr id="23557" name="Picture 5" descr="C:\WINDOWS\Application Data\Microsoft\Media Catalog\11.jpg"/>
          <p:cNvPicPr>
            <a:picLocks noGrp="1" noChangeAspect="1" noChangeArrowheads="1"/>
          </p:cNvPicPr>
          <p:nvPr>
            <p:ph type="clipArt" sz="half" idx="1"/>
          </p:nvPr>
        </p:nvPicPr>
        <p:blipFill>
          <a:blip r:embed="rId2" cstate="print"/>
          <a:srcRect/>
          <a:stretch>
            <a:fillRect/>
          </a:stretch>
        </p:blipFill>
        <p:spPr>
          <a:xfrm>
            <a:off x="328613" y="2584450"/>
            <a:ext cx="4027487" cy="282733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barn(inVertical)">
                                      <p:cBhvr>
                                        <p:cTn id="7" dur="500"/>
                                        <p:tgtEl>
                                          <p:spTgt spid="2355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3556">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3556">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3" presetClass="entr" presetSubtype="5" fill="hold" nodeType="afterEffect">
                                  <p:stCondLst>
                                    <p:cond delay="0"/>
                                  </p:stCondLst>
                                  <p:childTnLst>
                                    <p:set>
                                      <p:cBhvr>
                                        <p:cTn id="16" dur="1" fill="hold">
                                          <p:stCondLst>
                                            <p:cond delay="0"/>
                                          </p:stCondLst>
                                        </p:cTn>
                                        <p:tgtEl>
                                          <p:spTgt spid="23557"/>
                                        </p:tgtEl>
                                        <p:attrNameLst>
                                          <p:attrName>style.visibility</p:attrName>
                                        </p:attrNameLst>
                                      </p:cBhvr>
                                      <p:to>
                                        <p:strVal val="visible"/>
                                      </p:to>
                                    </p:set>
                                    <p:animEffect transition="in" filter="blinds(vertical)">
                                      <p:cBhvr>
                                        <p:cTn id="17"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6"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17500" y="1027113"/>
            <a:ext cx="8637588" cy="457200"/>
          </a:xfrm>
        </p:spPr>
        <p:txBody>
          <a:bodyPr/>
          <a:lstStyle/>
          <a:p>
            <a:r>
              <a:rPr lang="ru-RU" sz="2400"/>
              <a:t>12. </a:t>
            </a:r>
            <a:r>
              <a:rPr lang="ru-RU" sz="2400">
                <a:cs typeface="Times New Roman" charset="0"/>
              </a:rPr>
              <a:t>Небесный</a:t>
            </a:r>
            <a:r>
              <a:rPr lang="ru-RU" sz="2400">
                <a:cs typeface="Arial" charset="0"/>
              </a:rPr>
              <a:t>   </a:t>
            </a:r>
            <a:r>
              <a:rPr lang="ru-RU" sz="2400">
                <a:cs typeface="Times New Roman" charset="0"/>
              </a:rPr>
              <a:t>глобус</a:t>
            </a:r>
          </a:p>
        </p:txBody>
      </p:sp>
      <p:sp>
        <p:nvSpPr>
          <p:cNvPr id="24580" name="Rectangle 4"/>
          <p:cNvSpPr>
            <a:spLocks noGrp="1" noChangeArrowheads="1"/>
          </p:cNvSpPr>
          <p:nvPr>
            <p:ph type="body" sz="half" idx="2"/>
          </p:nvPr>
        </p:nvSpPr>
        <p:spPr/>
        <p:txBody>
          <a:bodyPr/>
          <a:lstStyle/>
          <a:p>
            <a:pPr>
              <a:lnSpc>
                <a:spcPct val="90000"/>
              </a:lnSpc>
            </a:pPr>
            <a:r>
              <a:rPr lang="ru-RU" sz="1200">
                <a:cs typeface="Times New Roman" charset="0"/>
              </a:rPr>
              <a:t>Расположение созвездий и звезд на небосводе было удобно изображать на его уменьшенной модели — небесном глобусе. Первые небесные глобусы в Европе начали изготовлять в середине </a:t>
            </a:r>
            <a:r>
              <a:rPr lang="en-US" sz="1200">
                <a:cs typeface="Times New Roman" charset="0"/>
              </a:rPr>
              <a:t>XVI </a:t>
            </a:r>
            <a:r>
              <a:rPr lang="ru-RU" sz="1200">
                <a:cs typeface="Times New Roman" charset="0"/>
              </a:rPr>
              <a:t>века в Германии, Однако на Востоке такие глобусы появились значительно раньше — во второй половине </a:t>
            </a:r>
            <a:r>
              <a:rPr lang="en-US" sz="1200">
                <a:cs typeface="Times New Roman" charset="0"/>
              </a:rPr>
              <a:t>XIII </a:t>
            </a:r>
            <a:r>
              <a:rPr lang="ru-RU" sz="1200">
                <a:cs typeface="Times New Roman" charset="0"/>
              </a:rPr>
              <a:t>века. Сохранился небесный глобус, изготовленный в обсерватории в Марате под руководством замечательного азербайджанского астрономй Наси-рэддина Туей мастером Мухаммедом бен Мюйидом эль Орди в 1279 году. На картине изображен небесный глобус 1584 г ода. описанный и, яе роят но, использованный датским астрономом </a:t>
            </a:r>
            <a:r>
              <a:rPr lang="en-US" sz="1200">
                <a:cs typeface="Times New Roman" charset="0"/>
              </a:rPr>
              <a:t>XVI </a:t>
            </a:r>
            <a:r>
              <a:rPr lang="ru-RU" sz="1200">
                <a:cs typeface="Times New Roman" charset="0"/>
              </a:rPr>
              <a:t>века Тихо Браге. На нем размечены небесный экватор, эклип­тика, круги склонений и круги широт, сходящиеся к полюсу мира и к полюсу эклиптики соответственно. Горизонтальное кольцо, охватывающее глобус, означает плоскость горизонта. Вертикаль­ный круг с делениями в плоскости рисунка — небесный меридиан. На глобусе изображены символические очертания созвездий и нанесены звезды, видимые невооруженным глазом (кроме самых слабых).</a:t>
            </a:r>
            <a:r>
              <a:rPr lang="ru-RU" sz="1200"/>
              <a:t> </a:t>
            </a:r>
          </a:p>
        </p:txBody>
      </p:sp>
      <p:pic>
        <p:nvPicPr>
          <p:cNvPr id="24581" name="Picture 5" descr="C:\WINDOWS\Application Data\Microsoft\Media Catalog\12a.jpg"/>
          <p:cNvPicPr>
            <a:picLocks noGrp="1" noChangeAspect="1" noChangeArrowheads="1"/>
          </p:cNvPicPr>
          <p:nvPr>
            <p:ph type="clipArt" sz="half" idx="1"/>
          </p:nvPr>
        </p:nvPicPr>
        <p:blipFill>
          <a:blip r:embed="rId2" cstate="print"/>
          <a:srcRect/>
          <a:stretch>
            <a:fillRect/>
          </a:stretch>
        </p:blipFill>
        <p:spPr>
          <a:xfrm>
            <a:off x="952500" y="1941513"/>
            <a:ext cx="2778125"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barn(inVertical)">
                                      <p:cBhvr>
                                        <p:cTn id="7" dur="500"/>
                                        <p:tgtEl>
                                          <p:spTgt spid="2457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4580">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3" presetClass="entr" presetSubtype="5" fill="hold" nodeType="afterEffect">
                                  <p:stCondLst>
                                    <p:cond delay="0"/>
                                  </p:stCondLst>
                                  <p:childTnLst>
                                    <p:set>
                                      <p:cBhvr>
                                        <p:cTn id="13" dur="1" fill="hold">
                                          <p:stCondLst>
                                            <p:cond delay="0"/>
                                          </p:stCondLst>
                                        </p:cTn>
                                        <p:tgtEl>
                                          <p:spTgt spid="24581"/>
                                        </p:tgtEl>
                                        <p:attrNameLst>
                                          <p:attrName>style.visibility</p:attrName>
                                        </p:attrNameLst>
                                      </p:cBhvr>
                                      <p:to>
                                        <p:strVal val="visible"/>
                                      </p:to>
                                    </p:set>
                                    <p:animEffect transition="in" filter="blinds(vertical)">
                                      <p:cBhvr>
                                        <p:cTn id="14"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80"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17500" y="1027113"/>
            <a:ext cx="8637588" cy="457200"/>
          </a:xfrm>
        </p:spPr>
        <p:txBody>
          <a:bodyPr/>
          <a:lstStyle/>
          <a:p>
            <a:r>
              <a:rPr lang="ru-RU" sz="2400"/>
              <a:t>13. </a:t>
            </a:r>
            <a:r>
              <a:rPr lang="ru-RU" sz="2400">
                <a:cs typeface="Times New Roman" charset="0"/>
              </a:rPr>
              <a:t>Кабинет</a:t>
            </a:r>
            <a:r>
              <a:rPr lang="ru-RU" sz="2400">
                <a:cs typeface="Arial" charset="0"/>
              </a:rPr>
              <a:t>   </a:t>
            </a:r>
            <a:r>
              <a:rPr lang="ru-RU" sz="2400">
                <a:cs typeface="Times New Roman" charset="0"/>
              </a:rPr>
              <a:t>астронома</a:t>
            </a:r>
            <a:r>
              <a:rPr lang="ru-RU" sz="2400">
                <a:cs typeface="Arial" charset="0"/>
              </a:rPr>
              <a:t>   </a:t>
            </a:r>
            <a:r>
              <a:rPr lang="ru-RU" sz="2400">
                <a:cs typeface="Times New Roman" charset="0"/>
              </a:rPr>
              <a:t>начала</a:t>
            </a:r>
            <a:r>
              <a:rPr lang="ru-RU" sz="2400">
                <a:cs typeface="Arial" charset="0"/>
              </a:rPr>
              <a:t>   </a:t>
            </a:r>
            <a:r>
              <a:rPr lang="en-US" sz="2400">
                <a:cs typeface="Arial" charset="0"/>
              </a:rPr>
              <a:t>XVI</a:t>
            </a:r>
            <a:r>
              <a:rPr lang="ru-RU" sz="2400">
                <a:cs typeface="Arial" charset="0"/>
              </a:rPr>
              <a:t>   </a:t>
            </a:r>
            <a:r>
              <a:rPr lang="ru-RU" sz="2400">
                <a:cs typeface="Times New Roman" charset="0"/>
              </a:rPr>
              <a:t>века</a:t>
            </a:r>
          </a:p>
        </p:txBody>
      </p:sp>
      <p:sp>
        <p:nvSpPr>
          <p:cNvPr id="25604" name="Rectangle 4"/>
          <p:cNvSpPr>
            <a:spLocks noGrp="1" noChangeArrowheads="1"/>
          </p:cNvSpPr>
          <p:nvPr>
            <p:ph type="body" sz="half" idx="2"/>
          </p:nvPr>
        </p:nvSpPr>
        <p:spPr/>
        <p:txBody>
          <a:bodyPr/>
          <a:lstStyle/>
          <a:p>
            <a:r>
              <a:rPr lang="ru-RU" sz="1200">
                <a:cs typeface="Times New Roman" charset="0"/>
              </a:rPr>
              <a:t>Картина сделана на основе современного рисунка И. Страдану-са, гравированного И. Галле около 1520 года. Мы видим астронома начала </a:t>
            </a:r>
            <a:r>
              <a:rPr lang="en-US" sz="1200">
                <a:cs typeface="Times New Roman" charset="0"/>
              </a:rPr>
              <a:t>XVI </a:t>
            </a:r>
            <a:r>
              <a:rPr lang="ru-RU" sz="1200">
                <a:cs typeface="Times New Roman" charset="0"/>
              </a:rPr>
              <a:t>века, современника Коперника. С помощью циркуля он измеряет положение звезды на планисфере (изображение сферы на плоскости). Рядом, на его столе, — небесный глобус, песочные часы, наугольник, таблицы, с которыми он сверяет свои измерения. На другом столе мы видим армиллярную сферу (модель основных кругов небесной сферы), эклиметр, книги, другие приборы. На первом плане — модель Вселенной с твердой Землей в центре, вокруг нее видны орбиты планет. На заднем плане — модель ко­рабля той эпохи. Основная задача астрономов того времени заклю­чалась в возможно более точном определении положений звезд и Луны, по ко</a:t>
            </a:r>
            <a:r>
              <a:rPr lang="ru-RU" sz="1200" baseline="30000">
                <a:cs typeface="Times New Roman" charset="0"/>
              </a:rPr>
              <a:t>-</a:t>
            </a:r>
            <a:r>
              <a:rPr lang="ru-RU" sz="1200">
                <a:cs typeface="Times New Roman" charset="0"/>
              </a:rPr>
              <a:t>1 о рой определялась долгота. Кроме того, астрономы той эпохи старались усовершенствовать теорию движения планет, основанную на системе мира Птолемея.</a:t>
            </a:r>
            <a:r>
              <a:rPr lang="ru-RU" sz="1200"/>
              <a:t> </a:t>
            </a:r>
          </a:p>
        </p:txBody>
      </p:sp>
      <p:pic>
        <p:nvPicPr>
          <p:cNvPr id="25605" name="Picture 5" descr="C:\WINDOWS\Application Data\Microsoft\Media Catalog\13.jpg"/>
          <p:cNvPicPr>
            <a:picLocks noGrp="1" noChangeAspect="1" noChangeArrowheads="1"/>
          </p:cNvPicPr>
          <p:nvPr>
            <p:ph type="clipArt" sz="half" idx="1"/>
          </p:nvPr>
        </p:nvPicPr>
        <p:blipFill>
          <a:blip r:embed="rId2" cstate="print"/>
          <a:srcRect/>
          <a:stretch>
            <a:fillRect/>
          </a:stretch>
        </p:blipFill>
        <p:spPr>
          <a:xfrm>
            <a:off x="328613" y="2600325"/>
            <a:ext cx="4027487" cy="279558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barn(inVertical)">
                                      <p:cBhvr>
                                        <p:cTn id="7" dur="500"/>
                                        <p:tgtEl>
                                          <p:spTgt spid="2560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5604">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3" presetClass="entr" presetSubtype="5" fill="hold" nodeType="afterEffect">
                                  <p:stCondLst>
                                    <p:cond delay="0"/>
                                  </p:stCondLst>
                                  <p:childTnLst>
                                    <p:set>
                                      <p:cBhvr>
                                        <p:cTn id="13" dur="1" fill="hold">
                                          <p:stCondLst>
                                            <p:cond delay="0"/>
                                          </p:stCondLst>
                                        </p:cTn>
                                        <p:tgtEl>
                                          <p:spTgt spid="25605"/>
                                        </p:tgtEl>
                                        <p:attrNameLst>
                                          <p:attrName>style.visibility</p:attrName>
                                        </p:attrNameLst>
                                      </p:cBhvr>
                                      <p:to>
                                        <p:strVal val="visible"/>
                                      </p:to>
                                    </p:set>
                                    <p:animEffect transition="in" filter="blinds(vertical)">
                                      <p:cBhvr>
                                        <p:cTn id="14" dur="5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4"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17500" y="1027113"/>
            <a:ext cx="8637588" cy="457200"/>
          </a:xfrm>
        </p:spPr>
        <p:txBody>
          <a:bodyPr/>
          <a:lstStyle/>
          <a:p>
            <a:r>
              <a:rPr lang="ru-RU" sz="2400"/>
              <a:t>14. </a:t>
            </a:r>
            <a:r>
              <a:rPr lang="ru-RU" sz="2400">
                <a:cs typeface="Times New Roman" charset="0"/>
              </a:rPr>
              <a:t>Портрет   Коперника</a:t>
            </a:r>
            <a:r>
              <a:rPr lang="ru-RU" sz="2400"/>
              <a:t> </a:t>
            </a:r>
          </a:p>
        </p:txBody>
      </p:sp>
      <p:sp>
        <p:nvSpPr>
          <p:cNvPr id="26628" name="Rectangle 4"/>
          <p:cNvSpPr>
            <a:spLocks noGrp="1" noChangeArrowheads="1"/>
          </p:cNvSpPr>
          <p:nvPr>
            <p:ph type="body" sz="half" idx="2"/>
          </p:nvPr>
        </p:nvSpPr>
        <p:spPr/>
        <p:txBody>
          <a:bodyPr/>
          <a:lstStyle/>
          <a:p>
            <a:r>
              <a:rPr lang="ru-RU" sz="1200">
                <a:cs typeface="Times New Roman" charset="0"/>
              </a:rPr>
              <a:t>Великий польский ученый Николай Коперник (1473—1543) произ­вел революцию в мировоззрении, доказав, что Земля не находится в центре мира, а является рядовой планетой, обращающейся вокруг Солнца. Сын купца, Коперник получил прекрасное образование сначала в Краковском университете, а затем в университетах Ита­лии. Кроме астрономии, он изучил юриспруденцию и медицину. Ознакомившись с системой мира Птолемея, Коперник убедился в ее несостоятельности и уже в молодости начал разрабатывать гелиоцентрическую систему мира. В ходе этой работы Коперник составил точный каталог положений звезд, систематически наблю­дал положения планет. Лишь убедившись в справедливости своей теории, Коперник отдал свой труд «Об обращении небесных сфер» в печать. Книга вышла накануне смерти Коперника.</a:t>
            </a:r>
            <a:r>
              <a:rPr lang="ru-RU" sz="1200"/>
              <a:t> </a:t>
            </a:r>
          </a:p>
        </p:txBody>
      </p:sp>
      <p:pic>
        <p:nvPicPr>
          <p:cNvPr id="26629" name="Picture 5" descr="C:\WINDOWS\Application Data\Microsoft\Media Catalog\14.jpg"/>
          <p:cNvPicPr>
            <a:picLocks noGrp="1" noChangeAspect="1" noChangeArrowheads="1"/>
          </p:cNvPicPr>
          <p:nvPr>
            <p:ph type="clipArt" sz="half" idx="1"/>
          </p:nvPr>
        </p:nvPicPr>
        <p:blipFill>
          <a:blip r:embed="rId2" cstate="print"/>
          <a:srcRect/>
          <a:stretch>
            <a:fillRect/>
          </a:stretch>
        </p:blipFill>
        <p:spPr>
          <a:xfrm>
            <a:off x="930275" y="1941513"/>
            <a:ext cx="2822575"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arn(inVertical)">
                                      <p:cBhvr>
                                        <p:cTn id="7" dur="500"/>
                                        <p:tgtEl>
                                          <p:spTgt spid="26626"/>
                                        </p:tgtEl>
                                      </p:cBhvr>
                                    </p:animEffect>
                                  </p:child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26629"/>
                                        </p:tgtEl>
                                        <p:attrNameLst>
                                          <p:attrName>style.visibility</p:attrName>
                                        </p:attrNameLst>
                                      </p:cBhvr>
                                      <p:to>
                                        <p:strVal val="visible"/>
                                      </p:to>
                                    </p:set>
                                    <p:animEffect transition="in" filter="blinds(vertical)">
                                      <p:cBhvr>
                                        <p:cTn id="11" dur="500"/>
                                        <p:tgtEl>
                                          <p:spTgt spid="26629"/>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66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8"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17500" y="1027113"/>
            <a:ext cx="8637588" cy="457200"/>
          </a:xfrm>
        </p:spPr>
        <p:txBody>
          <a:bodyPr/>
          <a:lstStyle/>
          <a:p>
            <a:r>
              <a:rPr lang="ru-RU" sz="2400"/>
              <a:t>15. </a:t>
            </a:r>
            <a:r>
              <a:rPr lang="ru-RU" sz="2400">
                <a:cs typeface="Times New Roman" charset="0"/>
              </a:rPr>
              <a:t>Система   мира   по   Копернику</a:t>
            </a:r>
            <a:r>
              <a:rPr lang="ru-RU" sz="2400"/>
              <a:t> </a:t>
            </a:r>
          </a:p>
        </p:txBody>
      </p:sp>
      <p:sp>
        <p:nvSpPr>
          <p:cNvPr id="27652" name="Rectangle 4"/>
          <p:cNvSpPr>
            <a:spLocks noGrp="1" noChangeArrowheads="1"/>
          </p:cNvSpPr>
          <p:nvPr>
            <p:ph type="body" sz="half" idx="2"/>
          </p:nvPr>
        </p:nvSpPr>
        <p:spPr/>
        <p:txBody>
          <a:bodyPr/>
          <a:lstStyle/>
          <a:p>
            <a:pPr>
              <a:lnSpc>
                <a:spcPct val="90000"/>
              </a:lnSpc>
            </a:pPr>
            <a:r>
              <a:rPr lang="ru-RU" sz="1200">
                <a:cs typeface="Times New Roman" charset="0"/>
              </a:rPr>
              <a:t>Согласно</a:t>
            </a:r>
            <a:r>
              <a:rPr lang="ru-RU" sz="1200">
                <a:cs typeface="Arial" charset="0"/>
              </a:rPr>
              <a:t> </a:t>
            </a:r>
            <a:r>
              <a:rPr lang="ru-RU" sz="1200">
                <a:cs typeface="Times New Roman" charset="0"/>
              </a:rPr>
              <a:t>гелиоцентрической</a:t>
            </a:r>
            <a:r>
              <a:rPr lang="ru-RU" sz="1200">
                <a:cs typeface="Arial" charset="0"/>
              </a:rPr>
              <a:t> </a:t>
            </a:r>
            <a:r>
              <a:rPr lang="ru-RU" sz="1200">
                <a:cs typeface="Times New Roman" charset="0"/>
              </a:rPr>
              <a:t>системе</a:t>
            </a:r>
            <a:r>
              <a:rPr lang="ru-RU" sz="1200">
                <a:cs typeface="Arial" charset="0"/>
              </a:rPr>
              <a:t> </a:t>
            </a:r>
            <a:r>
              <a:rPr lang="ru-RU" sz="1200">
                <a:cs typeface="Times New Roman" charset="0"/>
              </a:rPr>
              <a:t>мира</a:t>
            </a:r>
            <a:r>
              <a:rPr lang="ru-RU" sz="1200">
                <a:cs typeface="Arial" charset="0"/>
              </a:rPr>
              <a:t> </a:t>
            </a:r>
            <a:r>
              <a:rPr lang="ru-RU" sz="1200">
                <a:cs typeface="Times New Roman" charset="0"/>
              </a:rPr>
              <a:t>центром</a:t>
            </a:r>
            <a:r>
              <a:rPr lang="ru-RU" sz="1200">
                <a:cs typeface="Arial" charset="0"/>
              </a:rPr>
              <a:t> </a:t>
            </a:r>
            <a:r>
              <a:rPr lang="ru-RU" sz="1200">
                <a:cs typeface="Times New Roman" charset="0"/>
              </a:rPr>
              <a:t>нашей планетной</a:t>
            </a:r>
            <a:r>
              <a:rPr lang="ru-RU" sz="1200">
                <a:cs typeface="Arial" charset="0"/>
              </a:rPr>
              <a:t> </a:t>
            </a:r>
            <a:r>
              <a:rPr lang="ru-RU" sz="1200">
                <a:cs typeface="Times New Roman" charset="0"/>
              </a:rPr>
              <a:t>системы</a:t>
            </a:r>
            <a:r>
              <a:rPr lang="ru-RU" sz="1200">
                <a:cs typeface="Arial" charset="0"/>
              </a:rPr>
              <a:t> </a:t>
            </a:r>
            <a:r>
              <a:rPr lang="ru-RU" sz="1200">
                <a:cs typeface="Times New Roman" charset="0"/>
              </a:rPr>
              <a:t>является</a:t>
            </a:r>
            <a:r>
              <a:rPr lang="ru-RU" sz="1200">
                <a:cs typeface="Arial" charset="0"/>
              </a:rPr>
              <a:t> </a:t>
            </a:r>
            <a:r>
              <a:rPr lang="ru-RU" sz="1200">
                <a:cs typeface="Times New Roman" charset="0"/>
              </a:rPr>
              <a:t>Солнце</a:t>
            </a:r>
            <a:r>
              <a:rPr lang="ru-RU" sz="1200">
                <a:cs typeface="Arial" charset="0"/>
              </a:rPr>
              <a:t>. </a:t>
            </a:r>
            <a:r>
              <a:rPr lang="ru-RU" sz="1200">
                <a:cs typeface="Times New Roman" charset="0"/>
              </a:rPr>
              <a:t>Вокруг</a:t>
            </a:r>
            <a:r>
              <a:rPr lang="ru-RU" sz="1200">
                <a:cs typeface="Arial" charset="0"/>
              </a:rPr>
              <a:t> </a:t>
            </a:r>
            <a:r>
              <a:rPr lang="ru-RU" sz="1200">
                <a:cs typeface="Times New Roman" charset="0"/>
              </a:rPr>
              <a:t>него</a:t>
            </a:r>
            <a:r>
              <a:rPr lang="ru-RU" sz="1200">
                <a:cs typeface="Arial" charset="0"/>
              </a:rPr>
              <a:t> </a:t>
            </a:r>
            <a:r>
              <a:rPr lang="ru-RU" sz="1200">
                <a:cs typeface="Times New Roman" charset="0"/>
              </a:rPr>
              <a:t>обращаются</a:t>
            </a:r>
            <a:r>
              <a:rPr lang="ru-RU" sz="1200">
                <a:cs typeface="Arial" charset="0"/>
              </a:rPr>
              <a:t> (</a:t>
            </a:r>
            <a:r>
              <a:rPr lang="ru-RU" sz="1200">
                <a:cs typeface="Times New Roman" charset="0"/>
              </a:rPr>
              <a:t>в порядке</a:t>
            </a:r>
            <a:r>
              <a:rPr lang="ru-RU" sz="1200">
                <a:cs typeface="Arial" charset="0"/>
              </a:rPr>
              <a:t> </a:t>
            </a:r>
            <a:r>
              <a:rPr lang="ru-RU" sz="1200">
                <a:cs typeface="Times New Roman" charset="0"/>
              </a:rPr>
              <a:t>удаленности</a:t>
            </a:r>
            <a:r>
              <a:rPr lang="ru-RU" sz="1200">
                <a:cs typeface="Arial" charset="0"/>
              </a:rPr>
              <a:t> </a:t>
            </a:r>
            <a:r>
              <a:rPr lang="ru-RU" sz="1200">
                <a:cs typeface="Times New Roman" charset="0"/>
              </a:rPr>
              <a:t>от</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планеты</a:t>
            </a:r>
            <a:r>
              <a:rPr lang="ru-RU" sz="1200">
                <a:cs typeface="Arial" charset="0"/>
              </a:rPr>
              <a:t> </a:t>
            </a:r>
            <a:r>
              <a:rPr lang="ru-RU" sz="1200">
                <a:cs typeface="Times New Roman" charset="0"/>
              </a:rPr>
              <a:t>Меркурий</a:t>
            </a:r>
            <a:r>
              <a:rPr lang="ru-RU" sz="1200">
                <a:cs typeface="Arial" charset="0"/>
              </a:rPr>
              <a:t>, </a:t>
            </a:r>
            <a:r>
              <a:rPr lang="ru-RU" sz="1200">
                <a:cs typeface="Times New Roman" charset="0"/>
              </a:rPr>
              <a:t>Венера</a:t>
            </a:r>
            <a:r>
              <a:rPr lang="ru-RU" sz="1200">
                <a:cs typeface="Arial" charset="0"/>
              </a:rPr>
              <a:t>, </a:t>
            </a:r>
            <a:r>
              <a:rPr lang="ru-RU" sz="1200">
                <a:cs typeface="Times New Roman" charset="0"/>
              </a:rPr>
              <a:t>Земля</a:t>
            </a:r>
            <a:r>
              <a:rPr lang="ru-RU" sz="1200">
                <a:cs typeface="Arial" charset="0"/>
              </a:rPr>
              <a:t>, </a:t>
            </a:r>
            <a:r>
              <a:rPr lang="ru-RU" sz="1200">
                <a:cs typeface="Times New Roman" charset="0"/>
              </a:rPr>
              <a:t>Марс</a:t>
            </a:r>
            <a:r>
              <a:rPr lang="ru-RU" sz="1200">
                <a:cs typeface="Arial" charset="0"/>
              </a:rPr>
              <a:t>, </a:t>
            </a:r>
            <a:r>
              <a:rPr lang="ru-RU" sz="1200">
                <a:cs typeface="Times New Roman" charset="0"/>
              </a:rPr>
              <a:t>Юпитер</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Сатурн</a:t>
            </a:r>
            <a:r>
              <a:rPr lang="ru-RU" sz="1200">
                <a:cs typeface="Arial" charset="0"/>
              </a:rPr>
              <a:t>. </a:t>
            </a:r>
            <a:r>
              <a:rPr lang="ru-RU" sz="1200">
                <a:cs typeface="Times New Roman" charset="0"/>
              </a:rPr>
              <a:t>Единственным</a:t>
            </a:r>
            <a:r>
              <a:rPr lang="ru-RU" sz="1200">
                <a:cs typeface="Arial" charset="0"/>
              </a:rPr>
              <a:t> </a:t>
            </a:r>
            <a:r>
              <a:rPr lang="ru-RU" sz="1200">
                <a:cs typeface="Times New Roman" charset="0"/>
              </a:rPr>
              <a:t>небесным</a:t>
            </a:r>
            <a:r>
              <a:rPr lang="ru-RU" sz="1200">
                <a:cs typeface="Arial" charset="0"/>
              </a:rPr>
              <a:t> </a:t>
            </a:r>
            <a:r>
              <a:rPr lang="ru-RU" sz="1200">
                <a:cs typeface="Times New Roman" charset="0"/>
              </a:rPr>
              <a:t>телом</a:t>
            </a:r>
            <a:r>
              <a:rPr lang="ru-RU" sz="1200">
                <a:cs typeface="Arial" charset="0"/>
              </a:rPr>
              <a:t>, </a:t>
            </a:r>
            <a:r>
              <a:rPr lang="ru-RU" sz="1200">
                <a:cs typeface="Times New Roman" charset="0"/>
              </a:rPr>
              <a:t>которое обращается</a:t>
            </a:r>
            <a:r>
              <a:rPr lang="ru-RU" sz="1200">
                <a:cs typeface="Arial" charset="0"/>
              </a:rPr>
              <a:t> </a:t>
            </a:r>
            <a:r>
              <a:rPr lang="ru-RU" sz="1200">
                <a:cs typeface="Times New Roman" charset="0"/>
              </a:rPr>
              <a:t>вокруг</a:t>
            </a:r>
            <a:r>
              <a:rPr lang="ru-RU" sz="1200">
                <a:cs typeface="Arial" charset="0"/>
              </a:rPr>
              <a:t> </a:t>
            </a:r>
            <a:r>
              <a:rPr lang="ru-RU" sz="1200">
                <a:cs typeface="Times New Roman" charset="0"/>
              </a:rPr>
              <a:t>Земли</a:t>
            </a:r>
            <a:r>
              <a:rPr lang="ru-RU" sz="1200">
                <a:cs typeface="Arial" charset="0"/>
              </a:rPr>
              <a:t>, </a:t>
            </a:r>
            <a:r>
              <a:rPr lang="ru-RU" sz="1200">
                <a:cs typeface="Times New Roman" charset="0"/>
              </a:rPr>
              <a:t>является</a:t>
            </a:r>
            <a:r>
              <a:rPr lang="ru-RU" sz="1200">
                <a:cs typeface="Arial" charset="0"/>
              </a:rPr>
              <a:t> </a:t>
            </a:r>
            <a:r>
              <a:rPr lang="ru-RU" sz="1200">
                <a:cs typeface="Times New Roman" charset="0"/>
              </a:rPr>
              <a:t>Луна</a:t>
            </a:r>
            <a:r>
              <a:rPr lang="ru-RU" sz="1200">
                <a:cs typeface="Arial" charset="0"/>
              </a:rPr>
              <a:t>.</a:t>
            </a:r>
            <a:endParaRPr lang="ru-RU" sz="1200">
              <a:cs typeface="Times New Roman" charset="0"/>
            </a:endParaRPr>
          </a:p>
          <a:p>
            <a:pPr>
              <a:lnSpc>
                <a:spcPct val="90000"/>
              </a:lnSpc>
            </a:pPr>
            <a:r>
              <a:rPr lang="ru-RU" sz="1200">
                <a:cs typeface="Times New Roman" charset="0"/>
              </a:rPr>
              <a:t>Значение труда Коперника трудно переоценить. Ф. Энгельс писал об этом: «Революционным актом, которым исследование природы заявило о своей независимости... было издание бессмерт­ного творения, в котором Коперник бросил — хотя и робко и, так сказать, лишь на смертном одре — вызов церковному автори­тету в вопросах природы». Дальнейшее развитие теория Коперника получила в работах И. Кеплера и И. Ньютона, из которых первый открыл кинематические законы движения планет, а второй обна­ружил силу, которая управляет этими движениями, — силу всемир­ного тяготения. Большое значение для подтверждения системы Коперника имели телескопические открытия Галилея и пропаганда этой системы мира Джордано Бруно во второй половине </a:t>
            </a:r>
            <a:r>
              <a:rPr lang="en-US" sz="1200">
                <a:cs typeface="Times New Roman" charset="0"/>
              </a:rPr>
              <a:t>XVI </a:t>
            </a:r>
            <a:r>
              <a:rPr lang="ru-RU" sz="1200">
                <a:cs typeface="Times New Roman" charset="0"/>
              </a:rPr>
              <a:t>— начале </a:t>
            </a:r>
            <a:r>
              <a:rPr lang="en-US" sz="1200">
                <a:cs typeface="Times New Roman" charset="0"/>
              </a:rPr>
              <a:t>XVII </a:t>
            </a:r>
            <a:r>
              <a:rPr lang="ru-RU" sz="1200">
                <a:cs typeface="Times New Roman" charset="0"/>
              </a:rPr>
              <a:t>века.</a:t>
            </a:r>
            <a:r>
              <a:rPr lang="ru-RU" sz="1200"/>
              <a:t> </a:t>
            </a:r>
          </a:p>
        </p:txBody>
      </p:sp>
      <p:pic>
        <p:nvPicPr>
          <p:cNvPr id="27653" name="Picture 5" descr="C:\WINDOWS\Application Data\Microsoft\Media Catalog\15.jpg"/>
          <p:cNvPicPr>
            <a:picLocks noGrp="1" noChangeAspect="1" noChangeArrowheads="1"/>
          </p:cNvPicPr>
          <p:nvPr>
            <p:ph type="clipArt" sz="half" idx="1"/>
          </p:nvPr>
        </p:nvPicPr>
        <p:blipFill>
          <a:blip r:embed="rId2" cstate="print"/>
          <a:srcRect/>
          <a:stretch>
            <a:fillRect/>
          </a:stretch>
        </p:blipFill>
        <p:spPr>
          <a:xfrm>
            <a:off x="328613" y="2057400"/>
            <a:ext cx="4027487" cy="3810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barn(inVertical)">
                                      <p:cBhvr>
                                        <p:cTn id="7" dur="500"/>
                                        <p:tgtEl>
                                          <p:spTgt spid="27650"/>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7652">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7652">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3" presetClass="entr" presetSubtype="5" fill="hold" nodeType="afterEffect">
                                  <p:stCondLst>
                                    <p:cond delay="0"/>
                                  </p:stCondLst>
                                  <p:childTnLst>
                                    <p:set>
                                      <p:cBhvr>
                                        <p:cTn id="16" dur="1" fill="hold">
                                          <p:stCondLst>
                                            <p:cond delay="0"/>
                                          </p:stCondLst>
                                        </p:cTn>
                                        <p:tgtEl>
                                          <p:spTgt spid="27653"/>
                                        </p:tgtEl>
                                        <p:attrNameLst>
                                          <p:attrName>style.visibility</p:attrName>
                                        </p:attrNameLst>
                                      </p:cBhvr>
                                      <p:to>
                                        <p:strVal val="visible"/>
                                      </p:to>
                                    </p:set>
                                    <p:animEffect transition="in" filter="blinds(vertical)">
                                      <p:cBhvr>
                                        <p:cTn id="17" dur="500"/>
                                        <p:tgtEl>
                                          <p:spTgt spid="27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2"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17500" y="1057275"/>
            <a:ext cx="8637588" cy="427038"/>
          </a:xfrm>
        </p:spPr>
        <p:txBody>
          <a:bodyPr/>
          <a:lstStyle/>
          <a:p>
            <a:r>
              <a:rPr lang="ru-RU" sz="2200"/>
              <a:t>16. </a:t>
            </a:r>
            <a:r>
              <a:rPr lang="ru-RU" sz="2200">
                <a:cs typeface="Times New Roman" charset="0"/>
              </a:rPr>
              <a:t>Солнце</a:t>
            </a:r>
            <a:r>
              <a:rPr lang="ru-RU" sz="2200">
                <a:cs typeface="Arial" charset="0"/>
              </a:rPr>
              <a:t>   </a:t>
            </a:r>
            <a:r>
              <a:rPr lang="ru-RU" sz="2200">
                <a:cs typeface="Times New Roman" charset="0"/>
              </a:rPr>
              <a:t>и</a:t>
            </a:r>
            <a:r>
              <a:rPr lang="ru-RU" sz="2200">
                <a:cs typeface="Arial" charset="0"/>
              </a:rPr>
              <a:t>   </a:t>
            </a:r>
            <a:r>
              <a:rPr lang="ru-RU" sz="2200">
                <a:cs typeface="Times New Roman" charset="0"/>
              </a:rPr>
              <a:t>кометы</a:t>
            </a:r>
            <a:r>
              <a:rPr lang="ru-RU" sz="2200">
                <a:cs typeface="Arial" charset="0"/>
              </a:rPr>
              <a:t>   </a:t>
            </a:r>
            <a:r>
              <a:rPr lang="ru-RU" sz="2200">
                <a:cs typeface="Times New Roman" charset="0"/>
              </a:rPr>
              <a:t>на</a:t>
            </a:r>
            <a:r>
              <a:rPr lang="ru-RU" sz="2200">
                <a:cs typeface="Arial" charset="0"/>
              </a:rPr>
              <a:t>   </a:t>
            </a:r>
            <a:r>
              <a:rPr lang="ru-RU" sz="2200">
                <a:cs typeface="Times New Roman" charset="0"/>
              </a:rPr>
              <a:t>старинных</a:t>
            </a:r>
            <a:r>
              <a:rPr lang="ru-RU" sz="2200">
                <a:cs typeface="Arial" charset="0"/>
              </a:rPr>
              <a:t>   </a:t>
            </a:r>
            <a:r>
              <a:rPr lang="ru-RU" sz="2200">
                <a:cs typeface="Times New Roman" charset="0"/>
              </a:rPr>
              <a:t>изображениях</a:t>
            </a:r>
            <a:r>
              <a:rPr lang="ru-RU" sz="2200">
                <a:cs typeface="Arial" charset="0"/>
              </a:rPr>
              <a:t>  </a:t>
            </a:r>
            <a:r>
              <a:rPr lang="ru-RU" sz="2200">
                <a:cs typeface="Times New Roman" charset="0"/>
              </a:rPr>
              <a:t>астрономов</a:t>
            </a:r>
          </a:p>
        </p:txBody>
      </p:sp>
      <p:sp>
        <p:nvSpPr>
          <p:cNvPr id="28676" name="Rectangle 4"/>
          <p:cNvSpPr>
            <a:spLocks noGrp="1" noChangeArrowheads="1"/>
          </p:cNvSpPr>
          <p:nvPr>
            <p:ph type="body" sz="half" idx="2"/>
          </p:nvPr>
        </p:nvSpPr>
        <p:spPr/>
        <p:txBody>
          <a:bodyPr/>
          <a:lstStyle/>
          <a:p>
            <a:r>
              <a:rPr lang="ru-RU" sz="1200">
                <a:cs typeface="Times New Roman" charset="0"/>
              </a:rPr>
              <a:t>Первые</a:t>
            </a:r>
            <a:r>
              <a:rPr lang="ru-RU" sz="1200">
                <a:cs typeface="Arial" charset="0"/>
              </a:rPr>
              <a:t> </a:t>
            </a:r>
            <a:r>
              <a:rPr lang="ru-RU" sz="1200">
                <a:cs typeface="Times New Roman" charset="0"/>
              </a:rPr>
              <a:t>же</a:t>
            </a:r>
            <a:r>
              <a:rPr lang="ru-RU" sz="1200">
                <a:cs typeface="Arial" charset="0"/>
              </a:rPr>
              <a:t> </a:t>
            </a:r>
            <a:r>
              <a:rPr lang="ru-RU" sz="1200">
                <a:cs typeface="Times New Roman" charset="0"/>
              </a:rPr>
              <a:t>телескопические</a:t>
            </a:r>
            <a:r>
              <a:rPr lang="ru-RU" sz="1200">
                <a:cs typeface="Arial" charset="0"/>
              </a:rPr>
              <a:t> </a:t>
            </a:r>
            <a:r>
              <a:rPr lang="ru-RU" sz="1200">
                <a:cs typeface="Times New Roman" charset="0"/>
              </a:rPr>
              <a:t>наблюдения</a:t>
            </a:r>
            <a:r>
              <a:rPr lang="ru-RU" sz="1200">
                <a:cs typeface="Arial" charset="0"/>
              </a:rPr>
              <a:t> </a:t>
            </a:r>
            <a:r>
              <a:rPr lang="ru-RU" sz="1200">
                <a:cs typeface="Times New Roman" charset="0"/>
              </a:rPr>
              <a:t>Галилея</a:t>
            </a:r>
            <a:r>
              <a:rPr lang="ru-RU" sz="1200">
                <a:cs typeface="Arial" charset="0"/>
              </a:rPr>
              <a:t> </a:t>
            </a:r>
            <a:r>
              <a:rPr lang="ru-RU" sz="1200">
                <a:cs typeface="Times New Roman" charset="0"/>
              </a:rPr>
              <a:t>привели</a:t>
            </a:r>
            <a:r>
              <a:rPr lang="ru-RU" sz="1200">
                <a:cs typeface="Arial" charset="0"/>
              </a:rPr>
              <a:t> </a:t>
            </a:r>
            <a:r>
              <a:rPr lang="ru-RU" sz="1200">
                <a:cs typeface="Times New Roman" charset="0"/>
              </a:rPr>
              <a:t>к открытию</a:t>
            </a:r>
            <a:r>
              <a:rPr lang="ru-RU" sz="1200">
                <a:cs typeface="Arial" charset="0"/>
              </a:rPr>
              <a:t> </a:t>
            </a:r>
            <a:r>
              <a:rPr lang="ru-RU" sz="1200">
                <a:cs typeface="Times New Roman" charset="0"/>
              </a:rPr>
              <a:t>пятен</a:t>
            </a:r>
            <a:r>
              <a:rPr lang="ru-RU" sz="1200">
                <a:cs typeface="Arial" charset="0"/>
              </a:rPr>
              <a:t> </a:t>
            </a:r>
            <a:r>
              <a:rPr lang="ru-RU" sz="1200">
                <a:cs typeface="Times New Roman" charset="0"/>
              </a:rPr>
              <a:t>на</a:t>
            </a:r>
            <a:r>
              <a:rPr lang="ru-RU" sz="1200">
                <a:cs typeface="Arial" charset="0"/>
              </a:rPr>
              <a:t> </a:t>
            </a:r>
            <a:r>
              <a:rPr lang="ru-RU" sz="1200">
                <a:cs typeface="Times New Roman" charset="0"/>
              </a:rPr>
              <a:t>Солнце</a:t>
            </a:r>
            <a:r>
              <a:rPr lang="ru-RU" sz="1200">
                <a:cs typeface="Arial" charset="0"/>
              </a:rPr>
              <a:t>. </a:t>
            </a:r>
            <a:r>
              <a:rPr lang="ru-RU" sz="1200">
                <a:cs typeface="Times New Roman" charset="0"/>
              </a:rPr>
              <a:t>Однако</a:t>
            </a:r>
            <a:r>
              <a:rPr lang="ru-RU" sz="1200">
                <a:cs typeface="Arial" charset="0"/>
              </a:rPr>
              <a:t> </a:t>
            </a:r>
            <a:r>
              <a:rPr lang="ru-RU" sz="1200">
                <a:cs typeface="Times New Roman" charset="0"/>
              </a:rPr>
              <a:t>их</a:t>
            </a:r>
            <a:r>
              <a:rPr lang="ru-RU" sz="1200">
                <a:cs typeface="Arial" charset="0"/>
              </a:rPr>
              <a:t> </a:t>
            </a:r>
            <a:r>
              <a:rPr lang="ru-RU" sz="1200">
                <a:cs typeface="Times New Roman" charset="0"/>
              </a:rPr>
              <a:t>природа</a:t>
            </a:r>
            <a:r>
              <a:rPr lang="ru-RU" sz="1200">
                <a:cs typeface="Arial" charset="0"/>
              </a:rPr>
              <a:t> </a:t>
            </a:r>
            <a:r>
              <a:rPr lang="ru-RU" sz="1200">
                <a:cs typeface="Times New Roman" charset="0"/>
              </a:rPr>
              <a:t>была</a:t>
            </a:r>
            <a:r>
              <a:rPr lang="ru-RU" sz="1200">
                <a:cs typeface="Arial" charset="0"/>
              </a:rPr>
              <a:t> </a:t>
            </a:r>
            <a:r>
              <a:rPr lang="ru-RU" sz="1200">
                <a:cs typeface="Times New Roman" charset="0"/>
              </a:rPr>
              <a:t>непонятна первым</a:t>
            </a:r>
            <a:r>
              <a:rPr lang="ru-RU" sz="1200">
                <a:cs typeface="Arial" charset="0"/>
              </a:rPr>
              <a:t> </a:t>
            </a:r>
            <a:r>
              <a:rPr lang="ru-RU" sz="1200">
                <a:cs typeface="Times New Roman" charset="0"/>
              </a:rPr>
              <a:t>наблюдателям</a:t>
            </a:r>
            <a:r>
              <a:rPr lang="ru-RU" sz="1200">
                <a:cs typeface="Arial" charset="0"/>
              </a:rPr>
              <a:t>. </a:t>
            </a:r>
            <a:r>
              <a:rPr lang="ru-RU" sz="1200">
                <a:cs typeface="Times New Roman" charset="0"/>
              </a:rPr>
              <a:t>Во</a:t>
            </a:r>
            <a:r>
              <a:rPr lang="ru-RU" sz="1200">
                <a:cs typeface="Arial" charset="0"/>
              </a:rPr>
              <a:t> </a:t>
            </a:r>
            <a:r>
              <a:rPr lang="ru-RU" sz="1200">
                <a:cs typeface="Times New Roman" charset="0"/>
              </a:rPr>
              <a:t>время</a:t>
            </a:r>
            <a:r>
              <a:rPr lang="ru-RU" sz="1200">
                <a:cs typeface="Arial" charset="0"/>
              </a:rPr>
              <a:t> </a:t>
            </a:r>
            <a:r>
              <a:rPr lang="ru-RU" sz="1200">
                <a:cs typeface="Times New Roman" charset="0"/>
              </a:rPr>
              <a:t>полных</a:t>
            </a:r>
            <a:r>
              <a:rPr lang="ru-RU" sz="1200">
                <a:cs typeface="Arial" charset="0"/>
              </a:rPr>
              <a:t> </a:t>
            </a:r>
            <a:r>
              <a:rPr lang="ru-RU" sz="1200">
                <a:cs typeface="Times New Roman" charset="0"/>
              </a:rPr>
              <a:t>солнечных</a:t>
            </a:r>
            <a:r>
              <a:rPr lang="ru-RU" sz="1200">
                <a:cs typeface="Arial" charset="0"/>
              </a:rPr>
              <a:t> </a:t>
            </a:r>
            <a:r>
              <a:rPr lang="ru-RU" sz="1200">
                <a:cs typeface="Times New Roman" charset="0"/>
              </a:rPr>
              <a:t>затмений</a:t>
            </a:r>
            <a:r>
              <a:rPr lang="ru-RU" sz="1200">
                <a:cs typeface="Arial" charset="0"/>
              </a:rPr>
              <a:t> </a:t>
            </a:r>
            <a:r>
              <a:rPr lang="ru-RU" sz="1200">
                <a:cs typeface="Times New Roman" charset="0"/>
              </a:rPr>
              <a:t>на краю</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наблюдались</a:t>
            </a:r>
            <a:r>
              <a:rPr lang="ru-RU" sz="1200">
                <a:cs typeface="Arial" charset="0"/>
              </a:rPr>
              <a:t> </a:t>
            </a:r>
            <a:r>
              <a:rPr lang="ru-RU" sz="1200">
                <a:cs typeface="Times New Roman" charset="0"/>
              </a:rPr>
              <a:t>протуберанцы</a:t>
            </a:r>
            <a:r>
              <a:rPr lang="ru-RU" sz="1200">
                <a:cs typeface="Arial" charset="0"/>
              </a:rPr>
              <a:t>, </a:t>
            </a:r>
            <a:r>
              <a:rPr lang="ru-RU" sz="1200">
                <a:cs typeface="Times New Roman" charset="0"/>
              </a:rPr>
              <a:t>напоминавшие</a:t>
            </a:r>
            <a:r>
              <a:rPr lang="ru-RU" sz="1200">
                <a:cs typeface="Arial" charset="0"/>
              </a:rPr>
              <a:t> </a:t>
            </a:r>
            <a:r>
              <a:rPr lang="ru-RU" sz="1200">
                <a:cs typeface="Times New Roman" charset="0"/>
              </a:rPr>
              <a:t>огненные фонтаны</a:t>
            </a:r>
            <a:r>
              <a:rPr lang="ru-RU" sz="1200">
                <a:cs typeface="Arial" charset="0"/>
              </a:rPr>
              <a:t>. </a:t>
            </a:r>
            <a:r>
              <a:rPr lang="ru-RU" sz="1200">
                <a:cs typeface="Times New Roman" charset="0"/>
              </a:rPr>
              <a:t>Рисунок</a:t>
            </a:r>
            <a:r>
              <a:rPr lang="ru-RU" sz="1200">
                <a:cs typeface="Arial" charset="0"/>
              </a:rPr>
              <a:t> </a:t>
            </a:r>
            <a:r>
              <a:rPr lang="ru-RU" sz="1200">
                <a:cs typeface="Times New Roman" charset="0"/>
              </a:rPr>
              <a:t>изображает</a:t>
            </a:r>
            <a:r>
              <a:rPr lang="ru-RU" sz="1200">
                <a:cs typeface="Arial" charset="0"/>
              </a:rPr>
              <a:t> </a:t>
            </a:r>
            <a:r>
              <a:rPr lang="ru-RU" sz="1200">
                <a:cs typeface="Times New Roman" charset="0"/>
              </a:rPr>
              <a:t>вид</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согласно</a:t>
            </a:r>
            <a:r>
              <a:rPr lang="ru-RU" sz="1200">
                <a:cs typeface="Arial" charset="0"/>
              </a:rPr>
              <a:t> </a:t>
            </a:r>
            <a:r>
              <a:rPr lang="ru-RU" sz="1200">
                <a:cs typeface="Times New Roman" charset="0"/>
              </a:rPr>
              <a:t>наблюдениям А</a:t>
            </a:r>
            <a:r>
              <a:rPr lang="ru-RU" sz="1200">
                <a:cs typeface="Arial" charset="0"/>
              </a:rPr>
              <a:t>. </a:t>
            </a:r>
            <a:r>
              <a:rPr lang="ru-RU" sz="1200">
                <a:cs typeface="Times New Roman" charset="0"/>
              </a:rPr>
              <a:t>Кирхера</a:t>
            </a:r>
            <a:r>
              <a:rPr lang="ru-RU" sz="1200">
                <a:cs typeface="Arial" charset="0"/>
              </a:rPr>
              <a:t> </a:t>
            </a:r>
            <a:r>
              <a:rPr lang="ru-RU" sz="1200">
                <a:cs typeface="Times New Roman" charset="0"/>
              </a:rPr>
              <a:t>и</a:t>
            </a:r>
            <a:r>
              <a:rPr lang="ru-RU" sz="1200">
                <a:cs typeface="Arial" charset="0"/>
              </a:rPr>
              <a:t> </a:t>
            </a:r>
            <a:r>
              <a:rPr lang="ru-RU" sz="1200">
                <a:cs typeface="Times New Roman" charset="0"/>
              </a:rPr>
              <a:t>П</a:t>
            </a:r>
            <a:r>
              <a:rPr lang="ru-RU" sz="1200">
                <a:cs typeface="Arial" charset="0"/>
              </a:rPr>
              <a:t>. </a:t>
            </a:r>
            <a:r>
              <a:rPr lang="ru-RU" sz="1200">
                <a:cs typeface="Times New Roman" charset="0"/>
              </a:rPr>
              <a:t>Шейнера</a:t>
            </a:r>
            <a:r>
              <a:rPr lang="ru-RU" sz="1200">
                <a:cs typeface="Arial" charset="0"/>
              </a:rPr>
              <a:t> </a:t>
            </a:r>
            <a:r>
              <a:rPr lang="ru-RU" sz="1200">
                <a:cs typeface="Times New Roman" charset="0"/>
              </a:rPr>
              <a:t>в</a:t>
            </a:r>
            <a:r>
              <a:rPr lang="ru-RU" sz="1200">
                <a:cs typeface="Arial" charset="0"/>
              </a:rPr>
              <a:t> 1635 </a:t>
            </a:r>
            <a:r>
              <a:rPr lang="ru-RU" sz="1200">
                <a:cs typeface="Times New Roman" charset="0"/>
              </a:rPr>
              <a:t>году</a:t>
            </a:r>
            <a:r>
              <a:rPr lang="ru-RU" sz="1200">
                <a:cs typeface="Arial" charset="0"/>
              </a:rPr>
              <a:t> </a:t>
            </a:r>
            <a:r>
              <a:rPr lang="ru-RU" sz="1200">
                <a:cs typeface="Times New Roman" charset="0"/>
              </a:rPr>
              <a:t>по</a:t>
            </a:r>
            <a:r>
              <a:rPr lang="ru-RU" sz="1200">
                <a:cs typeface="Arial" charset="0"/>
              </a:rPr>
              <a:t> </a:t>
            </a:r>
            <a:r>
              <a:rPr lang="ru-RU" sz="1200">
                <a:cs typeface="Times New Roman" charset="0"/>
              </a:rPr>
              <a:t>рисунку</a:t>
            </a:r>
            <a:r>
              <a:rPr lang="ru-RU" sz="1200">
                <a:cs typeface="Arial" charset="0"/>
              </a:rPr>
              <a:t> </a:t>
            </a:r>
            <a:r>
              <a:rPr lang="ru-RU" sz="1200">
                <a:cs typeface="Times New Roman" charset="0"/>
              </a:rPr>
              <a:t>первого</a:t>
            </a:r>
            <a:r>
              <a:rPr lang="ru-RU" sz="1200">
                <a:cs typeface="Arial" charset="0"/>
              </a:rPr>
              <a:t>. </a:t>
            </a:r>
            <a:r>
              <a:rPr lang="ru-RU" sz="1200">
                <a:cs typeface="Times New Roman" charset="0"/>
              </a:rPr>
              <a:t>Пятна на</a:t>
            </a:r>
            <a:r>
              <a:rPr lang="ru-RU" sz="1200">
                <a:cs typeface="Arial" charset="0"/>
              </a:rPr>
              <a:t> </a:t>
            </a:r>
            <a:r>
              <a:rPr lang="ru-RU" sz="1200">
                <a:cs typeface="Times New Roman" charset="0"/>
              </a:rPr>
              <a:t>Солнце</a:t>
            </a:r>
            <a:r>
              <a:rPr lang="ru-RU" sz="1200">
                <a:cs typeface="Arial" charset="0"/>
              </a:rPr>
              <a:t> </a:t>
            </a:r>
            <a:r>
              <a:rPr lang="ru-RU" sz="1200">
                <a:cs typeface="Times New Roman" charset="0"/>
              </a:rPr>
              <a:t>считались</a:t>
            </a:r>
            <a:r>
              <a:rPr lang="ru-RU" sz="1200">
                <a:cs typeface="Arial" charset="0"/>
              </a:rPr>
              <a:t> </a:t>
            </a:r>
            <a:r>
              <a:rPr lang="ru-RU" sz="1200">
                <a:cs typeface="Times New Roman" charset="0"/>
              </a:rPr>
              <a:t>тогда</a:t>
            </a:r>
            <a:r>
              <a:rPr lang="ru-RU" sz="1200">
                <a:cs typeface="Arial" charset="0"/>
              </a:rPr>
              <a:t> </a:t>
            </a:r>
            <a:r>
              <a:rPr lang="ru-RU" sz="1200">
                <a:cs typeface="Times New Roman" charset="0"/>
              </a:rPr>
              <a:t>разрывами</a:t>
            </a:r>
            <a:r>
              <a:rPr lang="ru-RU" sz="1200">
                <a:cs typeface="Arial" charset="0"/>
              </a:rPr>
              <a:t> </a:t>
            </a:r>
            <a:r>
              <a:rPr lang="ru-RU" sz="1200">
                <a:cs typeface="Times New Roman" charset="0"/>
              </a:rPr>
              <a:t>во</a:t>
            </a:r>
            <a:r>
              <a:rPr lang="ru-RU" sz="1200">
                <a:cs typeface="Arial" charset="0"/>
              </a:rPr>
              <a:t> </a:t>
            </a:r>
            <a:r>
              <a:rPr lang="ru-RU" sz="1200">
                <a:cs typeface="Times New Roman" charset="0"/>
              </a:rPr>
              <a:t>внешнем</a:t>
            </a:r>
            <a:r>
              <a:rPr lang="ru-RU" sz="1200">
                <a:cs typeface="Arial" charset="0"/>
              </a:rPr>
              <a:t> </a:t>
            </a:r>
            <a:r>
              <a:rPr lang="ru-RU" sz="1200">
                <a:cs typeface="Times New Roman" charset="0"/>
              </a:rPr>
              <a:t>раскаленном слое</a:t>
            </a:r>
            <a:r>
              <a:rPr lang="ru-RU" sz="1200">
                <a:cs typeface="Arial" charset="0"/>
              </a:rPr>
              <a:t> </a:t>
            </a:r>
            <a:r>
              <a:rPr lang="ru-RU" sz="1200">
                <a:cs typeface="Times New Roman" charset="0"/>
              </a:rPr>
              <a:t>Солнца</a:t>
            </a:r>
            <a:r>
              <a:rPr lang="ru-RU" sz="1200">
                <a:cs typeface="Arial" charset="0"/>
              </a:rPr>
              <a:t>, </a:t>
            </a:r>
            <a:r>
              <a:rPr lang="ru-RU" sz="1200">
                <a:cs typeface="Times New Roman" charset="0"/>
              </a:rPr>
              <a:t>под</a:t>
            </a:r>
            <a:r>
              <a:rPr lang="ru-RU" sz="1200">
                <a:cs typeface="Arial" charset="0"/>
              </a:rPr>
              <a:t> </a:t>
            </a:r>
            <a:r>
              <a:rPr lang="ru-RU" sz="1200">
                <a:cs typeface="Times New Roman" charset="0"/>
              </a:rPr>
              <a:t>которым</a:t>
            </a:r>
            <a:r>
              <a:rPr lang="ru-RU" sz="1200">
                <a:cs typeface="Arial" charset="0"/>
              </a:rPr>
              <a:t> </a:t>
            </a:r>
            <a:r>
              <a:rPr lang="ru-RU" sz="1200">
                <a:cs typeface="Times New Roman" charset="0"/>
              </a:rPr>
              <a:t>расположены</a:t>
            </a:r>
            <a:r>
              <a:rPr lang="ru-RU" sz="1200">
                <a:cs typeface="Arial" charset="0"/>
              </a:rPr>
              <a:t> </a:t>
            </a:r>
            <a:r>
              <a:rPr lang="ru-RU" sz="1200">
                <a:cs typeface="Times New Roman" charset="0"/>
              </a:rPr>
              <a:t>гораздо</a:t>
            </a:r>
            <a:r>
              <a:rPr lang="ru-RU" sz="1200">
                <a:cs typeface="Arial" charset="0"/>
              </a:rPr>
              <a:t> </a:t>
            </a:r>
            <a:r>
              <a:rPr lang="ru-RU" sz="1200">
                <a:cs typeface="Times New Roman" charset="0"/>
              </a:rPr>
              <a:t>более</a:t>
            </a:r>
            <a:r>
              <a:rPr lang="ru-RU" sz="1200">
                <a:cs typeface="Arial" charset="0"/>
              </a:rPr>
              <a:t> </a:t>
            </a:r>
            <a:r>
              <a:rPr lang="ru-RU" sz="1200">
                <a:cs typeface="Times New Roman" charset="0"/>
              </a:rPr>
              <a:t>холодные слои</a:t>
            </a:r>
            <a:r>
              <a:rPr lang="ru-RU" sz="1200">
                <a:cs typeface="Arial" charset="0"/>
              </a:rPr>
              <a:t>, </a:t>
            </a:r>
            <a:r>
              <a:rPr lang="ru-RU" sz="1200">
                <a:cs typeface="Times New Roman" charset="0"/>
              </a:rPr>
              <a:t>пригодные</a:t>
            </a:r>
            <a:r>
              <a:rPr lang="ru-RU" sz="1200">
                <a:cs typeface="Arial" charset="0"/>
              </a:rPr>
              <a:t> </a:t>
            </a:r>
            <a:r>
              <a:rPr lang="ru-RU" sz="1200">
                <a:cs typeface="Times New Roman" charset="0"/>
              </a:rPr>
              <a:t>для</a:t>
            </a:r>
            <a:r>
              <a:rPr lang="ru-RU" sz="1200">
                <a:cs typeface="Arial" charset="0"/>
              </a:rPr>
              <a:t> </a:t>
            </a:r>
            <a:r>
              <a:rPr lang="ru-RU" sz="1200">
                <a:cs typeface="Times New Roman" charset="0"/>
              </a:rPr>
              <a:t>жизни</a:t>
            </a:r>
            <a:r>
              <a:rPr lang="ru-RU" sz="1200">
                <a:cs typeface="Arial" charset="0"/>
              </a:rPr>
              <a:t>.</a:t>
            </a:r>
            <a:endParaRPr lang="ru-RU" sz="1200">
              <a:cs typeface="Times New Roman" charset="0"/>
            </a:endParaRPr>
          </a:p>
          <a:p>
            <a:r>
              <a:rPr lang="ru-RU" sz="1200">
                <a:cs typeface="Times New Roman" charset="0"/>
              </a:rPr>
              <a:t>«Хвостатые светила» — кометы — в древности и </a:t>
            </a:r>
            <a:r>
              <a:rPr lang="ru-RU" sz="1200" i="1">
                <a:cs typeface="Times New Roman" charset="0"/>
              </a:rPr>
              <a:t>в </a:t>
            </a:r>
            <a:r>
              <a:rPr lang="ru-RU" sz="1200">
                <a:cs typeface="Times New Roman" charset="0"/>
              </a:rPr>
              <a:t>средние века наводили ужас на суеверных людей. Даже люди, близкие к науке, изображали кометы в виде мечей, следуя уверениям цер­ковников, что они — знамения божьего гнева. Другие изображения более реалистичны. Для картины на открытке использованы изоб­ражения комет второй половины </a:t>
            </a:r>
            <a:r>
              <a:rPr lang="en-US" sz="1200">
                <a:cs typeface="Times New Roman" charset="0"/>
              </a:rPr>
              <a:t>XV </a:t>
            </a:r>
            <a:r>
              <a:rPr lang="ru-RU" sz="1200">
                <a:cs typeface="Times New Roman" charset="0"/>
              </a:rPr>
              <a:t>века.</a:t>
            </a:r>
            <a:r>
              <a:rPr lang="ru-RU" sz="1200"/>
              <a:t> </a:t>
            </a:r>
          </a:p>
        </p:txBody>
      </p:sp>
      <p:pic>
        <p:nvPicPr>
          <p:cNvPr id="28677" name="Picture 5" descr="C:\WINDOWS\Application Data\Microsoft\Media Catalog\16.jpg"/>
          <p:cNvPicPr>
            <a:picLocks noGrp="1" noChangeAspect="1" noChangeArrowheads="1"/>
          </p:cNvPicPr>
          <p:nvPr>
            <p:ph type="clipArt" sz="half" idx="1"/>
          </p:nvPr>
        </p:nvPicPr>
        <p:blipFill>
          <a:blip r:embed="rId2" cstate="print"/>
          <a:srcRect/>
          <a:stretch>
            <a:fillRect/>
          </a:stretch>
        </p:blipFill>
        <p:spPr>
          <a:xfrm>
            <a:off x="328613" y="2632075"/>
            <a:ext cx="4027487" cy="27336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barn(inVertical)">
                                      <p:cBhvr>
                                        <p:cTn id="7" dur="500"/>
                                        <p:tgtEl>
                                          <p:spTgt spid="2867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8676">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8676">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3" presetClass="entr" presetSubtype="5" fill="hold" nodeType="afterEffect">
                                  <p:stCondLst>
                                    <p:cond delay="0"/>
                                  </p:stCondLst>
                                  <p:childTnLst>
                                    <p:set>
                                      <p:cBhvr>
                                        <p:cTn id="16" dur="1" fill="hold">
                                          <p:stCondLst>
                                            <p:cond delay="0"/>
                                          </p:stCondLst>
                                        </p:cTn>
                                        <p:tgtEl>
                                          <p:spTgt spid="28677"/>
                                        </p:tgtEl>
                                        <p:attrNameLst>
                                          <p:attrName>style.visibility</p:attrName>
                                        </p:attrNameLst>
                                      </p:cBhvr>
                                      <p:to>
                                        <p:strVal val="visible"/>
                                      </p:to>
                                    </p:set>
                                    <p:animEffect transition="in" filter="blinds(vertical)">
                                      <p:cBhvr>
                                        <p:cTn id="17" dur="5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6"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ru-RU" sz="2400" b="1">
                <a:latin typeface="Times New Roman" charset="0"/>
              </a:rPr>
              <a:t>1. </a:t>
            </a:r>
            <a:r>
              <a:rPr lang="ru-RU" sz="2400" b="1">
                <a:latin typeface="Times New Roman" charset="0"/>
                <a:cs typeface="Times New Roman" charset="0"/>
              </a:rPr>
              <a:t>Стоунхендж- обсерватория бронзового века</a:t>
            </a:r>
            <a:r>
              <a:rPr lang="ru-RU"/>
              <a:t> </a:t>
            </a:r>
          </a:p>
        </p:txBody>
      </p:sp>
      <p:sp>
        <p:nvSpPr>
          <p:cNvPr id="13316" name="Rectangle 4"/>
          <p:cNvSpPr>
            <a:spLocks noGrp="1" noChangeArrowheads="1"/>
          </p:cNvSpPr>
          <p:nvPr>
            <p:ph type="body" sz="half" idx="2"/>
          </p:nvPr>
        </p:nvSpPr>
        <p:spPr>
          <a:xfrm>
            <a:off x="4508500" y="1941512"/>
            <a:ext cx="4029075" cy="4916487"/>
          </a:xfrm>
        </p:spPr>
        <p:txBody>
          <a:bodyPr/>
          <a:lstStyle/>
          <a:p>
            <a:pPr lvl="1">
              <a:lnSpc>
                <a:spcPct val="90000"/>
              </a:lnSpc>
            </a:pPr>
            <a:r>
              <a:rPr lang="ru-RU" sz="1100" dirty="0">
                <a:cs typeface="Arial" charset="0"/>
              </a:rPr>
              <a:t> </a:t>
            </a:r>
            <a:r>
              <a:rPr lang="ru-RU" sz="1100" dirty="0">
                <a:latin typeface="Times New Roman" charset="0"/>
                <a:cs typeface="Arial" charset="0"/>
              </a:rPr>
              <a:t>Это сооружение из гигантских камней с положенными на вертикально стоящие глыбы горизонтальными перекладинами находится на юге Англии. Уже давно оно привлекало внимание ученых. Но лишь недавно современными методами археологии удалось доказать, что его строительство начато свыше 4000 лет назад, на границе каменного и бронзового веков.  В плане Стоунхендж представляет собой ряд почти точных окружностей с общим центром, вдоль которых через равные интервалы поставлены громадные камни. Внешний ряд камней имеет диаметр около 100 метров. Их расположение симметрично направлению на точку восхода Солнца в день летнего солнцестояния, а некоторые направления соответствуют направлениям на точки восхода и захода Солнца в дни равноденствий и в некоторые другие дни. Несомненно, Стоунхендж служил и для астрономических наблюдений, и для совершения каких-то обрядов  культового характера, поскольку в те далекие эпохи небесным светилам приписывали божественное значение.</a:t>
            </a:r>
            <a:endParaRPr lang="ru-RU" sz="1100" dirty="0">
              <a:latin typeface="Times New Roman" charset="0"/>
              <a:cs typeface="Times New Roman" charset="0"/>
            </a:endParaRPr>
          </a:p>
          <a:p>
            <a:pPr lvl="1">
              <a:lnSpc>
                <a:spcPct val="90000"/>
              </a:lnSpc>
            </a:pPr>
            <a:r>
              <a:rPr lang="ru-RU" sz="1100" dirty="0">
                <a:latin typeface="Times New Roman" charset="0"/>
                <a:cs typeface="Times New Roman" charset="0"/>
              </a:rPr>
              <a:t> Аналогичные сооружения обнаружены во многих местах Британских островов, а также в Бретани (северо-запад Франции) и на Оркнейских островах.</a:t>
            </a:r>
            <a:r>
              <a:rPr lang="ru-RU" sz="1100" dirty="0">
                <a:cs typeface="Times New Roman" charset="0"/>
              </a:rPr>
              <a:t> </a:t>
            </a:r>
          </a:p>
        </p:txBody>
      </p:sp>
      <p:pic>
        <p:nvPicPr>
          <p:cNvPr id="13319" name="Picture 7" descr="C:\WINDOWS\Application Data\Microsoft\Media Catalog\БезИмени-1.jpg"/>
          <p:cNvPicPr>
            <a:picLocks noGrp="1" noChangeAspect="1" noChangeArrowheads="1"/>
          </p:cNvPicPr>
          <p:nvPr>
            <p:ph type="clipArt" sz="half" idx="1"/>
          </p:nvPr>
        </p:nvPicPr>
        <p:blipFill>
          <a:blip r:embed="rId3" cstate="print"/>
          <a:srcRect/>
          <a:stretch>
            <a:fillRect/>
          </a:stretch>
        </p:blipFill>
        <p:spPr>
          <a:xfrm>
            <a:off x="328613" y="2646363"/>
            <a:ext cx="4027487" cy="270351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iterate type="lt">
                                    <p:tmPct val="100000"/>
                                  </p:iterate>
                                  <p:childTnLst>
                                    <p:set>
                                      <p:cBhvr>
                                        <p:cTn id="6" dur="1" fill="hold">
                                          <p:stCondLst>
                                            <p:cond delay="0"/>
                                          </p:stCondLst>
                                        </p:cTn>
                                        <p:tgtEl>
                                          <p:spTgt spid="13314"/>
                                        </p:tgtEl>
                                        <p:attrNameLst>
                                          <p:attrName>style.visibility</p:attrName>
                                        </p:attrNameLst>
                                      </p:cBhvr>
                                      <p:to>
                                        <p:strVal val="visible"/>
                                      </p:to>
                                    </p:set>
                                    <p:animEffect transition="in" filter="barn(inVertical)">
                                      <p:cBhvr>
                                        <p:cTn id="7" dur="75"/>
                                        <p:tgtEl>
                                          <p:spTgt spid="13314"/>
                                        </p:tgtEl>
                                      </p:cBhvr>
                                    </p:animEffect>
                                  </p:childTnLst>
                                </p:cTn>
                              </p:par>
                            </p:childTnLst>
                          </p:cTn>
                        </p:par>
                        <p:par>
                          <p:cTn id="8" fill="hold">
                            <p:stCondLst>
                              <p:cond delay="3925"/>
                            </p:stCondLst>
                            <p:childTnLst>
                              <p:par>
                                <p:cTn id="9" presetID="3" presetClass="entr" presetSubtype="5" fill="hold" nodeType="afterEffect">
                                  <p:stCondLst>
                                    <p:cond delay="1000"/>
                                  </p:stCondLst>
                                  <p:childTnLst>
                                    <p:set>
                                      <p:cBhvr>
                                        <p:cTn id="10" dur="1" fill="hold">
                                          <p:stCondLst>
                                            <p:cond delay="0"/>
                                          </p:stCondLst>
                                        </p:cTn>
                                        <p:tgtEl>
                                          <p:spTgt spid="13319"/>
                                        </p:tgtEl>
                                        <p:attrNameLst>
                                          <p:attrName>style.visibility</p:attrName>
                                        </p:attrNameLst>
                                      </p:cBhvr>
                                      <p:to>
                                        <p:strVal val="visible"/>
                                      </p:to>
                                    </p:set>
                                    <p:animEffect transition="in" filter="blinds(vertical)">
                                      <p:cBhvr>
                                        <p:cTn id="11" dur="500"/>
                                        <p:tgtEl>
                                          <p:spTgt spid="13319"/>
                                        </p:tgtEl>
                                      </p:cBhvr>
                                    </p:animEffect>
                                  </p:childTnLst>
                                </p:cTn>
                              </p:par>
                            </p:childTnLst>
                          </p:cTn>
                        </p:par>
                        <p:par>
                          <p:cTn id="12" fill="hold">
                            <p:stCondLst>
                              <p:cond delay="5425"/>
                            </p:stCondLst>
                            <p:childTnLst>
                              <p:par>
                                <p:cTn id="13" presetID="1" presetClass="entr" presetSubtype="0" fill="hold" grpId="0" nodeType="afterEffect">
                                  <p:stCondLst>
                                    <p:cond delay="1000"/>
                                  </p:stCondLst>
                                  <p:childTnLst>
                                    <p:set>
                                      <p:cBhvr>
                                        <p:cTn id="14" dur="1" fill="hold">
                                          <p:stCondLst>
                                            <p:cond delay="499"/>
                                          </p:stCondLst>
                                        </p:cTn>
                                        <p:tgtEl>
                                          <p:spTgt spid="13316">
                                            <p:txEl>
                                              <p:pRg st="0" end="0"/>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glass.wav"/>
                                        </p:tgtEl>
                                      </p:cMediaNode>
                                    </p:audio>
                                  </p:subTnLst>
                                </p:cTn>
                              </p:par>
                              <p:par>
                                <p:cTn id="15" presetID="1" presetClass="entr" presetSubtype="0" fill="hold" grpId="0" nodeType="withEffect">
                                  <p:stCondLst>
                                    <p:cond delay="1000"/>
                                  </p:stCondLst>
                                  <p:childTnLst>
                                    <p:set>
                                      <p:cBhvr>
                                        <p:cTn id="16" dur="1" fill="hold">
                                          <p:stCondLst>
                                            <p:cond delay="499"/>
                                          </p:stCondLst>
                                        </p:cTn>
                                        <p:tgtEl>
                                          <p:spTgt spid="13316">
                                            <p:txEl>
                                              <p:pRg st="1" end="1"/>
                                            </p:txEl>
                                          </p:spTgt>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2" name="glas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6" grpId="0" build="p" autoUpdateAnimBg="0" advAuto="100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sz="2400"/>
              <a:t>2. </a:t>
            </a:r>
            <a:r>
              <a:rPr lang="ru-RU" sz="2400">
                <a:cs typeface="Times New Roman" charset="0"/>
              </a:rPr>
              <a:t>Представления о мире древних египтян</a:t>
            </a:r>
            <a:r>
              <a:rPr lang="ru-RU"/>
              <a:t> </a:t>
            </a:r>
          </a:p>
        </p:txBody>
      </p:sp>
      <p:sp>
        <p:nvSpPr>
          <p:cNvPr id="14340" name="Rectangle 4"/>
          <p:cNvSpPr>
            <a:spLocks noGrp="1" noChangeArrowheads="1"/>
          </p:cNvSpPr>
          <p:nvPr>
            <p:ph type="body" sz="half" idx="2"/>
          </p:nvPr>
        </p:nvSpPr>
        <p:spPr/>
        <p:txBody>
          <a:bodyPr/>
          <a:lstStyle/>
          <a:p>
            <a:pPr marL="533400" indent="-533400">
              <a:buFont typeface="Wingdings" pitchFamily="2" charset="2"/>
              <a:buNone/>
            </a:pPr>
            <a:r>
              <a:rPr lang="ru-RU" sz="1300">
                <a:latin typeface="Times New Roman" charset="0"/>
              </a:rPr>
              <a:t>      </a:t>
            </a:r>
          </a:p>
          <a:p>
            <a:pPr marL="533400" indent="-533400"/>
            <a:r>
              <a:rPr lang="ru-RU" sz="1300">
                <a:latin typeface="Times New Roman" charset="0"/>
                <a:cs typeface="Times New Roman" charset="0"/>
              </a:rPr>
              <a:t> В своих представлениях об окружающем мире древние народы исходили, прежде всего, из показаний своих органов чувств: Земля казалась им плоской, а небо – громадным куполом, раскинувшимся над Землей. На картине показано, как небесный свод опирается на четыре высокие горы, расположенные где-то на краю света! Египет нах-ся в центре Земли. Небесные светила как бы подвешены на своде.</a:t>
            </a:r>
          </a:p>
          <a:p>
            <a:pPr marL="533400" indent="-533400"/>
            <a:r>
              <a:rPr lang="ru-RU" sz="1300">
                <a:latin typeface="Times New Roman" charset="0"/>
                <a:cs typeface="Times New Roman" charset="0"/>
              </a:rPr>
              <a:t> В Древнем Египте существовал культ бога Солнца Ра, который объезжает небо на своей колеснице. </a:t>
            </a:r>
          </a:p>
          <a:p>
            <a:pPr marL="533400" indent="-533400"/>
            <a:r>
              <a:rPr lang="ru-RU" sz="1300">
                <a:latin typeface="Times New Roman" charset="0"/>
                <a:cs typeface="Times New Roman" charset="0"/>
              </a:rPr>
              <a:t>Этот рисунок нах-ся на стене внутри одной из пирамид.</a:t>
            </a:r>
          </a:p>
          <a:p>
            <a:pPr marL="533400" indent="-533400"/>
            <a:endParaRPr lang="ru-RU" sz="1300">
              <a:latin typeface="Times New Roman" charset="0"/>
            </a:endParaRPr>
          </a:p>
        </p:txBody>
      </p:sp>
      <p:pic>
        <p:nvPicPr>
          <p:cNvPr id="14341" name="Picture 5" descr="C:\WINDOWS\Application Data\Microsoft\Media Catalog\2.jpg"/>
          <p:cNvPicPr>
            <a:picLocks noGrp="1" noChangeAspect="1" noChangeArrowheads="1"/>
          </p:cNvPicPr>
          <p:nvPr>
            <p:ph type="clipArt" sz="half" idx="1"/>
          </p:nvPr>
        </p:nvPicPr>
        <p:blipFill>
          <a:blip r:embed="rId2" cstate="print"/>
          <a:srcRect/>
          <a:stretch>
            <a:fillRect/>
          </a:stretch>
        </p:blipFill>
        <p:spPr>
          <a:xfrm>
            <a:off x="328613" y="2632075"/>
            <a:ext cx="4027487" cy="27336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childTnLst>
                                    <p:set>
                                      <p:cBhvr>
                                        <p:cTn id="6" dur="1" fill="hold">
                                          <p:stCondLst>
                                            <p:cond delay="0"/>
                                          </p:stCondLst>
                                        </p:cTn>
                                        <p:tgtEl>
                                          <p:spTgt spid="14338"/>
                                        </p:tgtEl>
                                        <p:attrNameLst>
                                          <p:attrName>style.visibility</p:attrName>
                                        </p:attrNameLst>
                                      </p:cBhvr>
                                      <p:to>
                                        <p:strVal val="visible"/>
                                      </p:to>
                                    </p:set>
                                    <p:animEffect transition="in" filter="barn(inVertical)">
                                      <p:cBhvr>
                                        <p:cTn id="7" dur="500"/>
                                        <p:tgtEl>
                                          <p:spTgt spid="14338"/>
                                        </p:tgtEl>
                                      </p:cBhvr>
                                    </p:animEffect>
                                  </p:childTnLst>
                                </p:cTn>
                              </p:par>
                            </p:childTnLst>
                          </p:cTn>
                        </p:par>
                        <p:par>
                          <p:cTn id="8" fill="hold">
                            <p:stCondLst>
                              <p:cond delay="1500"/>
                            </p:stCondLst>
                            <p:childTnLst>
                              <p:par>
                                <p:cTn id="9" presetID="1" presetClass="entr" presetSubtype="0" fill="hold" grpId="0" nodeType="afterEffect">
                                  <p:stCondLst>
                                    <p:cond delay="1000"/>
                                  </p:stCondLst>
                                  <p:childTnLst>
                                    <p:set>
                                      <p:cBhvr>
                                        <p:cTn id="10" dur="1" fill="hold">
                                          <p:stCondLst>
                                            <p:cond delay="499"/>
                                          </p:stCondLst>
                                        </p:cTn>
                                        <p:tgtEl>
                                          <p:spTgt spid="14340">
                                            <p:txEl>
                                              <p:pRg st="0" end="0"/>
                                            </p:txEl>
                                          </p:spTgt>
                                        </p:tgtEl>
                                        <p:attrNameLst>
                                          <p:attrName>style.visibility</p:attrName>
                                        </p:attrNameLst>
                                      </p:cBhvr>
                                      <p:to>
                                        <p:strVal val="visible"/>
                                      </p:to>
                                    </p:set>
                                  </p:childTnLst>
                                </p:cTn>
                              </p:par>
                            </p:childTnLst>
                          </p:cTn>
                        </p:par>
                        <p:par>
                          <p:cTn id="11" fill="hold">
                            <p:stCondLst>
                              <p:cond delay="3000"/>
                            </p:stCondLst>
                            <p:childTnLst>
                              <p:par>
                                <p:cTn id="12" presetID="1" presetClass="entr" presetSubtype="0" fill="hold" grpId="0" nodeType="afterEffect">
                                  <p:stCondLst>
                                    <p:cond delay="1000"/>
                                  </p:stCondLst>
                                  <p:childTnLst>
                                    <p:set>
                                      <p:cBhvr>
                                        <p:cTn id="13" dur="1" fill="hold">
                                          <p:stCondLst>
                                            <p:cond delay="499"/>
                                          </p:stCondLst>
                                        </p:cTn>
                                        <p:tgtEl>
                                          <p:spTgt spid="14340">
                                            <p:txEl>
                                              <p:pRg st="1" end="1"/>
                                            </p:txEl>
                                          </p:spTgt>
                                        </p:tgtEl>
                                        <p:attrNameLst>
                                          <p:attrName>style.visibility</p:attrName>
                                        </p:attrNameLst>
                                      </p:cBhvr>
                                      <p:to>
                                        <p:strVal val="visible"/>
                                      </p:to>
                                    </p:set>
                                  </p:childTnLst>
                                </p:cTn>
                              </p:par>
                            </p:childTnLst>
                          </p:cTn>
                        </p:par>
                        <p:par>
                          <p:cTn id="14" fill="hold">
                            <p:stCondLst>
                              <p:cond delay="4500"/>
                            </p:stCondLst>
                            <p:childTnLst>
                              <p:par>
                                <p:cTn id="15" presetID="1" presetClass="entr" presetSubtype="0" fill="hold" grpId="0" nodeType="afterEffect">
                                  <p:stCondLst>
                                    <p:cond delay="1000"/>
                                  </p:stCondLst>
                                  <p:childTnLst>
                                    <p:set>
                                      <p:cBhvr>
                                        <p:cTn id="16" dur="1" fill="hold">
                                          <p:stCondLst>
                                            <p:cond delay="499"/>
                                          </p:stCondLst>
                                        </p:cTn>
                                        <p:tgtEl>
                                          <p:spTgt spid="14340">
                                            <p:txEl>
                                              <p:pRg st="2" end="2"/>
                                            </p:txEl>
                                          </p:spTgt>
                                        </p:tgtEl>
                                        <p:attrNameLst>
                                          <p:attrName>style.visibility</p:attrName>
                                        </p:attrNameLst>
                                      </p:cBhvr>
                                      <p:to>
                                        <p:strVal val="visible"/>
                                      </p:to>
                                    </p:set>
                                  </p:childTnLst>
                                </p:cTn>
                              </p:par>
                            </p:childTnLst>
                          </p:cTn>
                        </p:par>
                        <p:par>
                          <p:cTn id="17" fill="hold">
                            <p:stCondLst>
                              <p:cond delay="6000"/>
                            </p:stCondLst>
                            <p:childTnLst>
                              <p:par>
                                <p:cTn id="18" presetID="1" presetClass="entr" presetSubtype="0" fill="hold" grpId="0" nodeType="afterEffect">
                                  <p:stCondLst>
                                    <p:cond delay="1000"/>
                                  </p:stCondLst>
                                  <p:childTnLst>
                                    <p:set>
                                      <p:cBhvr>
                                        <p:cTn id="19" dur="1" fill="hold">
                                          <p:stCondLst>
                                            <p:cond delay="499"/>
                                          </p:stCondLst>
                                        </p:cTn>
                                        <p:tgtEl>
                                          <p:spTgt spid="14340">
                                            <p:txEl>
                                              <p:pRg st="3" end="3"/>
                                            </p:txEl>
                                          </p:spTgt>
                                        </p:tgtEl>
                                        <p:attrNameLst>
                                          <p:attrName>style.visibility</p:attrName>
                                        </p:attrNameLst>
                                      </p:cBhvr>
                                      <p:to>
                                        <p:strVal val="visible"/>
                                      </p:to>
                                    </p:set>
                                  </p:childTnLst>
                                </p:cTn>
                              </p:par>
                            </p:childTnLst>
                          </p:cTn>
                        </p:par>
                        <p:par>
                          <p:cTn id="20" fill="hold">
                            <p:stCondLst>
                              <p:cond delay="7500"/>
                            </p:stCondLst>
                            <p:childTnLst>
                              <p:par>
                                <p:cTn id="21" presetID="3" presetClass="entr" presetSubtype="5" fill="hold" nodeType="afterEffect">
                                  <p:stCondLst>
                                    <p:cond delay="1000"/>
                                  </p:stCondLst>
                                  <p:childTnLst>
                                    <p:set>
                                      <p:cBhvr>
                                        <p:cTn id="22" dur="1" fill="hold">
                                          <p:stCondLst>
                                            <p:cond delay="0"/>
                                          </p:stCondLst>
                                        </p:cTn>
                                        <p:tgtEl>
                                          <p:spTgt spid="14341"/>
                                        </p:tgtEl>
                                        <p:attrNameLst>
                                          <p:attrName>style.visibility</p:attrName>
                                        </p:attrNameLst>
                                      </p:cBhvr>
                                      <p:to>
                                        <p:strVal val="visible"/>
                                      </p:to>
                                    </p:set>
                                    <p:animEffect transition="in" filter="blinds(vertical)">
                                      <p:cBhvr>
                                        <p:cTn id="23"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40" grpId="0" build="p" autoUpdateAnimBg="0" advAuto="100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ru-RU" sz="2400"/>
              <a:t>3. </a:t>
            </a:r>
            <a:r>
              <a:rPr lang="ru-RU" sz="2400">
                <a:cs typeface="Times New Roman" charset="0"/>
              </a:rPr>
              <a:t>Представления о мире народов Междуречья</a:t>
            </a:r>
            <a:r>
              <a:rPr lang="ru-RU">
                <a:cs typeface="Times New Roman" charset="0"/>
              </a:rPr>
              <a:t> </a:t>
            </a:r>
          </a:p>
        </p:txBody>
      </p:sp>
      <p:sp>
        <p:nvSpPr>
          <p:cNvPr id="15364" name="Rectangle 4"/>
          <p:cNvSpPr>
            <a:spLocks noGrp="1" noChangeArrowheads="1"/>
          </p:cNvSpPr>
          <p:nvPr>
            <p:ph type="body" sz="half" idx="2"/>
          </p:nvPr>
        </p:nvSpPr>
        <p:spPr/>
        <p:txBody>
          <a:bodyPr/>
          <a:lstStyle/>
          <a:p>
            <a:pPr>
              <a:lnSpc>
                <a:spcPct val="90000"/>
              </a:lnSpc>
            </a:pPr>
            <a:r>
              <a:rPr lang="ru-RU" sz="2800">
                <a:cs typeface="Times New Roman" charset="0"/>
              </a:rPr>
              <a:t> </a:t>
            </a:r>
            <a:r>
              <a:rPr lang="ru-RU" sz="1300">
                <a:cs typeface="Times New Roman" charset="0"/>
              </a:rPr>
              <a:t>Близки к древнеегипетским были и представления халдеев – народов, населявших Междуречье, начиная с 7 века до н.э. По их воззрениям Вселенная была замкнутым миром, в центре которого находилась Земля, покоившаяся на поверхности мировых вод и представлявшая собой огромную гору. Между Землей и “плотиной небес ” – высокой непроницаемой стеной, окружавшей мир, - находилось море, которое считалось запретным. Каждый, кто пытался бы исследовать его дали, был обречен на гибель. Небо халдеи считали большим куполом, возвышающимся над миром и опирающимся на “плотину небес”. Он сделан из твердого металла верховным бором Мардуком. Днем небосвод отражал солнечный свет, а ночью служил темно-синим фоном для игры богов – планет, Луны и звезд.</a:t>
            </a:r>
          </a:p>
          <a:p>
            <a:pPr>
              <a:lnSpc>
                <a:spcPct val="90000"/>
              </a:lnSpc>
            </a:pPr>
            <a:r>
              <a:rPr lang="ru-RU" sz="1300">
                <a:cs typeface="Times New Roman" charset="0"/>
              </a:rPr>
              <a:t> </a:t>
            </a:r>
            <a:endParaRPr lang="ru-RU" sz="2800"/>
          </a:p>
        </p:txBody>
      </p:sp>
      <p:pic>
        <p:nvPicPr>
          <p:cNvPr id="15365" name="Picture 5" descr="C:\WINDOWS\Application Data\Microsoft\Media Catalog\3.jpg"/>
          <p:cNvPicPr>
            <a:picLocks noGrp="1" noChangeAspect="1" noChangeArrowheads="1"/>
          </p:cNvPicPr>
          <p:nvPr>
            <p:ph type="clipArt" sz="half" idx="1"/>
          </p:nvPr>
        </p:nvPicPr>
        <p:blipFill>
          <a:blip r:embed="rId2" cstate="print"/>
          <a:srcRect/>
          <a:stretch>
            <a:fillRect/>
          </a:stretch>
        </p:blipFill>
        <p:spPr>
          <a:xfrm>
            <a:off x="228600" y="2362200"/>
            <a:ext cx="4167188" cy="3302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childTnLst>
                                    <p:set>
                                      <p:cBhvr>
                                        <p:cTn id="6" dur="1" fill="hold">
                                          <p:stCondLst>
                                            <p:cond delay="0"/>
                                          </p:stCondLst>
                                        </p:cTn>
                                        <p:tgtEl>
                                          <p:spTgt spid="15362"/>
                                        </p:tgtEl>
                                        <p:attrNameLst>
                                          <p:attrName>style.visibility</p:attrName>
                                        </p:attrNameLst>
                                      </p:cBhvr>
                                      <p:to>
                                        <p:strVal val="visible"/>
                                      </p:to>
                                    </p:set>
                                    <p:animEffect transition="in" filter="barn(inVertical)">
                                      <p:cBhvr>
                                        <p:cTn id="7" dur="500"/>
                                        <p:tgtEl>
                                          <p:spTgt spid="15362"/>
                                        </p:tgtEl>
                                      </p:cBhvr>
                                    </p:animEffect>
                                  </p:childTnLst>
                                </p:cTn>
                              </p:par>
                            </p:childTnLst>
                          </p:cTn>
                        </p:par>
                        <p:par>
                          <p:cTn id="8" fill="hold">
                            <p:stCondLst>
                              <p:cond delay="1500"/>
                            </p:stCondLst>
                            <p:childTnLst>
                              <p:par>
                                <p:cTn id="9" presetID="1" presetClass="entr" presetSubtype="0" fill="hold" grpId="0" nodeType="afterEffect">
                                  <p:stCondLst>
                                    <p:cond delay="1000"/>
                                  </p:stCondLst>
                                  <p:childTnLst>
                                    <p:set>
                                      <p:cBhvr>
                                        <p:cTn id="10" dur="1" fill="hold">
                                          <p:stCondLst>
                                            <p:cond delay="499"/>
                                          </p:stCondLst>
                                        </p:cTn>
                                        <p:tgtEl>
                                          <p:spTgt spid="15364">
                                            <p:txEl>
                                              <p:pRg st="0" end="0"/>
                                            </p:txEl>
                                          </p:spTgt>
                                        </p:tgtEl>
                                        <p:attrNameLst>
                                          <p:attrName>style.visibility</p:attrName>
                                        </p:attrNameLst>
                                      </p:cBhvr>
                                      <p:to>
                                        <p:strVal val="visible"/>
                                      </p:to>
                                    </p:set>
                                  </p:childTnLst>
                                </p:cTn>
                              </p:par>
                            </p:childTnLst>
                          </p:cTn>
                        </p:par>
                        <p:par>
                          <p:cTn id="11" fill="hold">
                            <p:stCondLst>
                              <p:cond delay="3000"/>
                            </p:stCondLst>
                            <p:childTnLst>
                              <p:par>
                                <p:cTn id="12" presetID="1" presetClass="entr" presetSubtype="0" fill="hold" grpId="0" nodeType="afterEffect">
                                  <p:stCondLst>
                                    <p:cond delay="1000"/>
                                  </p:stCondLst>
                                  <p:childTnLst>
                                    <p:set>
                                      <p:cBhvr>
                                        <p:cTn id="13" dur="1" fill="hold">
                                          <p:stCondLst>
                                            <p:cond delay="499"/>
                                          </p:stCondLst>
                                        </p:cTn>
                                        <p:tgtEl>
                                          <p:spTgt spid="15364">
                                            <p:txEl>
                                              <p:pRg st="1" end="1"/>
                                            </p:txEl>
                                          </p:spTgt>
                                        </p:tgtEl>
                                        <p:attrNameLst>
                                          <p:attrName>style.visibility</p:attrName>
                                        </p:attrNameLst>
                                      </p:cBhvr>
                                      <p:to>
                                        <p:strVal val="visible"/>
                                      </p:to>
                                    </p:set>
                                  </p:childTnLst>
                                </p:cTn>
                              </p:par>
                            </p:childTnLst>
                          </p:cTn>
                        </p:par>
                        <p:par>
                          <p:cTn id="14" fill="hold">
                            <p:stCondLst>
                              <p:cond delay="4500"/>
                            </p:stCondLst>
                            <p:childTnLst>
                              <p:par>
                                <p:cTn id="15" presetID="3" presetClass="entr" presetSubtype="5" fill="hold" nodeType="afterEffect">
                                  <p:stCondLst>
                                    <p:cond delay="1000"/>
                                  </p:stCondLst>
                                  <p:childTnLst>
                                    <p:set>
                                      <p:cBhvr>
                                        <p:cTn id="16" dur="1" fill="hold">
                                          <p:stCondLst>
                                            <p:cond delay="0"/>
                                          </p:stCondLst>
                                        </p:cTn>
                                        <p:tgtEl>
                                          <p:spTgt spid="15365"/>
                                        </p:tgtEl>
                                        <p:attrNameLst>
                                          <p:attrName>style.visibility</p:attrName>
                                        </p:attrNameLst>
                                      </p:cBhvr>
                                      <p:to>
                                        <p:strVal val="visible"/>
                                      </p:to>
                                    </p:set>
                                    <p:animEffect transition="in" filter="blinds(vertical)">
                                      <p:cBhvr>
                                        <p:cTn id="1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4" grpId="0" build="p" autoUpdateAnimBg="0" advAuto="100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ru-RU" sz="2400"/>
              <a:t>4. </a:t>
            </a:r>
            <a:r>
              <a:rPr lang="ru-RU" sz="2400">
                <a:cs typeface="Times New Roman" charset="0"/>
              </a:rPr>
              <a:t>Вселенная по представлению древних греков</a:t>
            </a:r>
            <a:r>
              <a:rPr lang="ru-RU"/>
              <a:t> </a:t>
            </a:r>
          </a:p>
        </p:txBody>
      </p:sp>
      <p:sp>
        <p:nvSpPr>
          <p:cNvPr id="16388" name="Rectangle 4"/>
          <p:cNvSpPr>
            <a:spLocks noGrp="1" noChangeArrowheads="1"/>
          </p:cNvSpPr>
          <p:nvPr>
            <p:ph type="body" sz="half" idx="2"/>
          </p:nvPr>
        </p:nvSpPr>
        <p:spPr/>
        <p:txBody>
          <a:bodyPr/>
          <a:lstStyle/>
          <a:p>
            <a:r>
              <a:rPr lang="ru-RU" sz="2800">
                <a:cs typeface="Times New Roman" charset="0"/>
              </a:rPr>
              <a:t> </a:t>
            </a:r>
            <a:r>
              <a:rPr lang="ru-RU" sz="1300">
                <a:cs typeface="Times New Roman" charset="0"/>
              </a:rPr>
              <a:t>Как и многие другие народы, они представляли  себе Землю плоской. Такого мнения, например, придерживался и древнегреческий философ Фалес Милетский. Все явления природы он объяснил, исходя из единого материального начала, которым он считал воду. Земля он считал плоским диском, окруженным недоступным человеку морем, из которого каждый вечер выходят и заходят звезды. Из восточного моря в золотой колеснице поднимался каждое утро бог Солнца Гелиос и совершал свой путь по небу. Позднее пифагорейцы отошли от теории Фалеса, высказав предположение об округлости земли. А. Самосский утверждал, что Земля, вместе с другими планетами вращается вокруг солнца. За это он был подвергнут изгнанию. </a:t>
            </a:r>
          </a:p>
          <a:p>
            <a:endParaRPr lang="ru-RU" sz="1300"/>
          </a:p>
        </p:txBody>
      </p:sp>
      <p:pic>
        <p:nvPicPr>
          <p:cNvPr id="16389" name="Picture 5" descr="C:\WINDOWS\Application Data\Microsoft\Media Catalog\4.jpg"/>
          <p:cNvPicPr>
            <a:picLocks noGrp="1" noChangeAspect="1" noChangeArrowheads="1"/>
          </p:cNvPicPr>
          <p:nvPr>
            <p:ph type="clipArt" sz="half" idx="1"/>
          </p:nvPr>
        </p:nvPicPr>
        <p:blipFill>
          <a:blip r:embed="rId2" cstate="print"/>
          <a:srcRect/>
          <a:stretch>
            <a:fillRect/>
          </a:stretch>
        </p:blipFill>
        <p:spPr>
          <a:xfrm>
            <a:off x="328613" y="2616200"/>
            <a:ext cx="4027487" cy="276383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childTnLst>
                                    <p:set>
                                      <p:cBhvr>
                                        <p:cTn id="6" dur="1" fill="hold">
                                          <p:stCondLst>
                                            <p:cond delay="0"/>
                                          </p:stCondLst>
                                        </p:cTn>
                                        <p:tgtEl>
                                          <p:spTgt spid="16386"/>
                                        </p:tgtEl>
                                        <p:attrNameLst>
                                          <p:attrName>style.visibility</p:attrName>
                                        </p:attrNameLst>
                                      </p:cBhvr>
                                      <p:to>
                                        <p:strVal val="visible"/>
                                      </p:to>
                                    </p:set>
                                    <p:animEffect transition="in" filter="barn(inVertical)">
                                      <p:cBhvr>
                                        <p:cTn id="7" dur="500"/>
                                        <p:tgtEl>
                                          <p:spTgt spid="16386"/>
                                        </p:tgtEl>
                                      </p:cBhvr>
                                    </p:animEffect>
                                  </p:childTnLst>
                                </p:cTn>
                              </p:par>
                            </p:childTnLst>
                          </p:cTn>
                        </p:par>
                        <p:par>
                          <p:cTn id="8" fill="hold">
                            <p:stCondLst>
                              <p:cond delay="1500"/>
                            </p:stCondLst>
                            <p:childTnLst>
                              <p:par>
                                <p:cTn id="9" presetID="1" presetClass="entr" presetSubtype="0" fill="hold" grpId="0" nodeType="afterEffect">
                                  <p:stCondLst>
                                    <p:cond delay="1000"/>
                                  </p:stCondLst>
                                  <p:childTnLst>
                                    <p:set>
                                      <p:cBhvr>
                                        <p:cTn id="10" dur="1" fill="hold">
                                          <p:stCondLst>
                                            <p:cond delay="499"/>
                                          </p:stCondLst>
                                        </p:cTn>
                                        <p:tgtEl>
                                          <p:spTgt spid="16388">
                                            <p:txEl>
                                              <p:pRg st="0" end="0"/>
                                            </p:txEl>
                                          </p:spTgt>
                                        </p:tgtEl>
                                        <p:attrNameLst>
                                          <p:attrName>style.visibility</p:attrName>
                                        </p:attrNameLst>
                                      </p:cBhvr>
                                      <p:to>
                                        <p:strVal val="visible"/>
                                      </p:to>
                                    </p:set>
                                  </p:childTnLst>
                                </p:cTn>
                              </p:par>
                            </p:childTnLst>
                          </p:cTn>
                        </p:par>
                        <p:par>
                          <p:cTn id="11" fill="hold">
                            <p:stCondLst>
                              <p:cond delay="3000"/>
                            </p:stCondLst>
                            <p:childTnLst>
                              <p:par>
                                <p:cTn id="12" presetID="3" presetClass="entr" presetSubtype="5" fill="hold" nodeType="afterEffect">
                                  <p:stCondLst>
                                    <p:cond delay="1000"/>
                                  </p:stCondLst>
                                  <p:childTnLst>
                                    <p:set>
                                      <p:cBhvr>
                                        <p:cTn id="13" dur="1" fill="hold">
                                          <p:stCondLst>
                                            <p:cond delay="0"/>
                                          </p:stCondLst>
                                        </p:cTn>
                                        <p:tgtEl>
                                          <p:spTgt spid="16389"/>
                                        </p:tgtEl>
                                        <p:attrNameLst>
                                          <p:attrName>style.visibility</p:attrName>
                                        </p:attrNameLst>
                                      </p:cBhvr>
                                      <p:to>
                                        <p:strVal val="visible"/>
                                      </p:to>
                                    </p:set>
                                    <p:animEffect transition="in" filter="blinds(vertical)">
                                      <p:cBhvr>
                                        <p:cTn id="14"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8"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17500" y="1027113"/>
            <a:ext cx="8637588" cy="457200"/>
          </a:xfrm>
        </p:spPr>
        <p:txBody>
          <a:bodyPr/>
          <a:lstStyle/>
          <a:p>
            <a:r>
              <a:rPr lang="ru-RU" sz="2400"/>
              <a:t>5. </a:t>
            </a:r>
            <a:r>
              <a:rPr lang="ru-RU" sz="2400">
                <a:cs typeface="Times New Roman" charset="0"/>
              </a:rPr>
              <a:t>Система мира по Аристотелю</a:t>
            </a:r>
            <a:r>
              <a:rPr lang="ru-RU" sz="2400"/>
              <a:t> </a:t>
            </a:r>
          </a:p>
        </p:txBody>
      </p:sp>
      <p:sp>
        <p:nvSpPr>
          <p:cNvPr id="17412" name="Rectangle 4"/>
          <p:cNvSpPr>
            <a:spLocks noGrp="1" noChangeArrowheads="1"/>
          </p:cNvSpPr>
          <p:nvPr>
            <p:ph type="body" sz="half" idx="2"/>
          </p:nvPr>
        </p:nvSpPr>
        <p:spPr/>
        <p:txBody>
          <a:bodyPr/>
          <a:lstStyle/>
          <a:p>
            <a:r>
              <a:rPr lang="ru-RU" sz="1100">
                <a:cs typeface="Times New Roman" charset="0"/>
              </a:rPr>
              <a:t>Великий греческий философ Аристотель понимал, что Земля имеет форму шара и приводил одно из сильнейших доказательств этого- круглую форму тени Земли на Луне во время лунных затмений . Он понимал и то, что Луна темный шар , освещаемый Солнцем и обращающийся вокруг Земли. Но Аристотель считал Землю центром мира. Материю он полагал состоящей  из четырех элементов, которые образуют четыре сферы: земли, воды, воздуха и огня. Еще дальше расположены сферы планет – семи светил, перемещающихся между звездами,. Еще дальше расположена сфера неподвижных звезд.</a:t>
            </a:r>
          </a:p>
          <a:p>
            <a:r>
              <a:rPr lang="ru-RU" sz="1100">
                <a:cs typeface="Times New Roman" charset="0"/>
              </a:rPr>
              <a:t> Учения Аристотеля были прогрессивными с точки зрения науки, хотя его мировоззрение было идеалистическим, поскольку он признавал божественное начало. Позднее все это было использовано церковью против передовых идей сторонников гелиоцентрической системы устройства мира. </a:t>
            </a:r>
          </a:p>
          <a:p>
            <a:r>
              <a:rPr lang="ru-RU" sz="1100">
                <a:cs typeface="Times New Roman" charset="0"/>
              </a:rPr>
              <a:t>      Это водяные часы – основной прибор для измерения времени в древности наряду с солнечными часами.</a:t>
            </a:r>
          </a:p>
        </p:txBody>
      </p:sp>
      <p:pic>
        <p:nvPicPr>
          <p:cNvPr id="17413" name="Picture 5" descr="C:\WINDOWS\Application Data\Microsoft\Media Catalog\5.jpg"/>
          <p:cNvPicPr>
            <a:picLocks noGrp="1" noChangeAspect="1" noChangeArrowheads="1"/>
          </p:cNvPicPr>
          <p:nvPr>
            <p:ph type="clipArt" sz="half" idx="1"/>
          </p:nvPr>
        </p:nvPicPr>
        <p:blipFill>
          <a:blip r:embed="rId2" cstate="print"/>
          <a:srcRect/>
          <a:stretch>
            <a:fillRect/>
          </a:stretch>
        </p:blipFill>
        <p:spPr>
          <a:xfrm>
            <a:off x="228600" y="1981200"/>
            <a:ext cx="4267200" cy="38862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arn(inVertical)">
                                      <p:cBhvr>
                                        <p:cTn id="7" dur="500"/>
                                        <p:tgtEl>
                                          <p:spTgt spid="17410"/>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17412">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7412">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17412">
                                            <p:txEl>
                                              <p:pRg st="2" end="2"/>
                                            </p:txEl>
                                          </p:spTgt>
                                        </p:tgtEl>
                                        <p:attrNameLst>
                                          <p:attrName>style.visibility</p:attrName>
                                        </p:attrNameLst>
                                      </p:cBhvr>
                                      <p:to>
                                        <p:strVal val="visible"/>
                                      </p:to>
                                    </p:set>
                                  </p:childTnLst>
                                </p:cTn>
                              </p:par>
                            </p:childTnLst>
                          </p:cTn>
                        </p:par>
                        <p:par>
                          <p:cTn id="17" fill="hold">
                            <p:stCondLst>
                              <p:cond delay="2000"/>
                            </p:stCondLst>
                            <p:childTnLst>
                              <p:par>
                                <p:cTn id="18" presetID="3" presetClass="entr" presetSubtype="5" fill="hold" nodeType="afterEffect">
                                  <p:stCondLst>
                                    <p:cond delay="0"/>
                                  </p:stCondLst>
                                  <p:childTnLst>
                                    <p:set>
                                      <p:cBhvr>
                                        <p:cTn id="19" dur="1" fill="hold">
                                          <p:stCondLst>
                                            <p:cond delay="0"/>
                                          </p:stCondLst>
                                        </p:cTn>
                                        <p:tgtEl>
                                          <p:spTgt spid="17413"/>
                                        </p:tgtEl>
                                        <p:attrNameLst>
                                          <p:attrName>style.visibility</p:attrName>
                                        </p:attrNameLst>
                                      </p:cBhvr>
                                      <p:to>
                                        <p:strVal val="visible"/>
                                      </p:to>
                                    </p:set>
                                    <p:animEffect transition="in" filter="blinds(vertical)">
                                      <p:cBhvr>
                                        <p:cTn id="20"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2"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7500" y="1027113"/>
            <a:ext cx="8637588" cy="457200"/>
          </a:xfrm>
        </p:spPr>
        <p:txBody>
          <a:bodyPr/>
          <a:lstStyle/>
          <a:p>
            <a:r>
              <a:rPr lang="ru-RU" sz="2400"/>
              <a:t>6. С</a:t>
            </a:r>
            <a:r>
              <a:rPr lang="ru-RU" sz="2400">
                <a:cs typeface="Times New Roman" charset="0"/>
              </a:rPr>
              <a:t>истема мира Птолемея</a:t>
            </a:r>
            <a:r>
              <a:rPr lang="ru-RU" sz="2400"/>
              <a:t> </a:t>
            </a:r>
          </a:p>
        </p:txBody>
      </p:sp>
      <p:sp>
        <p:nvSpPr>
          <p:cNvPr id="18436" name="Rectangle 4"/>
          <p:cNvSpPr>
            <a:spLocks noGrp="1" noChangeArrowheads="1"/>
          </p:cNvSpPr>
          <p:nvPr>
            <p:ph type="body" sz="half" idx="2"/>
          </p:nvPr>
        </p:nvSpPr>
        <p:spPr/>
        <p:txBody>
          <a:bodyPr/>
          <a:lstStyle/>
          <a:p>
            <a:r>
              <a:rPr lang="ru-RU" sz="1200">
                <a:cs typeface="Times New Roman" charset="0"/>
              </a:rPr>
              <a:t>Астроном Клавдий Птолемей, работавший в Александрии во 2 веке н. э. Подвел итоги работ древнегреческих астрономов, главным образам Гиппарха, а также собственных наблюдений и построил совершенную теорию движения планет на основе геоцентрической системы мира Аристотеля. Чтобы объяснить наблюдаемые петлеобразные движения планет, Птолемей предложил, что они движутся по малым кругам (эпициклам) вокруг некоторых точек, которые уже вращаются вокруг Земли. Чтобы учесть эксцентричность планетных орбит, ему пришлось ввести дополнительные эпициклы. Несмотря на свою громоздкость и необоснованность, система Птолемея оставалась общепринятой в течение 15 веков, пока она не была опровергнута Коперником. Значительную роль в укреплении позиции системы Птолемея сыграла католическая церковь. </a:t>
            </a:r>
          </a:p>
          <a:p>
            <a:endParaRPr lang="ru-RU" sz="1200"/>
          </a:p>
        </p:txBody>
      </p:sp>
      <p:pic>
        <p:nvPicPr>
          <p:cNvPr id="18437" name="Picture 5" descr="C:\WINDOWS\Application Data\Microsoft\Media Catalog\6.jpg"/>
          <p:cNvPicPr>
            <a:picLocks noGrp="1" noChangeAspect="1" noChangeArrowheads="1"/>
          </p:cNvPicPr>
          <p:nvPr>
            <p:ph type="clipArt" sz="half" idx="1"/>
          </p:nvPr>
        </p:nvPicPr>
        <p:blipFill>
          <a:blip r:embed="rId2" cstate="print"/>
          <a:srcRect/>
          <a:stretch>
            <a:fillRect/>
          </a:stretch>
        </p:blipFill>
        <p:spPr>
          <a:xfrm>
            <a:off x="0" y="2057400"/>
            <a:ext cx="4419600" cy="3962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arn(inVertical)">
                                      <p:cBhvr>
                                        <p:cTn id="7" dur="500"/>
                                        <p:tgtEl>
                                          <p:spTgt spid="1843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18436">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3" presetClass="entr" presetSubtype="5" fill="hold" nodeType="afterEffect">
                                  <p:stCondLst>
                                    <p:cond delay="0"/>
                                  </p:stCondLst>
                                  <p:childTnLst>
                                    <p:set>
                                      <p:cBhvr>
                                        <p:cTn id="13" dur="1" fill="hold">
                                          <p:stCondLst>
                                            <p:cond delay="0"/>
                                          </p:stCondLst>
                                        </p:cTn>
                                        <p:tgtEl>
                                          <p:spTgt spid="18437"/>
                                        </p:tgtEl>
                                        <p:attrNameLst>
                                          <p:attrName>style.visibility</p:attrName>
                                        </p:attrNameLst>
                                      </p:cBhvr>
                                      <p:to>
                                        <p:strVal val="visible"/>
                                      </p:to>
                                    </p:set>
                                    <p:animEffect transition="in" filter="blinds(vertical)">
                                      <p:cBhvr>
                                        <p:cTn id="14"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6"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1066800"/>
            <a:ext cx="8637588" cy="457200"/>
          </a:xfrm>
        </p:spPr>
        <p:txBody>
          <a:bodyPr/>
          <a:lstStyle/>
          <a:p>
            <a:pPr marL="838200" indent="-838200"/>
            <a:r>
              <a:rPr lang="ru-RU" sz="2400"/>
              <a:t>7. Астрономические представления в Индии </a:t>
            </a:r>
          </a:p>
        </p:txBody>
      </p:sp>
      <p:sp>
        <p:nvSpPr>
          <p:cNvPr id="19460" name="Rectangle 4"/>
          <p:cNvSpPr>
            <a:spLocks noGrp="1" noChangeArrowheads="1"/>
          </p:cNvSpPr>
          <p:nvPr>
            <p:ph type="body" sz="half" idx="2"/>
          </p:nvPr>
        </p:nvSpPr>
        <p:spPr/>
        <p:txBody>
          <a:bodyPr/>
          <a:lstStyle/>
          <a:p>
            <a:r>
              <a:rPr lang="ru-RU" sz="1200">
                <a:cs typeface="Times New Roman" charset="0"/>
              </a:rPr>
              <a:t>В священных книгах древних индусов отражены их представления о строении мира, имеющие много общего с воззрениями египтян. Согласно этим представлениям, плоская Земля с громадной горой в центре поддерживается 4 слонами, которые стоят на огромной черепахе, плавающей в океане.</a:t>
            </a:r>
          </a:p>
          <a:p>
            <a:r>
              <a:rPr lang="ru-RU" sz="1200">
                <a:cs typeface="Times New Roman" charset="0"/>
              </a:rPr>
              <a:t> В 400-650 года в Индии был создан цикл математических и астрономических сочинений, так называемая СидХанта, написанная разными авторами. В этих работах мы уже встречаем картину мира с шарообразной Землей в центре и круговыми орбитами вокруг ее, близкую к системе мира Аристотеля и слегка упрощенную по сравнению с системой Птолемея. Несколько раз упоминается вращение Земли вокруг оси. Из Индии астрономические познания стали распространяться на запад, в первую очередь к арабам и народам Средней Азии.</a:t>
            </a:r>
          </a:p>
          <a:p>
            <a:r>
              <a:rPr lang="ru-RU" sz="1200">
                <a:cs typeface="Times New Roman" charset="0"/>
              </a:rPr>
              <a:t>Это солнечные часы обсерватории в Дели.</a:t>
            </a:r>
            <a:r>
              <a:rPr lang="ru-RU" sz="1200"/>
              <a:t> </a:t>
            </a:r>
          </a:p>
        </p:txBody>
      </p:sp>
      <p:pic>
        <p:nvPicPr>
          <p:cNvPr id="19461" name="Picture 5" descr="C:\WINDOWS\Application Data\Microsoft\Media Catalog\7.jpg"/>
          <p:cNvPicPr>
            <a:picLocks noGrp="1" noChangeAspect="1" noChangeArrowheads="1"/>
          </p:cNvPicPr>
          <p:nvPr>
            <p:ph type="clipArt" sz="half" idx="1"/>
          </p:nvPr>
        </p:nvPicPr>
        <p:blipFill>
          <a:blip r:embed="rId2" cstate="print"/>
          <a:srcRect/>
          <a:stretch>
            <a:fillRect/>
          </a:stretch>
        </p:blipFill>
        <p:spPr>
          <a:xfrm>
            <a:off x="328613" y="2632075"/>
            <a:ext cx="4027487" cy="27336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arn(inVertical)">
                                      <p:cBhvr>
                                        <p:cTn id="7" dur="500"/>
                                        <p:tgtEl>
                                          <p:spTgt spid="19458"/>
                                        </p:tgtEl>
                                      </p:cBhvr>
                                    </p:animEffect>
                                  </p:child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19461"/>
                                        </p:tgtEl>
                                        <p:attrNameLst>
                                          <p:attrName>style.visibility</p:attrName>
                                        </p:attrNameLst>
                                      </p:cBhvr>
                                      <p:to>
                                        <p:strVal val="visible"/>
                                      </p:to>
                                    </p:set>
                                    <p:animEffect transition="in" filter="blinds(vertical)">
                                      <p:cBhvr>
                                        <p:cTn id="11" dur="500"/>
                                        <p:tgtEl>
                                          <p:spTgt spid="19461"/>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19460">
                                            <p:txEl>
                                              <p:pRg st="0" end="0"/>
                                            </p:txEl>
                                          </p:spTgt>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19460">
                                            <p:txEl>
                                              <p:pRg st="1" end="1"/>
                                            </p:txEl>
                                          </p:spTgt>
                                        </p:tgtEl>
                                        <p:attrNameLst>
                                          <p:attrName>style.visibility</p:attrName>
                                        </p:attrNameLst>
                                      </p:cBhvr>
                                      <p:to>
                                        <p:strVal val="visible"/>
                                      </p:to>
                                    </p:set>
                                  </p:childTnLst>
                                </p:cTn>
                              </p:par>
                            </p:childTnLst>
                          </p:cTn>
                        </p:par>
                        <p:par>
                          <p:cTn id="18" fill="hold">
                            <p:stCondLst>
                              <p:cond delay="2000"/>
                            </p:stCondLst>
                            <p:childTnLst>
                              <p:par>
                                <p:cTn id="19" presetID="1" presetClass="entr" presetSubtype="0" fill="hold" grpId="0" nodeType="afterEffect">
                                  <p:stCondLst>
                                    <p:cond delay="0"/>
                                  </p:stCondLst>
                                  <p:childTnLst>
                                    <p:set>
                                      <p:cBhvr>
                                        <p:cTn id="20" dur="1" fill="hold">
                                          <p:stCondLst>
                                            <p:cond delay="499"/>
                                          </p:stCondLst>
                                        </p:cTn>
                                        <p:tgtEl>
                                          <p:spTgt spid="1946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60"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17500" y="1027113"/>
            <a:ext cx="8637588" cy="457200"/>
          </a:xfrm>
        </p:spPr>
        <p:txBody>
          <a:bodyPr/>
          <a:lstStyle/>
          <a:p>
            <a:r>
              <a:rPr lang="ru-RU" sz="2400"/>
              <a:t>8. </a:t>
            </a:r>
            <a:r>
              <a:rPr lang="ru-RU" sz="2400">
                <a:cs typeface="Times New Roman" charset="0"/>
              </a:rPr>
              <a:t>Обсерватории древних Майя </a:t>
            </a:r>
          </a:p>
        </p:txBody>
      </p:sp>
      <p:sp>
        <p:nvSpPr>
          <p:cNvPr id="20484" name="Rectangle 4"/>
          <p:cNvSpPr>
            <a:spLocks noGrp="1" noChangeArrowheads="1"/>
          </p:cNvSpPr>
          <p:nvPr>
            <p:ph type="body" sz="half" idx="2"/>
          </p:nvPr>
        </p:nvSpPr>
        <p:spPr/>
        <p:txBody>
          <a:bodyPr/>
          <a:lstStyle/>
          <a:p>
            <a:pPr>
              <a:lnSpc>
                <a:spcPct val="90000"/>
              </a:lnSpc>
            </a:pPr>
            <a:r>
              <a:rPr lang="ru-RU" sz="1200">
                <a:cs typeface="Times New Roman" charset="0"/>
              </a:rPr>
              <a:t> В Центральной Америке в 250-900 год достигла высокого развития астрономия народов Майя, населявшего южную часть современной Мексики, Гватемала и Гондураса. Основные сооружения майя сохранились до наших дней. На картинке изображена обсерватория майя (около 900г.) По форме это сооружение напоминает нам современные обсерватории, однако каменный купол майя не вращался вокруг своей оси и у низ не было телескопов. Наблюдения небесных светил производились невооруженным глазом с помощью угломерных приборов. У майя существовал культ Венеры, что нашло отражение в их календаре, построенным на синодическом периоде Венеры (период смены конфигураций Венеры относительно Солнца), равном 584 суткам. После 900 года культура майя начала приходить в упадок, а затем прекратило свое существование вообще. Их культурное наследие было уничтожено завоевателями и монахами.</a:t>
            </a:r>
          </a:p>
          <a:p>
            <a:pPr>
              <a:lnSpc>
                <a:spcPct val="90000"/>
              </a:lnSpc>
            </a:pPr>
            <a:r>
              <a:rPr lang="ru-RU" sz="1200">
                <a:cs typeface="Times New Roman" charset="0"/>
              </a:rPr>
              <a:t> На обороте изображена голова бога Солнца древних майя.</a:t>
            </a:r>
          </a:p>
          <a:p>
            <a:pPr>
              <a:lnSpc>
                <a:spcPct val="90000"/>
              </a:lnSpc>
            </a:pPr>
            <a:endParaRPr lang="ru-RU" sz="1200"/>
          </a:p>
        </p:txBody>
      </p:sp>
      <p:pic>
        <p:nvPicPr>
          <p:cNvPr id="20485" name="Picture 5" descr="C:\WINDOWS\Application Data\Microsoft\Media Catalog\8.jpg"/>
          <p:cNvPicPr>
            <a:picLocks noGrp="1" noChangeAspect="1" noChangeArrowheads="1"/>
          </p:cNvPicPr>
          <p:nvPr>
            <p:ph type="clipArt" sz="half" idx="1"/>
          </p:nvPr>
        </p:nvPicPr>
        <p:blipFill>
          <a:blip r:embed="rId2" cstate="print"/>
          <a:srcRect/>
          <a:stretch>
            <a:fillRect/>
          </a:stretch>
        </p:blipFill>
        <p:spPr>
          <a:xfrm>
            <a:off x="950913" y="1941513"/>
            <a:ext cx="2782887"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arn(inVertical)">
                                      <p:cBhvr>
                                        <p:cTn id="7" dur="500"/>
                                        <p:tgtEl>
                                          <p:spTgt spid="2048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0484">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0484">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3" presetClass="entr" presetSubtype="5" fill="hold" nodeType="afterEffect">
                                  <p:stCondLst>
                                    <p:cond delay="0"/>
                                  </p:stCondLst>
                                  <p:childTnLst>
                                    <p:set>
                                      <p:cBhvr>
                                        <p:cTn id="16" dur="1" fill="hold">
                                          <p:stCondLst>
                                            <p:cond delay="0"/>
                                          </p:stCondLst>
                                        </p:cTn>
                                        <p:tgtEl>
                                          <p:spTgt spid="20485"/>
                                        </p:tgtEl>
                                        <p:attrNameLst>
                                          <p:attrName>style.visibility</p:attrName>
                                        </p:attrNameLst>
                                      </p:cBhvr>
                                      <p:to>
                                        <p:strVal val="visible"/>
                                      </p:to>
                                    </p:set>
                                    <p:animEffect transition="in" filter="blinds(vertical)">
                                      <p:cBhvr>
                                        <p:cTn id="17"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4" grpId="0" build="p" autoUpdateAnimBg="0" advAuto="0"/>
    </p:bldLst>
  </p:timing>
</p:sld>
</file>

<file path=ppt/theme/theme1.xml><?xml version="1.0" encoding="utf-8"?>
<a:theme xmlns:a="http://schemas.openxmlformats.org/drawingml/2006/main" name="Обрыв">
  <a:themeElements>
    <a:clrScheme name="Обрыв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Обрыв">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4400" b="0" i="0" u="none" strike="noStrike" cap="none" normalizeH="0" baseline="0" smtClean="0">
            <a:ln>
              <a:noFill/>
            </a:ln>
            <a:solidFill>
              <a:srgbClr val="66FF33"/>
            </a:solidFill>
            <a:effectLst/>
            <a:latin typeface="DS JugendSC Demo"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4400" b="0" i="0" u="none" strike="noStrike" cap="none" normalizeH="0" baseline="0" smtClean="0">
            <a:ln>
              <a:noFill/>
            </a:ln>
            <a:solidFill>
              <a:srgbClr val="66FF33"/>
            </a:solidFill>
            <a:effectLst/>
            <a:latin typeface="DS JugendSC Demo" pitchFamily="66" charset="0"/>
          </a:defRPr>
        </a:defPPr>
      </a:lstStyle>
    </a:lnDef>
  </a:objectDefaults>
  <a:extraClrSchemeLst>
    <a:extraClrScheme>
      <a:clrScheme name="Обрыв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Обрыв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Обрыв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Обрыв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Обрыв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Обрыв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Обрыв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Designs\Обрыв.pot</Template>
  <TotalTime>200</TotalTime>
  <Words>2184</Words>
  <Application>Microsoft Office PowerPoint</Application>
  <PresentationFormat>Экран (4:3)</PresentationFormat>
  <Paragraphs>49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Обрыв</vt:lpstr>
      <vt:lpstr>    ИСТОРИЯ АСТРОНОМИИ</vt:lpstr>
      <vt:lpstr>1. Стоунхендж- обсерватория бронзового века </vt:lpstr>
      <vt:lpstr>2. Представления о мире древних египтян </vt:lpstr>
      <vt:lpstr>3. Представления о мире народов Междуречья </vt:lpstr>
      <vt:lpstr>4. Вселенная по представлению древних греков </vt:lpstr>
      <vt:lpstr>5. Система мира по Аристотелю </vt:lpstr>
      <vt:lpstr>6. Система мира Птолемея </vt:lpstr>
      <vt:lpstr>7. Астрономические представления в Индии </vt:lpstr>
      <vt:lpstr>8. Обсерватории древних Майя </vt:lpstr>
      <vt:lpstr>9. Представления о мире в средневековье </vt:lpstr>
      <vt:lpstr>10. Великий узбекский астроном Улугбек </vt:lpstr>
      <vt:lpstr>11. Определение положения в открытом море с помощью секстанта </vt:lpstr>
      <vt:lpstr>12. Небесный   глобус</vt:lpstr>
      <vt:lpstr>13. Кабинет   астронома   начала   XVI   века</vt:lpstr>
      <vt:lpstr>14. Портрет   Коперника </vt:lpstr>
      <vt:lpstr>15. Система   мира   по   Копернику </vt:lpstr>
      <vt:lpstr>16. Солнце   и   кометы   на   старинных   изображениях  астрономов</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ИСТОРИЯ АСТРОНОМИИ</dc:title>
  <dc:creator>Alex</dc:creator>
  <cp:lastModifiedBy>Маруська Орлова</cp:lastModifiedBy>
  <cp:revision>13</cp:revision>
  <dcterms:created xsi:type="dcterms:W3CDTF">2003-04-04T12:31:33Z</dcterms:created>
  <dcterms:modified xsi:type="dcterms:W3CDTF">2013-09-14T18:47:44Z</dcterms:modified>
</cp:coreProperties>
</file>