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28" r:id="rId1"/>
  </p:sldMasterIdLst>
  <p:sldIdLst>
    <p:sldId id="256" r:id="rId2"/>
    <p:sldId id="258" r:id="rId3"/>
    <p:sldId id="257" r:id="rId4"/>
    <p:sldId id="259" r:id="rId5"/>
    <p:sldId id="260" r:id="rId6"/>
    <p:sldId id="261" r:id="rId7"/>
    <p:sldId id="262" r:id="rId8"/>
    <p:sldId id="263" r:id="rId9"/>
    <p:sldId id="264" r:id="rId10"/>
  </p:sldIdLst>
  <p:sldSz cx="9144000" cy="6858000" type="screen4x3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-161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" name="Group 94"/>
          <p:cNvGrpSpPr/>
          <p:nvPr/>
        </p:nvGrpSpPr>
        <p:grpSpPr>
          <a:xfrm>
            <a:off x="0" y="-30477"/>
            <a:ext cx="9067800" cy="6889273"/>
            <a:chOff x="0" y="-30477"/>
            <a:chExt cx="9067800" cy="6889273"/>
          </a:xfrm>
        </p:grpSpPr>
        <p:cxnSp>
          <p:nvCxnSpPr>
            <p:cNvPr id="110" name="Straight Connector 109"/>
            <p:cNvCxnSpPr/>
            <p:nvPr/>
          </p:nvCxnSpPr>
          <p:spPr>
            <a:xfrm rot="16200000" flipH="1">
              <a:off x="-14478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Straight Connector 176"/>
            <p:cNvCxnSpPr/>
            <p:nvPr/>
          </p:nvCxnSpPr>
          <p:spPr>
            <a:xfrm rot="16200000" flipH="1">
              <a:off x="-16383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Straight Connector 177"/>
            <p:cNvCxnSpPr/>
            <p:nvPr/>
          </p:nvCxnSpPr>
          <p:spPr>
            <a:xfrm rot="5400000">
              <a:off x="-14859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Straight Connector 180"/>
            <p:cNvCxnSpPr/>
            <p:nvPr/>
          </p:nvCxnSpPr>
          <p:spPr>
            <a:xfrm rot="5400000">
              <a:off x="-3238500" y="3314700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Straight Connector 181"/>
            <p:cNvCxnSpPr/>
            <p:nvPr/>
          </p:nvCxnSpPr>
          <p:spPr>
            <a:xfrm rot="16200000" flipH="1">
              <a:off x="-3314700" y="3314700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Straight Connector 182"/>
            <p:cNvCxnSpPr/>
            <p:nvPr/>
          </p:nvCxnSpPr>
          <p:spPr>
            <a:xfrm rot="16200000" flipH="1">
              <a:off x="-1371600" y="2971800"/>
              <a:ext cx="6858000" cy="9144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" name="Straight Connector 183"/>
            <p:cNvCxnSpPr/>
            <p:nvPr/>
          </p:nvCxnSpPr>
          <p:spPr>
            <a:xfrm rot="16200000" flipH="1">
              <a:off x="-2819400" y="3200400"/>
              <a:ext cx="6858000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Straight Connector 184"/>
            <p:cNvCxnSpPr/>
            <p:nvPr/>
          </p:nvCxnSpPr>
          <p:spPr>
            <a:xfrm rot="5400000">
              <a:off x="-2705099" y="3238500"/>
              <a:ext cx="6858000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6" name="Straight Connector 185"/>
            <p:cNvCxnSpPr/>
            <p:nvPr/>
          </p:nvCxnSpPr>
          <p:spPr>
            <a:xfrm rot="16200000" flipH="1">
              <a:off x="-2133600" y="3200400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Straight Connector 186"/>
            <p:cNvCxnSpPr/>
            <p:nvPr/>
          </p:nvCxnSpPr>
          <p:spPr>
            <a:xfrm rot="16200000" flipH="1">
              <a:off x="-31242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8" name="Straight Connector 187"/>
            <p:cNvCxnSpPr/>
            <p:nvPr/>
          </p:nvCxnSpPr>
          <p:spPr>
            <a:xfrm rot="16200000" flipH="1">
              <a:off x="-1828799" y="3352799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Straight Connector 188"/>
            <p:cNvCxnSpPr/>
            <p:nvPr/>
          </p:nvCxnSpPr>
          <p:spPr>
            <a:xfrm rot="16200000" flipH="1">
              <a:off x="-28194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0" name="Straight Connector 189"/>
            <p:cNvCxnSpPr/>
            <p:nvPr/>
          </p:nvCxnSpPr>
          <p:spPr>
            <a:xfrm rot="16200000" flipH="1">
              <a:off x="-2438400" y="3124200"/>
              <a:ext cx="6858000" cy="609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Straight Connector 164"/>
            <p:cNvCxnSpPr/>
            <p:nvPr/>
          </p:nvCxnSpPr>
          <p:spPr>
            <a:xfrm rot="5400000">
              <a:off x="-1731645" y="2722245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Straight Connector 165"/>
            <p:cNvCxnSpPr/>
            <p:nvPr/>
          </p:nvCxnSpPr>
          <p:spPr>
            <a:xfrm rot="5400000">
              <a:off x="-1142048" y="3277552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Straight Connector 168"/>
            <p:cNvCxnSpPr/>
            <p:nvPr/>
          </p:nvCxnSpPr>
          <p:spPr>
            <a:xfrm rot="5400000">
              <a:off x="-9144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Straight Connector 172"/>
            <p:cNvCxnSpPr/>
            <p:nvPr/>
          </p:nvCxnSpPr>
          <p:spPr>
            <a:xfrm rot="5400000">
              <a:off x="-1855470" y="3227070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/>
            <p:cNvCxnSpPr/>
            <p:nvPr/>
          </p:nvCxnSpPr>
          <p:spPr>
            <a:xfrm rot="16200000" flipH="1">
              <a:off x="-2643187" y="3252788"/>
              <a:ext cx="6858000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Connector 144"/>
            <p:cNvCxnSpPr/>
            <p:nvPr/>
          </p:nvCxnSpPr>
          <p:spPr>
            <a:xfrm rot="16200000" flipH="1">
              <a:off x="-1954530" y="3326130"/>
              <a:ext cx="6858000" cy="20574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/>
            <p:cNvCxnSpPr/>
            <p:nvPr/>
          </p:nvCxnSpPr>
          <p:spPr>
            <a:xfrm rot="16200000" flipH="1">
              <a:off x="-23622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9" name="Straight Connector 208"/>
            <p:cNvCxnSpPr/>
            <p:nvPr/>
          </p:nvCxnSpPr>
          <p:spPr>
            <a:xfrm rot="16200000" flipH="1">
              <a:off x="-21336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0" name="Straight Connector 209"/>
            <p:cNvCxnSpPr/>
            <p:nvPr/>
          </p:nvCxnSpPr>
          <p:spPr>
            <a:xfrm rot="16200000" flipH="1">
              <a:off x="10668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1" name="Straight Connector 210"/>
            <p:cNvCxnSpPr/>
            <p:nvPr/>
          </p:nvCxnSpPr>
          <p:spPr>
            <a:xfrm rot="16200000" flipH="1">
              <a:off x="8763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2" name="Straight Connector 211"/>
            <p:cNvCxnSpPr/>
            <p:nvPr/>
          </p:nvCxnSpPr>
          <p:spPr>
            <a:xfrm rot="5400000">
              <a:off x="1028700" y="3238500"/>
              <a:ext cx="6858000" cy="3810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3" name="Straight Connector 212"/>
            <p:cNvCxnSpPr/>
            <p:nvPr/>
          </p:nvCxnSpPr>
          <p:spPr>
            <a:xfrm rot="5400000">
              <a:off x="-723900" y="3314700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4" name="Straight Connector 213"/>
            <p:cNvCxnSpPr/>
            <p:nvPr/>
          </p:nvCxnSpPr>
          <p:spPr>
            <a:xfrm rot="16200000" flipH="1">
              <a:off x="-800100" y="3314700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5" name="Straight Connector 214"/>
            <p:cNvCxnSpPr/>
            <p:nvPr/>
          </p:nvCxnSpPr>
          <p:spPr>
            <a:xfrm rot="5400000">
              <a:off x="-152400" y="3429000"/>
              <a:ext cx="6858000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6" name="Straight Connector 215"/>
            <p:cNvCxnSpPr/>
            <p:nvPr/>
          </p:nvCxnSpPr>
          <p:spPr>
            <a:xfrm rot="16200000" flipH="1">
              <a:off x="-304800" y="3200400"/>
              <a:ext cx="6858000" cy="4572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7" name="Straight Connector 216"/>
            <p:cNvCxnSpPr/>
            <p:nvPr/>
          </p:nvCxnSpPr>
          <p:spPr>
            <a:xfrm rot="5400000">
              <a:off x="-190499" y="3238500"/>
              <a:ext cx="6858000" cy="3810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8" name="Straight Connector 217"/>
            <p:cNvCxnSpPr/>
            <p:nvPr/>
          </p:nvCxnSpPr>
          <p:spPr>
            <a:xfrm rot="16200000" flipH="1">
              <a:off x="381000" y="3200400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9" name="Straight Connector 218"/>
            <p:cNvCxnSpPr/>
            <p:nvPr/>
          </p:nvCxnSpPr>
          <p:spPr>
            <a:xfrm rot="16200000" flipH="1">
              <a:off x="-6096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0" name="Straight Connector 219"/>
            <p:cNvCxnSpPr/>
            <p:nvPr/>
          </p:nvCxnSpPr>
          <p:spPr>
            <a:xfrm rot="16200000" flipH="1">
              <a:off x="685801" y="3352799"/>
              <a:ext cx="6858000" cy="152401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1" name="Straight Connector 220"/>
            <p:cNvCxnSpPr/>
            <p:nvPr/>
          </p:nvCxnSpPr>
          <p:spPr>
            <a:xfrm rot="16200000" flipH="1">
              <a:off x="-3048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2" name="Straight Connector 221"/>
            <p:cNvCxnSpPr/>
            <p:nvPr/>
          </p:nvCxnSpPr>
          <p:spPr>
            <a:xfrm rot="5400000">
              <a:off x="-1028700" y="3314700"/>
              <a:ext cx="6858000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3" name="Straight Connector 222"/>
            <p:cNvCxnSpPr/>
            <p:nvPr/>
          </p:nvCxnSpPr>
          <p:spPr>
            <a:xfrm rot="5400000">
              <a:off x="782955" y="2722245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4" name="Straight Connector 223"/>
            <p:cNvCxnSpPr/>
            <p:nvPr/>
          </p:nvCxnSpPr>
          <p:spPr>
            <a:xfrm rot="5400000">
              <a:off x="1372552" y="3277552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5" name="Straight Connector 224"/>
            <p:cNvCxnSpPr/>
            <p:nvPr/>
          </p:nvCxnSpPr>
          <p:spPr>
            <a:xfrm rot="5400000">
              <a:off x="16002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6" name="Straight Connector 225"/>
            <p:cNvCxnSpPr/>
            <p:nvPr/>
          </p:nvCxnSpPr>
          <p:spPr>
            <a:xfrm rot="5400000">
              <a:off x="659130" y="3227070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7" name="Straight Connector 226"/>
            <p:cNvCxnSpPr/>
            <p:nvPr/>
          </p:nvCxnSpPr>
          <p:spPr>
            <a:xfrm rot="16200000" flipH="1">
              <a:off x="-128587" y="3252788"/>
              <a:ext cx="6858000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8" name="Straight Connector 227"/>
            <p:cNvCxnSpPr/>
            <p:nvPr/>
          </p:nvCxnSpPr>
          <p:spPr>
            <a:xfrm rot="16200000" flipH="1">
              <a:off x="560070" y="3326130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9" name="Straight Connector 228"/>
            <p:cNvCxnSpPr/>
            <p:nvPr/>
          </p:nvCxnSpPr>
          <p:spPr>
            <a:xfrm rot="16200000" flipH="1">
              <a:off x="1524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0" name="Straight Connector 229"/>
            <p:cNvCxnSpPr/>
            <p:nvPr/>
          </p:nvCxnSpPr>
          <p:spPr>
            <a:xfrm rot="16200000" flipH="1">
              <a:off x="3810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7" name="Straight Connector 236"/>
            <p:cNvCxnSpPr/>
            <p:nvPr/>
          </p:nvCxnSpPr>
          <p:spPr>
            <a:xfrm rot="16200000" flipH="1">
              <a:off x="2743200" y="3352801"/>
              <a:ext cx="6858000" cy="1524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8" name="Straight Connector 237"/>
            <p:cNvCxnSpPr/>
            <p:nvPr/>
          </p:nvCxnSpPr>
          <p:spPr>
            <a:xfrm rot="16200000" flipH="1">
              <a:off x="2095501" y="3238501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9" name="Straight Connector 238"/>
            <p:cNvCxnSpPr/>
            <p:nvPr/>
          </p:nvCxnSpPr>
          <p:spPr>
            <a:xfrm rot="5400000">
              <a:off x="2705100" y="3238501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0" name="Straight Connector 239"/>
            <p:cNvCxnSpPr/>
            <p:nvPr/>
          </p:nvCxnSpPr>
          <p:spPr>
            <a:xfrm rot="5400000">
              <a:off x="1828801" y="3276600"/>
              <a:ext cx="6857999" cy="3048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1" name="Straight Connector 240"/>
            <p:cNvCxnSpPr/>
            <p:nvPr/>
          </p:nvCxnSpPr>
          <p:spPr>
            <a:xfrm rot="16200000" flipH="1">
              <a:off x="1066800" y="3200402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2" name="Straight Connector 241"/>
            <p:cNvCxnSpPr/>
            <p:nvPr/>
          </p:nvCxnSpPr>
          <p:spPr>
            <a:xfrm rot="16200000" flipH="1">
              <a:off x="2362201" y="3352800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3" name="Straight Connector 242"/>
            <p:cNvCxnSpPr/>
            <p:nvPr/>
          </p:nvCxnSpPr>
          <p:spPr>
            <a:xfrm rot="5400000">
              <a:off x="2646045" y="2722246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5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4" name="Straight Connector 243"/>
            <p:cNvCxnSpPr/>
            <p:nvPr/>
          </p:nvCxnSpPr>
          <p:spPr>
            <a:xfrm rot="5400000">
              <a:off x="3048952" y="3277553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5" name="Straight Connector 244"/>
            <p:cNvCxnSpPr/>
            <p:nvPr/>
          </p:nvCxnSpPr>
          <p:spPr>
            <a:xfrm rot="5400000">
              <a:off x="2895600" y="3276601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6" name="Straight Connector 245"/>
            <p:cNvCxnSpPr/>
            <p:nvPr/>
          </p:nvCxnSpPr>
          <p:spPr>
            <a:xfrm rot="5400000">
              <a:off x="2388870" y="3227071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7" name="Straight Connector 246"/>
            <p:cNvCxnSpPr/>
            <p:nvPr/>
          </p:nvCxnSpPr>
          <p:spPr>
            <a:xfrm rot="16200000" flipH="1">
              <a:off x="2236470" y="3326131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8" name="Straight Connector 247"/>
            <p:cNvCxnSpPr/>
            <p:nvPr/>
          </p:nvCxnSpPr>
          <p:spPr>
            <a:xfrm rot="16200000" flipH="1">
              <a:off x="1752600" y="3352801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9" name="Straight Connector 248"/>
            <p:cNvCxnSpPr/>
            <p:nvPr/>
          </p:nvCxnSpPr>
          <p:spPr>
            <a:xfrm rot="16200000" flipH="1">
              <a:off x="19812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0" name="Straight Connector 249"/>
            <p:cNvCxnSpPr/>
            <p:nvPr/>
          </p:nvCxnSpPr>
          <p:spPr>
            <a:xfrm rot="5400000">
              <a:off x="3467100" y="3314701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1" name="Straight Connector 250"/>
            <p:cNvCxnSpPr/>
            <p:nvPr/>
          </p:nvCxnSpPr>
          <p:spPr>
            <a:xfrm rot="16200000" flipH="1">
              <a:off x="3467099" y="3314701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2" name="Straight Connector 251"/>
            <p:cNvCxnSpPr/>
            <p:nvPr/>
          </p:nvCxnSpPr>
          <p:spPr>
            <a:xfrm rot="5400000">
              <a:off x="4038600" y="3429001"/>
              <a:ext cx="6858000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3" name="Straight Connector 252"/>
            <p:cNvCxnSpPr/>
            <p:nvPr/>
          </p:nvCxnSpPr>
          <p:spPr>
            <a:xfrm rot="16200000" flipH="1">
              <a:off x="3886200" y="3200401"/>
              <a:ext cx="6858000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4" name="Straight Connector 253"/>
            <p:cNvCxnSpPr/>
            <p:nvPr/>
          </p:nvCxnSpPr>
          <p:spPr>
            <a:xfrm rot="5400000">
              <a:off x="4000501" y="3238501"/>
              <a:ext cx="6858000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5" name="Straight Connector 254"/>
            <p:cNvCxnSpPr/>
            <p:nvPr/>
          </p:nvCxnSpPr>
          <p:spPr>
            <a:xfrm rot="16200000" flipH="1">
              <a:off x="4572000" y="3200401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7" name="Straight Connector 256"/>
            <p:cNvCxnSpPr/>
            <p:nvPr/>
          </p:nvCxnSpPr>
          <p:spPr>
            <a:xfrm rot="16200000" flipH="1">
              <a:off x="37338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8" name="Straight Connector 257"/>
            <p:cNvCxnSpPr/>
            <p:nvPr/>
          </p:nvCxnSpPr>
          <p:spPr>
            <a:xfrm rot="5400000">
              <a:off x="3619500" y="3314700"/>
              <a:ext cx="6858000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9" name="Straight Connector 258"/>
            <p:cNvCxnSpPr/>
            <p:nvPr/>
          </p:nvCxnSpPr>
          <p:spPr>
            <a:xfrm rot="16200000" flipH="1">
              <a:off x="4214813" y="3252788"/>
              <a:ext cx="6858000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0" name="Straight Connector 259"/>
            <p:cNvCxnSpPr/>
            <p:nvPr/>
          </p:nvCxnSpPr>
          <p:spPr>
            <a:xfrm rot="16200000" flipH="1">
              <a:off x="4751070" y="3326131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1" name="Straight Connector 260"/>
            <p:cNvCxnSpPr/>
            <p:nvPr/>
          </p:nvCxnSpPr>
          <p:spPr>
            <a:xfrm rot="16200000" flipH="1">
              <a:off x="4343400" y="3352801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2" name="Straight Connector 261"/>
            <p:cNvCxnSpPr/>
            <p:nvPr/>
          </p:nvCxnSpPr>
          <p:spPr>
            <a:xfrm rot="16200000" flipH="1">
              <a:off x="4572000" y="3352801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4" name="Straight Connector 263"/>
            <p:cNvCxnSpPr/>
            <p:nvPr/>
          </p:nvCxnSpPr>
          <p:spPr>
            <a:xfrm rot="16200000" flipH="1">
              <a:off x="5257800" y="3352802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5" name="Straight Connector 264"/>
            <p:cNvCxnSpPr/>
            <p:nvPr/>
          </p:nvCxnSpPr>
          <p:spPr>
            <a:xfrm rot="16200000" flipH="1">
              <a:off x="5067300" y="3238502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6" name="Straight Connector 265"/>
            <p:cNvCxnSpPr/>
            <p:nvPr/>
          </p:nvCxnSpPr>
          <p:spPr>
            <a:xfrm rot="5400000">
              <a:off x="5219700" y="3238502"/>
              <a:ext cx="6858000" cy="3810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7" name="Straight Connector 266"/>
            <p:cNvCxnSpPr/>
            <p:nvPr/>
          </p:nvCxnSpPr>
          <p:spPr>
            <a:xfrm rot="16200000" flipH="1">
              <a:off x="4876801" y="3352801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8" name="Straight Connector 267"/>
            <p:cNvCxnSpPr/>
            <p:nvPr/>
          </p:nvCxnSpPr>
          <p:spPr>
            <a:xfrm rot="5400000">
              <a:off x="5527994" y="3318196"/>
              <a:ext cx="6888479" cy="191133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0" name="Straight Connector 269"/>
            <p:cNvCxnSpPr/>
            <p:nvPr/>
          </p:nvCxnSpPr>
          <p:spPr>
            <a:xfrm rot="5400000">
              <a:off x="4850130" y="3227072"/>
              <a:ext cx="6858000" cy="40386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1" name="Straight Connector 270"/>
            <p:cNvCxnSpPr/>
            <p:nvPr/>
          </p:nvCxnSpPr>
          <p:spPr>
            <a:xfrm rot="16200000" flipH="1">
              <a:off x="4751070" y="3326132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8" name="Straight Connector 277"/>
            <p:cNvCxnSpPr/>
            <p:nvPr/>
          </p:nvCxnSpPr>
          <p:spPr>
            <a:xfrm rot="5400000">
              <a:off x="5562599" y="3429001"/>
              <a:ext cx="6858002" cy="1588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3" name="Straight Connector 282"/>
            <p:cNvCxnSpPr/>
            <p:nvPr/>
          </p:nvCxnSpPr>
          <p:spPr>
            <a:xfrm rot="5400000">
              <a:off x="2552700" y="3390900"/>
              <a:ext cx="6858000" cy="76200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9" name="Straight Connector 288"/>
            <p:cNvCxnSpPr/>
            <p:nvPr/>
          </p:nvCxnSpPr>
          <p:spPr>
            <a:xfrm rot="16200000" flipH="1">
              <a:off x="3048000" y="3352800"/>
              <a:ext cx="6858000" cy="1524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2" name="Straight Connector 291"/>
            <p:cNvCxnSpPr/>
            <p:nvPr/>
          </p:nvCxnSpPr>
          <p:spPr>
            <a:xfrm rot="16200000" flipH="1">
              <a:off x="3238500" y="3238500"/>
              <a:ext cx="6858000" cy="381000"/>
            </a:xfrm>
            <a:prstGeom prst="line">
              <a:avLst/>
            </a:prstGeom>
            <a:ln w="19050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4" name="Straight Connector 293"/>
            <p:cNvCxnSpPr/>
            <p:nvPr/>
          </p:nvCxnSpPr>
          <p:spPr>
            <a:xfrm rot="5400000">
              <a:off x="2133600" y="3276600"/>
              <a:ext cx="6858000" cy="3048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8" name="Straight Connector 297"/>
            <p:cNvCxnSpPr/>
            <p:nvPr/>
          </p:nvCxnSpPr>
          <p:spPr>
            <a:xfrm rot="16200000" flipH="1">
              <a:off x="3148013" y="3252789"/>
              <a:ext cx="6858000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9" name="Straight Connector 298"/>
            <p:cNvCxnSpPr/>
            <p:nvPr/>
          </p:nvCxnSpPr>
          <p:spPr>
            <a:xfrm rot="5400000">
              <a:off x="37719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2" name="Straight Connector 301"/>
            <p:cNvCxnSpPr/>
            <p:nvPr/>
          </p:nvCxnSpPr>
          <p:spPr>
            <a:xfrm rot="5400000">
              <a:off x="4229100" y="2933700"/>
              <a:ext cx="6858000" cy="990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7" name="Straight Connector 306"/>
            <p:cNvCxnSpPr/>
            <p:nvPr/>
          </p:nvCxnSpPr>
          <p:spPr>
            <a:xfrm rot="16200000" flipH="1">
              <a:off x="1371600" y="3200403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ED2107-B2F3-4249-BE88-3D150EF667E0}" type="datetimeFigureOut">
              <a:rPr lang="uk-UA" smtClean="0"/>
              <a:t>11.12.2014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F8468-7782-44A4-802B-7C01EA156342}" type="slidenum">
              <a:rPr lang="uk-UA" smtClean="0"/>
              <a:t>‹#›</a:t>
            </a:fld>
            <a:endParaRPr lang="uk-UA"/>
          </a:p>
        </p:txBody>
      </p:sp>
      <p:sp>
        <p:nvSpPr>
          <p:cNvPr id="113" name="Rectangle 112"/>
          <p:cNvSpPr/>
          <p:nvPr/>
        </p:nvSpPr>
        <p:spPr>
          <a:xfrm>
            <a:off x="0" y="1905000"/>
            <a:ext cx="4953000" cy="31242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grpSp>
        <p:nvGrpSpPr>
          <p:cNvPr id="94" name="Group 93"/>
          <p:cNvGrpSpPr/>
          <p:nvPr/>
        </p:nvGrpSpPr>
        <p:grpSpPr>
          <a:xfrm>
            <a:off x="0" y="2057400"/>
            <a:ext cx="4801394" cy="2820988"/>
            <a:chOff x="0" y="2057400"/>
            <a:chExt cx="4801394" cy="2820988"/>
          </a:xfrm>
        </p:grpSpPr>
        <p:cxnSp>
          <p:nvCxnSpPr>
            <p:cNvPr id="117" name="Straight Connector 116"/>
            <p:cNvCxnSpPr/>
            <p:nvPr/>
          </p:nvCxnSpPr>
          <p:spPr>
            <a:xfrm>
              <a:off x="0" y="2057400"/>
              <a:ext cx="4800600" cy="1588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/>
            <p:cNvCxnSpPr/>
            <p:nvPr/>
          </p:nvCxnSpPr>
          <p:spPr>
            <a:xfrm>
              <a:off x="0" y="4876800"/>
              <a:ext cx="4800600" cy="1588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/>
            <p:cNvCxnSpPr/>
            <p:nvPr/>
          </p:nvCxnSpPr>
          <p:spPr>
            <a:xfrm rot="5400000">
              <a:off x="3391694" y="3467100"/>
              <a:ext cx="2818606" cy="794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2130425"/>
            <a:ext cx="4419600" cy="1600327"/>
          </a:xfrm>
        </p:spPr>
        <p:txBody>
          <a:bodyPr anchor="b">
            <a:normAutofit/>
          </a:bodyPr>
          <a:lstStyle>
            <a:lvl1pPr algn="l">
              <a:defRPr sz="3600" b="1" cap="none" spc="40" baseline="0">
                <a:ln w="1333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3733800"/>
            <a:ext cx="4419600" cy="1066800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ED2107-B2F3-4249-BE88-3D150EF667E0}" type="datetimeFigureOut">
              <a:rPr lang="uk-UA" smtClean="0"/>
              <a:t>11.12.2014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F8468-7782-44A4-802B-7C01EA156342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ED2107-B2F3-4249-BE88-3D150EF667E0}" type="datetimeFigureOut">
              <a:rPr lang="uk-UA" smtClean="0"/>
              <a:t>11.12.2014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F8468-7782-44A4-802B-7C01EA156342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ED2107-B2F3-4249-BE88-3D150EF667E0}" type="datetimeFigureOut">
              <a:rPr lang="uk-UA" smtClean="0"/>
              <a:t>11.12.2014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F8468-7782-44A4-802B-7C01EA156342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92"/>
          <p:cNvGrpSpPr/>
          <p:nvPr/>
        </p:nvGrpSpPr>
        <p:grpSpPr>
          <a:xfrm>
            <a:off x="1" y="-30478"/>
            <a:ext cx="9067799" cy="4846320"/>
            <a:chOff x="1" y="-30477"/>
            <a:chExt cx="9067799" cy="4526277"/>
          </a:xfrm>
        </p:grpSpPr>
        <p:cxnSp>
          <p:nvCxnSpPr>
            <p:cNvPr id="8" name="Straight Connector 7"/>
            <p:cNvCxnSpPr/>
            <p:nvPr/>
          </p:nvCxnSpPr>
          <p:spPr>
            <a:xfrm rot="16200000" flipH="1">
              <a:off x="-27166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rot="16200000" flipH="1">
              <a:off x="-46216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rot="5400000">
              <a:off x="-30976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5400000">
              <a:off x="-2062365" y="2128112"/>
              <a:ext cx="450573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rot="16200000" flipH="1">
              <a:off x="-2138565" y="2128112"/>
              <a:ext cx="450573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rot="16200000" flipH="1">
              <a:off x="-195465" y="1785212"/>
              <a:ext cx="4505731" cy="9144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16200000" flipH="1">
              <a:off x="-1643265" y="2013812"/>
              <a:ext cx="4505731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5400000">
              <a:off x="-1528964" y="2051912"/>
              <a:ext cx="450573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6200000" flipH="1">
              <a:off x="-957465" y="2013812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6200000" flipH="1">
              <a:off x="-194806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16200000" flipH="1">
              <a:off x="-652664" y="2166211"/>
              <a:ext cx="4505731" cy="152401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rot="16200000" flipH="1">
              <a:off x="-164326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rot="16200000" flipH="1">
              <a:off x="-1790700" y="2019300"/>
              <a:ext cx="4495800" cy="4572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rot="5400000">
              <a:off x="-555510" y="1535657"/>
              <a:ext cx="4505731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rot="5400000">
              <a:off x="34087" y="2090964"/>
              <a:ext cx="4505731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rot="5400000">
              <a:off x="26173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rot="5400000">
              <a:off x="-679335" y="2040482"/>
              <a:ext cx="4505731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rot="16200000" flipH="1">
              <a:off x="-1467052" y="2066200"/>
              <a:ext cx="4505731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rot="16200000" flipH="1">
              <a:off x="-77839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rot="16200000" flipH="1">
              <a:off x="-118606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rot="16200000" flipH="1">
              <a:off x="-95746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rot="16200000" flipH="1">
              <a:off x="22429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rot="16200000" flipH="1">
              <a:off x="205243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rot="5400000">
              <a:off x="2204835" y="2051912"/>
              <a:ext cx="4505731" cy="3810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rot="5400000">
              <a:off x="452235" y="2128112"/>
              <a:ext cx="450573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rot="16200000" flipH="1">
              <a:off x="376035" y="2128112"/>
              <a:ext cx="450573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 rot="5400000">
              <a:off x="1023735" y="2242139"/>
              <a:ext cx="4505731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 rot="16200000" flipH="1">
              <a:off x="871335" y="2013812"/>
              <a:ext cx="4505731" cy="4572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 rot="5400000">
              <a:off x="985636" y="2051912"/>
              <a:ext cx="450573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 rot="16200000" flipH="1">
              <a:off x="1557135" y="2013812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 rot="16200000" flipH="1">
              <a:off x="56653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 rot="16200000" flipH="1">
              <a:off x="1861936" y="2166211"/>
              <a:ext cx="4505731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 rot="16200000" flipH="1">
              <a:off x="8713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 rot="5400000">
              <a:off x="147435" y="2128112"/>
              <a:ext cx="4505731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 rot="5400000">
              <a:off x="1959090" y="1535657"/>
              <a:ext cx="4505731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 rot="5400000">
              <a:off x="2548687" y="2090964"/>
              <a:ext cx="4505731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 rot="5400000">
              <a:off x="27763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 rot="5400000">
              <a:off x="1835265" y="2040482"/>
              <a:ext cx="4505731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 rot="16200000" flipH="1">
              <a:off x="1047548" y="2066200"/>
              <a:ext cx="4505731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 rot="16200000" flipH="1">
              <a:off x="173620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 rot="16200000" flipH="1">
              <a:off x="13285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 rot="16200000" flipH="1">
              <a:off x="15571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 rot="16200000" flipH="1">
              <a:off x="3919335" y="2166212"/>
              <a:ext cx="4505731" cy="152400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 rot="16200000" flipH="1">
              <a:off x="3271636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 rot="5400000">
              <a:off x="388123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 rot="5400000">
              <a:off x="3004936" y="2090012"/>
              <a:ext cx="4505730" cy="3048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 rot="16200000" flipH="1">
              <a:off x="2242935" y="2013813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 rot="16200000" flipH="1">
              <a:off x="3538336" y="2166212"/>
              <a:ext cx="4505731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/>
            <p:nvPr/>
          </p:nvCxnSpPr>
          <p:spPr>
            <a:xfrm rot="5400000">
              <a:off x="3822180" y="1535657"/>
              <a:ext cx="4505731" cy="1413510"/>
            </a:xfrm>
            <a:prstGeom prst="line">
              <a:avLst/>
            </a:prstGeom>
            <a:ln>
              <a:solidFill>
                <a:schemeClr val="accent1">
                  <a:alpha val="5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 rot="5400000">
              <a:off x="4225087" y="2090965"/>
              <a:ext cx="4505731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/>
          </p:nvCxnSpPr>
          <p:spPr>
            <a:xfrm rot="5400000">
              <a:off x="407173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>
            <a:xfrm rot="5400000">
              <a:off x="3565005" y="2040482"/>
              <a:ext cx="4505731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 rot="16200000" flipH="1">
              <a:off x="341260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>
            <a:xfrm rot="16200000" flipH="1">
              <a:off x="2928735" y="2166212"/>
              <a:ext cx="4505731" cy="152400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 rot="16200000" flipH="1">
              <a:off x="30811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 rot="5400000">
              <a:off x="4643235" y="2128112"/>
              <a:ext cx="450573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 rot="16200000" flipH="1">
              <a:off x="4643234" y="2128112"/>
              <a:ext cx="450573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 rot="5400000">
              <a:off x="5214735" y="2242140"/>
              <a:ext cx="4505731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 rot="16200000" flipH="1">
              <a:off x="5062335" y="2013812"/>
              <a:ext cx="4505731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 rot="5400000">
              <a:off x="5176636" y="2051912"/>
              <a:ext cx="450573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 rot="16200000" flipH="1">
              <a:off x="5748135" y="2013813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 rot="16200000" flipH="1">
              <a:off x="49099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 rot="5400000">
              <a:off x="4795635" y="2128112"/>
              <a:ext cx="4505731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/>
            <p:nvPr/>
          </p:nvCxnSpPr>
          <p:spPr>
            <a:xfrm rot="16200000" flipH="1">
              <a:off x="5390948" y="2066200"/>
              <a:ext cx="4505731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/>
            <p:nvPr/>
          </p:nvCxnSpPr>
          <p:spPr>
            <a:xfrm rot="16200000" flipH="1">
              <a:off x="592720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 rot="16200000" flipH="1">
              <a:off x="55195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/>
            <p:nvPr/>
          </p:nvCxnSpPr>
          <p:spPr>
            <a:xfrm rot="16200000" flipH="1">
              <a:off x="57481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/>
            <p:nvPr/>
          </p:nvCxnSpPr>
          <p:spPr>
            <a:xfrm rot="16200000" flipH="1">
              <a:off x="6433935" y="2166213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 rot="16200000" flipH="1">
              <a:off x="6243435" y="2051913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 rot="5400000">
              <a:off x="6395835" y="2051913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/>
            <p:cNvCxnSpPr/>
            <p:nvPr/>
          </p:nvCxnSpPr>
          <p:spPr>
            <a:xfrm rot="16200000" flipH="1">
              <a:off x="6052936" y="2166212"/>
              <a:ext cx="4505731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/>
            <p:cNvCxnSpPr/>
            <p:nvPr/>
          </p:nvCxnSpPr>
          <p:spPr>
            <a:xfrm rot="5400000">
              <a:off x="6709356" y="2136834"/>
              <a:ext cx="4525755" cy="191133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/>
            <p:cNvCxnSpPr/>
            <p:nvPr/>
          </p:nvCxnSpPr>
          <p:spPr>
            <a:xfrm rot="5400000">
              <a:off x="6026265" y="2040483"/>
              <a:ext cx="4505731" cy="40386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/>
            <p:cNvCxnSpPr/>
            <p:nvPr/>
          </p:nvCxnSpPr>
          <p:spPr>
            <a:xfrm rot="16200000" flipH="1">
              <a:off x="5927205" y="2139543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/>
            <p:cNvCxnSpPr/>
            <p:nvPr/>
          </p:nvCxnSpPr>
          <p:spPr>
            <a:xfrm rot="5400000">
              <a:off x="6738734" y="2242140"/>
              <a:ext cx="4505732" cy="1588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/>
            <p:nvPr/>
          </p:nvCxnSpPr>
          <p:spPr>
            <a:xfrm rot="5400000">
              <a:off x="3728835" y="2204312"/>
              <a:ext cx="4505731" cy="76200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/>
            <p:cNvCxnSpPr/>
            <p:nvPr/>
          </p:nvCxnSpPr>
          <p:spPr>
            <a:xfrm rot="16200000" flipH="1">
              <a:off x="4224135" y="2166212"/>
              <a:ext cx="4505731" cy="1524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/>
            <p:cNvCxnSpPr/>
            <p:nvPr/>
          </p:nvCxnSpPr>
          <p:spPr>
            <a:xfrm rot="16200000" flipH="1">
              <a:off x="4414635" y="2051912"/>
              <a:ext cx="4505731" cy="381000"/>
            </a:xfrm>
            <a:prstGeom prst="line">
              <a:avLst/>
            </a:prstGeom>
            <a:ln w="19050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/>
            <p:cNvCxnSpPr/>
            <p:nvPr/>
          </p:nvCxnSpPr>
          <p:spPr>
            <a:xfrm rot="5400000">
              <a:off x="3309735" y="2090012"/>
              <a:ext cx="4505731" cy="3048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/>
            <p:cNvCxnSpPr/>
            <p:nvPr/>
          </p:nvCxnSpPr>
          <p:spPr>
            <a:xfrm rot="16200000" flipH="1">
              <a:off x="4324148" y="2066200"/>
              <a:ext cx="4505731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/>
            <p:cNvCxnSpPr/>
            <p:nvPr/>
          </p:nvCxnSpPr>
          <p:spPr>
            <a:xfrm rot="5400000">
              <a:off x="494803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/>
            <p:cNvCxnSpPr/>
            <p:nvPr/>
          </p:nvCxnSpPr>
          <p:spPr>
            <a:xfrm rot="5400000">
              <a:off x="5405235" y="1747112"/>
              <a:ext cx="4505731" cy="990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/>
            <p:cNvCxnSpPr/>
            <p:nvPr/>
          </p:nvCxnSpPr>
          <p:spPr>
            <a:xfrm rot="16200000" flipH="1">
              <a:off x="2547735" y="2013814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4" name="Rectangle 93"/>
          <p:cNvSpPr/>
          <p:nvPr/>
        </p:nvSpPr>
        <p:spPr>
          <a:xfrm>
            <a:off x="0" y="4311168"/>
            <a:ext cx="9144000" cy="1905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cxnSp>
        <p:nvCxnSpPr>
          <p:cNvPr id="96" name="Straight Connector 95"/>
          <p:cNvCxnSpPr/>
          <p:nvPr/>
        </p:nvCxnSpPr>
        <p:spPr>
          <a:xfrm>
            <a:off x="0" y="4387368"/>
            <a:ext cx="914400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/>
          <p:cNvCxnSpPr/>
          <p:nvPr/>
        </p:nvCxnSpPr>
        <p:spPr>
          <a:xfrm>
            <a:off x="0" y="6138380"/>
            <a:ext cx="914400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621364"/>
            <a:ext cx="8305800" cy="414649"/>
          </a:xfrm>
        </p:spPr>
        <p:txBody>
          <a:bodyPr anchor="t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5" name="Title 94"/>
          <p:cNvSpPr>
            <a:spLocks noGrp="1"/>
          </p:cNvSpPr>
          <p:nvPr>
            <p:ph type="title"/>
          </p:nvPr>
        </p:nvSpPr>
        <p:spPr>
          <a:xfrm>
            <a:off x="457200" y="4463568"/>
            <a:ext cx="8305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ED2107-B2F3-4249-BE88-3D150EF667E0}" type="datetimeFigureOut">
              <a:rPr lang="uk-UA" smtClean="0"/>
              <a:t>11.12.2014</a:t>
            </a:fld>
            <a:endParaRPr lang="uk-UA"/>
          </a:p>
        </p:txBody>
      </p:sp>
      <p:sp>
        <p:nvSpPr>
          <p:cNvPr id="91" name="Footer Placeholder 9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2" name="Slide Number Placeholder 9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F8468-7782-44A4-802B-7C01EA156342}" type="slidenum">
              <a:rPr lang="uk-UA" smtClean="0"/>
              <a:t>‹#›</a:t>
            </a:fld>
            <a:endParaRPr lang="uk-UA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ED2107-B2F3-4249-BE88-3D150EF667E0}" type="datetimeFigureOut">
              <a:rPr lang="uk-UA" smtClean="0"/>
              <a:t>11.12.2014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F8468-7782-44A4-802B-7C01EA156342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 algn="ctr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 algn="ctr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ED2107-B2F3-4249-BE88-3D150EF667E0}" type="datetimeFigureOut">
              <a:rPr lang="uk-UA" smtClean="0"/>
              <a:t>11.12.2014</a:t>
            </a:fld>
            <a:endParaRPr lang="uk-U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F8468-7782-44A4-802B-7C01EA156342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ED2107-B2F3-4249-BE88-3D150EF667E0}" type="datetimeFigureOut">
              <a:rPr lang="uk-UA" smtClean="0"/>
              <a:t>11.12.2014</a:t>
            </a:fld>
            <a:endParaRPr lang="uk-U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F8468-7782-44A4-802B-7C01EA156342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ED2107-B2F3-4249-BE88-3D150EF667E0}" type="datetimeFigureOut">
              <a:rPr lang="uk-UA" smtClean="0"/>
              <a:t>11.12.2014</a:t>
            </a:fld>
            <a:endParaRPr lang="uk-U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F8468-7782-44A4-802B-7C01EA156342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00400" y="273050"/>
            <a:ext cx="548640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ED2107-B2F3-4249-BE88-3D150EF667E0}" type="datetimeFigureOut">
              <a:rPr lang="uk-UA" smtClean="0"/>
              <a:t>11.12.2014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F8468-7782-44A4-802B-7C01EA156342}" type="slidenum">
              <a:rPr lang="uk-UA" smtClean="0"/>
              <a:t>‹#›</a:t>
            </a:fld>
            <a:endParaRPr lang="uk-UA"/>
          </a:p>
        </p:txBody>
      </p:sp>
      <p:sp>
        <p:nvSpPr>
          <p:cNvPr id="37" name="Rectangle 36"/>
          <p:cNvSpPr/>
          <p:nvPr/>
        </p:nvSpPr>
        <p:spPr>
          <a:xfrm>
            <a:off x="0" y="1563624"/>
            <a:ext cx="2761488" cy="3313176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cxnSp>
        <p:nvCxnSpPr>
          <p:cNvPr id="39" name="Straight Connector 38"/>
          <p:cNvCxnSpPr/>
          <p:nvPr/>
        </p:nvCxnSpPr>
        <p:spPr>
          <a:xfrm rot="5400000">
            <a:off x="1128157" y="3221339"/>
            <a:ext cx="3017520" cy="794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0" y="1712976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0" y="4733544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901952"/>
            <a:ext cx="2377440" cy="137160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tabLst>
                <a:tab pos="3830638" algn="l"/>
              </a:tabLst>
              <a:defRPr lang="en-US" sz="2600" b="1" kern="1200" cap="none" spc="20" baseline="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400" y="3273552"/>
            <a:ext cx="2377440" cy="137160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200400" y="381000"/>
            <a:ext cx="5562600" cy="5638800"/>
          </a:xfrm>
          <a:solidFill>
            <a:schemeClr val="bg2"/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ED2107-B2F3-4249-BE88-3D150EF667E0}" type="datetimeFigureOut">
              <a:rPr lang="uk-UA" smtClean="0"/>
              <a:t>11.12.2014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F8468-7782-44A4-802B-7C01EA156342}" type="slidenum">
              <a:rPr lang="uk-UA" smtClean="0"/>
              <a:t>‹#›</a:t>
            </a:fld>
            <a:endParaRPr lang="uk-UA"/>
          </a:p>
        </p:txBody>
      </p:sp>
      <p:sp>
        <p:nvSpPr>
          <p:cNvPr id="33" name="Rectangle 32"/>
          <p:cNvSpPr/>
          <p:nvPr/>
        </p:nvSpPr>
        <p:spPr>
          <a:xfrm>
            <a:off x="0" y="1563624"/>
            <a:ext cx="2761488" cy="3313176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cxnSp>
        <p:nvCxnSpPr>
          <p:cNvPr id="34" name="Straight Connector 33"/>
          <p:cNvCxnSpPr/>
          <p:nvPr/>
        </p:nvCxnSpPr>
        <p:spPr>
          <a:xfrm rot="5400000">
            <a:off x="1128157" y="3221339"/>
            <a:ext cx="3017520" cy="794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0" y="1712976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>
            <a:off x="0" y="4733544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448" y="1905000"/>
            <a:ext cx="2377440" cy="1371600"/>
          </a:xfrm>
        </p:spPr>
        <p:txBody>
          <a:bodyPr anchor="b">
            <a:normAutofit/>
          </a:bodyPr>
          <a:lstStyle>
            <a:lvl1pPr algn="l">
              <a:defRPr sz="2600" b="1" cap="none" spc="20" baseline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400" y="3276600"/>
            <a:ext cx="2377440" cy="137160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Rectangle 189"/>
          <p:cNvSpPr/>
          <p:nvPr/>
        </p:nvSpPr>
        <p:spPr>
          <a:xfrm>
            <a:off x="149352" y="137160"/>
            <a:ext cx="8869680" cy="6583680"/>
          </a:xfrm>
          <a:prstGeom prst="rect">
            <a:avLst/>
          </a:prstGeom>
          <a:noFill/>
          <a:ln w="19050" cmpd="sng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1240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33ED2107-B2F3-4249-BE88-3D150EF667E0}" type="datetimeFigureOut">
              <a:rPr lang="uk-UA" smtClean="0"/>
              <a:t>11.12.2014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31123" y="6312408"/>
            <a:ext cx="348175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1240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54AF8468-7782-44A4-802B-7C01EA156342}" type="slidenum">
              <a:rPr lang="uk-UA" smtClean="0"/>
              <a:t>‹#›</a:t>
            </a:fld>
            <a:endParaRPr lang="uk-UA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</p:sldLayoutIdLst>
  <p:txStyles>
    <p:titleStyle>
      <a:lvl1pPr algn="l" defTabSz="914400" rtl="0" eaLnBrk="1" latinLnBrk="0" hangingPunct="1">
        <a:spcBef>
          <a:spcPct val="0"/>
        </a:spcBef>
        <a:buNone/>
        <a:tabLst>
          <a:tab pos="3830638" algn="l"/>
        </a:tabLst>
        <a:defRPr sz="3600" b="1" kern="1200" cap="none" spc="50">
          <a:ln w="13335" cmpd="sng">
            <a:solidFill>
              <a:schemeClr val="accent1">
                <a:lumMod val="50000"/>
              </a:schemeClr>
            </a:solidFill>
            <a:prstDash val="solid"/>
          </a:ln>
          <a:solidFill>
            <a:schemeClr val="accent6">
              <a:tint val="1000"/>
            </a:schemeClr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8872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691640" indent="-18288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6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4884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6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20479"/>
            <a:ext cx="9144001" cy="68375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195736" y="2276872"/>
            <a:ext cx="5112568" cy="720080"/>
          </a:xfrm>
        </p:spPr>
        <p:txBody>
          <a:bodyPr>
            <a:noAutofit/>
          </a:bodyPr>
          <a:lstStyle/>
          <a:p>
            <a:pPr algn="ctr"/>
            <a:r>
              <a:rPr lang="ru-RU" sz="48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Batang" pitchFamily="18" charset="-127"/>
                <a:ea typeface="Batang" pitchFamily="18" charset="-127"/>
              </a:rPr>
              <a:t>Будова </a:t>
            </a:r>
            <a:r>
              <a:rPr lang="uk-UA" sz="48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Batang" pitchFamily="18" charset="-127"/>
                <a:ea typeface="Batang" pitchFamily="18" charset="-127"/>
              </a:rPr>
              <a:t>Всесвіту </a:t>
            </a:r>
            <a:endParaRPr lang="uk-UA" sz="4800" b="1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  <a:latin typeface="Batang" pitchFamily="18" charset="-127"/>
              <a:ea typeface="Batang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85325008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17" b="94167" l="0" r="9239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-675456"/>
            <a:ext cx="6696744" cy="4522125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127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5050904" cy="1143000"/>
          </a:xfrm>
        </p:spPr>
        <p:txBody>
          <a:bodyPr>
            <a:normAutofit/>
          </a:bodyPr>
          <a:lstStyle/>
          <a:p>
            <a:r>
              <a:rPr lang="uk-UA" sz="4800" spc="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Зміст</a:t>
            </a:r>
            <a:endParaRPr lang="uk-UA" sz="4800" spc="0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uk-UA" dirty="0" smtClean="0"/>
              <a:t>Будова Галактики</a:t>
            </a:r>
          </a:p>
          <a:p>
            <a:r>
              <a:rPr lang="uk-UA" dirty="0" smtClean="0"/>
              <a:t>Центр Галактики</a:t>
            </a:r>
          </a:p>
          <a:p>
            <a:r>
              <a:rPr lang="uk-UA" dirty="0" smtClean="0"/>
              <a:t>Обертання зір у Галактиці</a:t>
            </a:r>
          </a:p>
          <a:p>
            <a:r>
              <a:rPr lang="uk-UA" dirty="0" smtClean="0"/>
              <a:t>Найближчі сусіди Галактики</a:t>
            </a:r>
          </a:p>
          <a:p>
            <a:r>
              <a:rPr lang="uk-UA" dirty="0" smtClean="0"/>
              <a:t>Розподіл галактик у Всесвіті  </a:t>
            </a:r>
          </a:p>
          <a:p>
            <a:endParaRPr lang="uk-UA" dirty="0" smtClean="0"/>
          </a:p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2737516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50" b="97917" l="500" r="9918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116632"/>
            <a:ext cx="5784304" cy="5348170"/>
          </a:xfrm>
          <a:prstGeom prst="rect">
            <a:avLst/>
          </a:prstGeom>
          <a:noFill/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332656"/>
            <a:ext cx="4968552" cy="796950"/>
          </a:xfrm>
          <a:ln>
            <a:noFill/>
          </a:ln>
        </p:spPr>
        <p:style>
          <a:lnRef idx="1">
            <a:schemeClr val="accent1"/>
          </a:lnRef>
          <a:fillRef idx="1002">
            <a:schemeClr val="dk2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prstTxWarp prst="textInflateTop">
              <a:avLst/>
            </a:prstTxWarp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uk-UA" cap="all" spc="0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Будова Галактики</a:t>
            </a:r>
            <a:endParaRPr lang="uk-UA" cap="all" spc="0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39552" y="2433854"/>
            <a:ext cx="3888432" cy="295465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r>
              <a:rPr lang="vi-VN" sz="24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Гала́ктика</a:t>
            </a:r>
            <a:r>
              <a:rPr lang="vi-VN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(дав.-гр. </a:t>
            </a:r>
            <a:r>
              <a:rPr lang="el-GR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Γαλαξίας — </a:t>
            </a:r>
            <a:r>
              <a:rPr lang="vi-VN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молочний) — гігантська, гравітаційно-зв'язана система із зірок і зоряних скупчень, міжзоряного газу і пилу, і темної матерії. Всі об'єкти в складі галактик беруть участь в русі відносно загального центру мас</a:t>
            </a:r>
            <a:endParaRPr lang="uk-UA" b="1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470944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83568" y="2564904"/>
            <a:ext cx="4572000" cy="2185214"/>
          </a:xfrm>
          <a:prstGeom prst="rect">
            <a:avLst/>
          </a:prstGeom>
        </p:spPr>
        <p:txBody>
          <a:bodyPr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r>
              <a:rPr lang="ru-RU" sz="28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Галактики </a:t>
            </a:r>
            <a:r>
              <a:rPr lang="ru-RU" sz="2800" b="1" spc="150" dirty="0" err="1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поділяють</a:t>
            </a:r>
            <a:r>
              <a:rPr lang="ru-RU" sz="28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на:</a:t>
            </a:r>
          </a:p>
          <a:p>
            <a:endParaRPr lang="ru-RU" b="1" spc="150" dirty="0" smtClean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  <a:p>
            <a:r>
              <a:rPr lang="ru-RU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-</a:t>
            </a:r>
            <a:r>
              <a:rPr lang="ru-RU" b="1" spc="150" dirty="0" err="1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сфероподібні</a:t>
            </a:r>
            <a:r>
              <a:rPr lang="ru-RU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ru-RU" b="1" spc="150" dirty="0" err="1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еліптичні</a:t>
            </a:r>
            <a:r>
              <a:rPr lang="ru-RU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галактики;</a:t>
            </a:r>
          </a:p>
          <a:p>
            <a:r>
              <a:rPr lang="ru-RU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-</a:t>
            </a:r>
            <a:r>
              <a:rPr lang="ru-RU" b="1" spc="150" dirty="0" err="1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дискові</a:t>
            </a:r>
            <a:r>
              <a:rPr lang="ru-RU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ru-RU" b="1" spc="150" dirty="0" err="1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спіральні</a:t>
            </a:r>
            <a:r>
              <a:rPr lang="ru-RU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галактики;</a:t>
            </a:r>
          </a:p>
          <a:p>
            <a:r>
              <a:rPr lang="ru-RU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-</a:t>
            </a:r>
            <a:r>
              <a:rPr lang="ru-RU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галактики з </a:t>
            </a:r>
            <a:r>
              <a:rPr lang="ru-RU" b="1" spc="150" dirty="0" err="1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перемичкою</a:t>
            </a:r>
            <a:r>
              <a:rPr lang="ru-RU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(баром);</a:t>
            </a:r>
          </a:p>
          <a:p>
            <a:r>
              <a:rPr lang="ru-RU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-</a:t>
            </a:r>
            <a:r>
              <a:rPr lang="ru-RU" b="1" spc="150" dirty="0" err="1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карликові</a:t>
            </a:r>
            <a:r>
              <a:rPr lang="ru-RU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;</a:t>
            </a:r>
          </a:p>
          <a:p>
            <a:r>
              <a:rPr lang="ru-RU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-</a:t>
            </a:r>
            <a:r>
              <a:rPr lang="ru-RU" b="1" spc="150" dirty="0" err="1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неправильні</a:t>
            </a:r>
            <a:r>
              <a:rPr lang="ru-RU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endParaRPr lang="uk-UA" b="1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26" b="99093" l="1667" r="99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1461" y="2420888"/>
            <a:ext cx="5715000" cy="5248275"/>
          </a:xfrm>
          <a:prstGeom prst="rect">
            <a:avLst/>
          </a:prstGeom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7020272" y="172159"/>
            <a:ext cx="1999073" cy="338554"/>
          </a:xfrm>
          <a:prstGeom prst="rect">
            <a:avLst/>
          </a:prstGeom>
        </p:spPr>
        <p:txBody>
          <a:bodyPr wrap="non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uk-UA" sz="16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Будова Галактики</a:t>
            </a:r>
            <a:endParaRPr lang="uk-UA" sz="16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04433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50" b="98874" l="497" r="9917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4286" y="26511"/>
            <a:ext cx="6833220" cy="50230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4762872" cy="1084982"/>
          </a:xfrm>
        </p:spPr>
        <p:style>
          <a:lnRef idx="0">
            <a:scrgbClr r="0" g="0" b="0"/>
          </a:lnRef>
          <a:fillRef idx="1002">
            <a:schemeClr val="dk2"/>
          </a:fillRef>
          <a:effectRef idx="0">
            <a:scrgbClr r="0" g="0" b="0"/>
          </a:effectRef>
          <a:fontRef idx="major"/>
        </p:style>
        <p:txBody>
          <a:bodyPr>
            <a:prstTxWarp prst="textInflateTop">
              <a:avLst/>
            </a:prstTxWarp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uk-UA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Центр Галактики </a:t>
            </a:r>
            <a:endParaRPr lang="uk-UA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67544" y="2204864"/>
            <a:ext cx="4572000" cy="406265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vi-VN" sz="24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Чума́цький Шлях </a:t>
            </a:r>
            <a:r>
              <a:rPr lang="vi-VN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— власна назва галактики, у якій розташована Сонячна система, а також усі зорі, які ми бачимо неозброєним оком.</a:t>
            </a:r>
          </a:p>
          <a:p>
            <a:endParaRPr lang="vi-VN" b="1" spc="50" dirty="0" smtClean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  <a:p>
            <a:r>
              <a:rPr lang="vi-VN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Чумацький Шлях є спіральною галактикою</a:t>
            </a:r>
            <a:r>
              <a:rPr lang="uk-UA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,</a:t>
            </a:r>
            <a:r>
              <a:rPr lang="vi-VN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 разом із галактикою Андромеди, Галактикою Трикутника та низкою інших галактик утворюють місцеву галактичну групу. У свою чергу, місцева група входить до Надскупчення Діви.</a:t>
            </a:r>
            <a:endParaRPr lang="uk-UA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31193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6277" y="1075047"/>
            <a:ext cx="5039544" cy="4248472"/>
          </a:xfrm>
          <a:prstGeom prst="ellipse">
            <a:avLst/>
          </a:prstGeom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563072" cy="1143000"/>
          </a:xfrm>
        </p:spPr>
        <p:style>
          <a:lnRef idx="0">
            <a:scrgbClr r="0" g="0" b="0"/>
          </a:lnRef>
          <a:fillRef idx="1002">
            <a:schemeClr val="dk2"/>
          </a:fillRef>
          <a:effectRef idx="0">
            <a:scrgbClr r="0" g="0" b="0"/>
          </a:effectRef>
          <a:fontRef idx="major"/>
        </p:style>
        <p:txBody>
          <a:bodyPr>
            <a:prstTxWarp prst="textDeflate">
              <a:avLst/>
            </a:prstTxWarp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uk-UA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Обертання зір у Галактиці </a:t>
            </a:r>
            <a:endParaRPr lang="uk-UA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67544" y="1700808"/>
            <a:ext cx="4392488" cy="46166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Сонце розташоване поблизу площини Галактики на відстані </a:t>
            </a:r>
            <a:r>
              <a:rPr lang="uk-UA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FF0000"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25000 св. років від її ядра</a:t>
            </a:r>
            <a:r>
              <a:rPr lang="uk-UA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. </a:t>
            </a:r>
          </a:p>
          <a:p>
            <a:r>
              <a:rPr lang="uk-UA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Вектор швидкості Сонця відносно найближчих зір спрямований до сузір'я Геркулес. Разом з усіма сусідніми зорями Сонце обертається навколо ядра Галактики зі швидкістю </a:t>
            </a:r>
            <a:r>
              <a:rPr lang="uk-UA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C00000"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250 км/с</a:t>
            </a:r>
            <a:r>
              <a:rPr lang="uk-UA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. Період обертання Сонця навколо ядра називається </a:t>
            </a:r>
            <a:r>
              <a:rPr lang="uk-UA" sz="24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FFC000"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галактичним роком </a:t>
            </a:r>
            <a:r>
              <a:rPr lang="uk-UA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, який дорівнює 250000000 земних років. </a:t>
            </a:r>
          </a:p>
          <a:p>
            <a:r>
              <a:rPr lang="uk-UA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Аналіз швидкості обертання зір свідчить про суттєву відміну між поведінкою об'єктів у сферичній та плоскій складових Галактики.  </a:t>
            </a:r>
            <a:r>
              <a:rPr lang="uk-UA" dirty="0" smtClean="0"/>
              <a:t> 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491120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26" b="97949" l="800" r="9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2148" y="2708920"/>
            <a:ext cx="5531234" cy="431436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779096" cy="1143000"/>
          </a:xfrm>
        </p:spPr>
        <p:style>
          <a:lnRef idx="0">
            <a:scrgbClr r="0" g="0" b="0"/>
          </a:lnRef>
          <a:fillRef idx="1002">
            <a:schemeClr val="dk2"/>
          </a:fillRef>
          <a:effectRef idx="0">
            <a:scrgbClr r="0" g="0" b="0"/>
          </a:effectRef>
          <a:fontRef idx="major"/>
        </p:style>
        <p:txBody>
          <a:bodyPr>
            <a:prstTxWarp prst="textDeflate">
              <a:avLst/>
            </a:prstTxWarp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uk-UA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Найближчі сусіди Галактики</a:t>
            </a:r>
            <a:endParaRPr lang="uk-UA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23528" y="1700808"/>
            <a:ext cx="3816424" cy="43088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Спостерігаючи інші галактики, астрономи звернули увагу на те, що не всі вони мають спіральну структуру. </a:t>
            </a:r>
          </a:p>
          <a:p>
            <a:r>
              <a:rPr lang="uk-UA" sz="20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За зовнішнім виглядом існують три типи галактик : </a:t>
            </a:r>
          </a:p>
          <a:p>
            <a:r>
              <a:rPr lang="uk-UA" b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002060"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-</a:t>
            </a:r>
            <a:r>
              <a:rPr lang="uk-UA" b="1" spc="50" dirty="0" err="1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002060"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спіральні</a:t>
            </a:r>
            <a:r>
              <a:rPr lang="uk-UA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002060"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 </a:t>
            </a:r>
          </a:p>
          <a:p>
            <a:r>
              <a:rPr lang="uk-UA" b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002060"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-</a:t>
            </a:r>
            <a:r>
              <a:rPr lang="uk-UA" b="1" spc="50" dirty="0" err="1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002060"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еліптичні</a:t>
            </a:r>
            <a:r>
              <a:rPr lang="uk-UA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002060"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  </a:t>
            </a:r>
          </a:p>
          <a:p>
            <a:r>
              <a:rPr lang="uk-UA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002060"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-</a:t>
            </a:r>
            <a:r>
              <a:rPr lang="uk-UA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002060"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неправильні. </a:t>
            </a:r>
          </a:p>
          <a:p>
            <a:r>
              <a:rPr lang="uk-UA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Наша Галактика, так само як і галактика в сузір'ї Андромеди М3 1, належить до спіральних. Вони мають схожий вигляд, майже однакові розміри і приблизно однакову кількість зір. </a:t>
            </a:r>
            <a:endParaRPr lang="uk-UA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95952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17" b="97500" l="1563" r="97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4009" y="1052736"/>
            <a:ext cx="5124400" cy="384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60648"/>
            <a:ext cx="6192688" cy="1143000"/>
          </a:xfrm>
        </p:spPr>
        <p:style>
          <a:lnRef idx="0">
            <a:scrgbClr r="0" g="0" b="0"/>
          </a:lnRef>
          <a:fillRef idx="1002">
            <a:schemeClr val="dk2"/>
          </a:fillRef>
          <a:effectRef idx="0">
            <a:scrgbClr r="0" g="0" b="0"/>
          </a:effectRef>
          <a:fontRef idx="major"/>
        </p:style>
        <p:txBody>
          <a:bodyPr>
            <a:prstTxWarp prst="textCascadeUp">
              <a:avLst/>
            </a:prstTxWarp>
            <a:normAutofit fontScale="90000"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uk-UA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Розподіл галактик у Всесвіті </a:t>
            </a:r>
            <a:endParaRPr lang="uk-UA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28579" y="1916832"/>
            <a:ext cx="5231092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Окремі галактики взаємодіють між собою, навіть відбуваються їхні зіткнення, коли одна галактика поглинає іншу,— спостерігається своєрідний галактичний «</a:t>
            </a:r>
            <a:r>
              <a:rPr lang="uk-UA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002060"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канібалізм</a:t>
            </a:r>
            <a:r>
              <a:rPr lang="uk-UA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» .</a:t>
            </a:r>
          </a:p>
          <a:p>
            <a:r>
              <a:rPr lang="uk-UA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Однією із характерних рис розподілу галактик у просторі є те, що </a:t>
            </a:r>
            <a:r>
              <a:rPr lang="uk-UA" b="1" u="sng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вони розміщені у Всесвіті у великому масштабі не хаотично, а утворюють дуже дивні структури, які нагадують величезні сітки з волокон</a:t>
            </a:r>
            <a:r>
              <a:rPr lang="uk-UA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.</a:t>
            </a:r>
          </a:p>
          <a:p>
            <a:r>
              <a:rPr lang="uk-UA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Ці волокна оточують гігантські, відносно пусті області — порожнечі. Деякі порожнечі мають діаметр </a:t>
            </a:r>
            <a:r>
              <a:rPr lang="uk-UA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FF0000"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300 </a:t>
            </a:r>
            <a:r>
              <a:rPr lang="uk-UA" b="1" spc="50" dirty="0" err="1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FF0000"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млн</a:t>
            </a:r>
            <a:r>
              <a:rPr lang="uk-UA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FF0000"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 св. років </a:t>
            </a:r>
            <a:r>
              <a:rPr lang="uk-UA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— на сьогодні це найбільші відомі утворення у Всесвіті. Найбільшим із таких космічних волокон у структурі галактик і є </a:t>
            </a:r>
            <a:r>
              <a:rPr lang="uk-UA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FF0000"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Велика Стіна завдовжки 600 </a:t>
            </a:r>
            <a:r>
              <a:rPr lang="uk-UA" b="1" spc="50" dirty="0" err="1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FF0000"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млн</a:t>
            </a:r>
            <a:r>
              <a:rPr lang="uk-UA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FF0000"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 св. років</a:t>
            </a:r>
            <a:endParaRPr lang="uk-UA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41503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3917" b="93667" l="20833" r="99271">
                        <a14:foregroundMark x1="53177" y1="59750" x2="53177" y2="59750"/>
                        <a14:foregroundMark x1="72708" y1="34000" x2="78438" y2="36583"/>
                        <a14:foregroundMark x1="75521" y1="35417" x2="78438" y2="47250"/>
                        <a14:foregroundMark x1="81354" y1="41417" x2="86615" y2="56417"/>
                        <a14:foregroundMark x1="84271" y1="49333" x2="60208" y2="66750"/>
                        <a14:foregroundMark x1="84063" y1="49500" x2="99375" y2="28917"/>
                        <a14:foregroundMark x1="91771" y1="39750" x2="83802" y2="28917"/>
                        <a14:foregroundMark x1="75521" y1="35083" x2="95729" y2="23333"/>
                        <a14:foregroundMark x1="95521" y1="23250" x2="98906" y2="24833"/>
                        <a14:foregroundMark x1="91875" y1="39750" x2="96823" y2="49500"/>
                        <a14:foregroundMark x1="96927" y1="50417" x2="66146" y2="78333"/>
                        <a14:foregroundMark x1="81615" y1="65083" x2="81823" y2="66167"/>
                        <a14:foregroundMark x1="66615" y1="78083" x2="81146" y2="80750"/>
                        <a14:foregroundMark x1="80521" y1="81083" x2="98333" y2="54750"/>
                        <a14:foregroundMark x1="66510" y1="79583" x2="82396" y2="79083"/>
                        <a14:foregroundMark x1="84896" y1="79083" x2="77865" y2="82667"/>
                        <a14:foregroundMark x1="23698" y1="43333" x2="22656" y2="64500"/>
                        <a14:foregroundMark x1="22552" y1="65250" x2="25104" y2="76833"/>
                        <a14:foregroundMark x1="25104" y1="77250" x2="32500" y2="90333"/>
                        <a14:foregroundMark x1="48385" y1="15667" x2="67917" y2="14500"/>
                        <a14:foregroundMark x1="68021" y1="14667" x2="96823" y2="23250"/>
                        <a14:foregroundMark x1="81354" y1="80750" x2="38542" y2="91583"/>
                        <a14:foregroundMark x1="26146" y1="27417" x2="49688" y2="15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-459432"/>
            <a:ext cx="7307288" cy="5688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051720" y="2060848"/>
            <a:ext cx="4572000" cy="1754326"/>
          </a:xfrm>
          <a:prstGeom prst="rect">
            <a:avLst/>
          </a:prstGeom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atang" pitchFamily="18" charset="-127"/>
                <a:ea typeface="Batang" pitchFamily="18" charset="-127"/>
              </a:rPr>
              <a:t>Дякую</a:t>
            </a:r>
            <a:r>
              <a:rPr lang="ru-RU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atang" pitchFamily="18" charset="-127"/>
                <a:ea typeface="Batang" pitchFamily="18" charset="-127"/>
              </a:rPr>
              <a:t> за </a:t>
            </a:r>
            <a:r>
              <a:rPr lang="ru-RU" sz="54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atang" pitchFamily="18" charset="-127"/>
                <a:ea typeface="Batang" pitchFamily="18" charset="-127"/>
              </a:rPr>
              <a:t>увагу</a:t>
            </a:r>
            <a:r>
              <a:rPr lang="ru-RU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atang" pitchFamily="18" charset="-127"/>
                <a:ea typeface="Batang" pitchFamily="18" charset="-127"/>
              </a:rPr>
              <a:t> </a:t>
            </a:r>
            <a:endParaRPr lang="uk-UA" sz="5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Batang" pitchFamily="18" charset="-127"/>
              <a:ea typeface="Batang" pitchFamily="18" charset="-127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227168" y="5210334"/>
            <a:ext cx="27718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spc="50" dirty="0" err="1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Підготувала</a:t>
            </a:r>
            <a:r>
              <a:rPr lang="ru-RU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 </a:t>
            </a:r>
          </a:p>
          <a:p>
            <a:r>
              <a:rPr lang="ru-RU" b="1" spc="50" dirty="0" err="1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учениця</a:t>
            </a:r>
            <a:r>
              <a:rPr lang="ru-RU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 11-Б </a:t>
            </a:r>
            <a:r>
              <a:rPr lang="ru-RU" b="1" spc="50" dirty="0" err="1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кл</a:t>
            </a:r>
            <a:r>
              <a:rPr lang="ru-RU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.</a:t>
            </a:r>
          </a:p>
          <a:p>
            <a:r>
              <a:rPr lang="ru-RU" b="1" spc="50" dirty="0" err="1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Прилуцької</a:t>
            </a:r>
            <a:r>
              <a:rPr lang="ru-RU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 </a:t>
            </a:r>
            <a:r>
              <a:rPr lang="ru-RU" b="1" spc="50" dirty="0" err="1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гімназії</a:t>
            </a:r>
            <a:r>
              <a:rPr lang="ru-RU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 №1</a:t>
            </a:r>
          </a:p>
          <a:p>
            <a:r>
              <a:rPr lang="ru-RU" b="1" spc="50" dirty="0" err="1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ім</a:t>
            </a:r>
            <a:r>
              <a:rPr lang="ru-RU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. </a:t>
            </a:r>
            <a:r>
              <a:rPr lang="ru-RU" b="1" spc="50" dirty="0" err="1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Георгія</a:t>
            </a:r>
            <a:r>
              <a:rPr lang="ru-RU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 Вороного</a:t>
            </a:r>
          </a:p>
          <a:p>
            <a:r>
              <a:rPr lang="ru-RU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Кононенко Марина</a:t>
            </a:r>
            <a:endParaRPr lang="uk-UA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60434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theme/theme1.xml><?xml version="1.0" encoding="utf-8"?>
<a:theme xmlns:a="http://schemas.openxmlformats.org/drawingml/2006/main" name="Паркет">
  <a:themeElements>
    <a:clrScheme name="Паркет">
      <a:dk1>
        <a:sysClr val="windowText" lastClr="000000"/>
      </a:dk1>
      <a:lt1>
        <a:sysClr val="window" lastClr="FFFFFF"/>
      </a:lt1>
      <a:dk2>
        <a:srgbClr val="1D3641"/>
      </a:dk2>
      <a:lt2>
        <a:srgbClr val="DFE6D0"/>
      </a:lt2>
      <a:accent1>
        <a:srgbClr val="759AA5"/>
      </a:accent1>
      <a:accent2>
        <a:srgbClr val="CFC60D"/>
      </a:accent2>
      <a:accent3>
        <a:srgbClr val="99987F"/>
      </a:accent3>
      <a:accent4>
        <a:srgbClr val="90AC97"/>
      </a:accent4>
      <a:accent5>
        <a:srgbClr val="FFAD1C"/>
      </a:accent5>
      <a:accent6>
        <a:srgbClr val="B9AB6F"/>
      </a:accent6>
      <a:hlink>
        <a:srgbClr val="66AACD"/>
      </a:hlink>
      <a:folHlink>
        <a:srgbClr val="809DB3"/>
      </a:folHlink>
    </a:clrScheme>
    <a:fontScheme name="Обычная">
      <a:majorFont>
        <a:latin typeface="Tw Cen MT"/>
        <a:ea typeface=""/>
        <a:cs typeface=""/>
        <a:font script="Grek" typeface="Calibri"/>
        <a:font script="Cyrl" typeface="Calibri"/>
        <a:font script="Jpan" typeface="HG創英角ｺﾞｼｯｸUB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創英角ｺﾞｼｯｸUB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Паркет">
      <a:fillStyleLst>
        <a:solidFill>
          <a:schemeClr val="phClr"/>
        </a:solidFill>
        <a:gradFill rotWithShape="1">
          <a:gsLst>
            <a:gs pos="0">
              <a:schemeClr val="phClr">
                <a:tint val="79000"/>
                <a:satMod val="180000"/>
              </a:schemeClr>
            </a:gs>
            <a:gs pos="65000">
              <a:schemeClr val="phClr">
                <a:tint val="52000"/>
                <a:satMod val="250000"/>
              </a:schemeClr>
            </a:gs>
            <a:gs pos="100000">
              <a:schemeClr val="phClr">
                <a:tint val="29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8700000"/>
            </a:lightRig>
          </a:scene3d>
          <a:sp3d contourW="12700" prstMaterial="dkEdge">
            <a:bevelT w="0" h="0" prst="relaxedInset"/>
            <a:contourClr>
              <a:schemeClr val="phClr">
                <a:shade val="65000"/>
                <a:satMod val="15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13200000"/>
            </a:lightRig>
          </a:scene3d>
          <a:sp3d prstMaterial="dkEdge">
            <a:bevelT w="63500" h="50800" prst="relaxedIns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hade val="95000"/>
                <a:satMod val="200000"/>
              </a:schemeClr>
            </a:gs>
            <a:gs pos="53000">
              <a:schemeClr val="phClr">
                <a:shade val="60000"/>
                <a:satMod val="220000"/>
              </a:schemeClr>
            </a:gs>
            <a:gs pos="100000">
              <a:schemeClr val="phClr">
                <a:shade val="45000"/>
                <a:satMod val="22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tint val="83000"/>
                <a:shade val="97000"/>
                <a:satMod val="230000"/>
              </a:schemeClr>
            </a:gs>
            <a:gs pos="100000">
              <a:schemeClr val="phClr">
                <a:shade val="35000"/>
                <a:satMod val="250000"/>
              </a:schemeClr>
            </a:gs>
          </a:gsLst>
          <a:path path="circle">
            <a:fillToRect l="15000" t="50000" r="85000" b="6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Thatch</Template>
  <TotalTime>92</TotalTime>
  <Words>425</Words>
  <Application>Microsoft Office PowerPoint</Application>
  <PresentationFormat>Экран (4:3)</PresentationFormat>
  <Paragraphs>42</Paragraphs>
  <Slides>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0" baseType="lpstr">
      <vt:lpstr>Паркет</vt:lpstr>
      <vt:lpstr>Презентация PowerPoint</vt:lpstr>
      <vt:lpstr>Зміст</vt:lpstr>
      <vt:lpstr>Будова Галактики</vt:lpstr>
      <vt:lpstr>Презентация PowerPoint</vt:lpstr>
      <vt:lpstr>Центр Галактики </vt:lpstr>
      <vt:lpstr>Обертання зір у Галактиці </vt:lpstr>
      <vt:lpstr>Найближчі сусіди Галактики</vt:lpstr>
      <vt:lpstr>Розподіл галактик у Всесвіті 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Марина</dc:creator>
  <cp:lastModifiedBy>Марина</cp:lastModifiedBy>
  <cp:revision>9</cp:revision>
  <dcterms:created xsi:type="dcterms:W3CDTF">2014-12-11T17:56:55Z</dcterms:created>
  <dcterms:modified xsi:type="dcterms:W3CDTF">2014-12-11T19:29:50Z</dcterms:modified>
</cp:coreProperties>
</file>