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sldIdLst>
    <p:sldId id="269" r:id="rId2"/>
    <p:sldId id="270" r:id="rId3"/>
    <p:sldId id="268" r:id="rId4"/>
    <p:sldId id="267" r:id="rId5"/>
    <p:sldId id="265" r:id="rId6"/>
    <p:sldId id="257" r:id="rId7"/>
    <p:sldId id="271" r:id="rId8"/>
    <p:sldId id="273" r:id="rId9"/>
    <p:sldId id="272" r:id="rId10"/>
    <p:sldId id="258" r:id="rId11"/>
    <p:sldId id="259" r:id="rId12"/>
    <p:sldId id="261" r:id="rId13"/>
    <p:sldId id="26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15134"/>
            <a:ext cx="9324528" cy="687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4571999"/>
          </a:xfrm>
        </p:spPr>
        <p:txBody>
          <a:bodyPr/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Розвиток космонавтики. Внесок українських вчених у розвиток космонавтики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5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754"/>
            <a:ext cx="1979712" cy="2832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4725143"/>
            <a:ext cx="2276475" cy="200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620000" cy="4373563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Корольов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Сергій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Павлович </a:t>
            </a:r>
            <a:r>
              <a:rPr lang="ru-RU" sz="2400" dirty="0"/>
              <a:t>(30 </a:t>
            </a:r>
            <a:r>
              <a:rPr lang="ru-RU" sz="2400" dirty="0" err="1"/>
              <a:t>грудня</a:t>
            </a:r>
            <a:r>
              <a:rPr lang="ru-RU" sz="2400" dirty="0"/>
              <a:t> </a:t>
            </a:r>
            <a:r>
              <a:rPr lang="ru-RU" sz="2400" dirty="0" smtClean="0"/>
              <a:t>1906, </a:t>
            </a:r>
            <a:r>
              <a:rPr lang="ru-RU" sz="2400" dirty="0"/>
              <a:t>Житомир — 14 </a:t>
            </a:r>
            <a:r>
              <a:rPr lang="ru-RU" sz="2400" dirty="0" err="1"/>
              <a:t>січня</a:t>
            </a:r>
            <a:r>
              <a:rPr lang="ru-RU" sz="2400" dirty="0"/>
              <a:t> </a:t>
            </a:r>
            <a:r>
              <a:rPr lang="ru-RU" sz="2400" dirty="0" smtClean="0"/>
              <a:t>1966, Москва) </a:t>
            </a:r>
            <a:r>
              <a:rPr lang="ru-RU" sz="2400" dirty="0"/>
              <a:t>— </a:t>
            </a:r>
            <a:r>
              <a:rPr lang="ru-RU" sz="2400" dirty="0" err="1"/>
              <a:t>радянський</a:t>
            </a:r>
            <a:r>
              <a:rPr lang="ru-RU" sz="2400" dirty="0"/>
              <a:t> </a:t>
            </a:r>
            <a:r>
              <a:rPr lang="ru-RU" sz="2400" dirty="0" err="1"/>
              <a:t>вчений</a:t>
            </a:r>
            <a:r>
              <a:rPr lang="ru-RU" sz="2400" dirty="0"/>
              <a:t> у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err="1"/>
              <a:t>ракетобудування</a:t>
            </a:r>
            <a:r>
              <a:rPr lang="ru-RU" sz="2400" dirty="0"/>
              <a:t> та космонавтики, конструктор</a:t>
            </a:r>
            <a:r>
              <a:rPr lang="ru-RU" sz="2400" dirty="0" smtClean="0"/>
              <a:t>. </a:t>
            </a:r>
            <a:r>
              <a:rPr lang="ru-RU" sz="2400" dirty="0" err="1" smtClean="0"/>
              <a:t>Академік</a:t>
            </a:r>
            <a:r>
              <a:rPr lang="ru-RU" sz="2400" dirty="0" smtClean="0"/>
              <a:t> </a:t>
            </a:r>
            <a:r>
              <a:rPr lang="ru-RU" sz="2400" dirty="0"/>
              <a:t>АН СРСР (з 1958). Конструктор перших </a:t>
            </a:r>
            <a:r>
              <a:rPr lang="ru-RU" sz="2400" dirty="0" err="1"/>
              <a:t>штучних</a:t>
            </a:r>
            <a:r>
              <a:rPr lang="ru-RU" sz="2400" dirty="0"/>
              <a:t> </a:t>
            </a:r>
            <a:r>
              <a:rPr lang="ru-RU" sz="2400" dirty="0" err="1" smtClean="0"/>
              <a:t>супутників</a:t>
            </a:r>
            <a:r>
              <a:rPr lang="ru-RU" sz="2400" dirty="0" smtClean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 і </a:t>
            </a:r>
            <a:r>
              <a:rPr lang="ru-RU" sz="2400" dirty="0" err="1"/>
              <a:t>космічних</a:t>
            </a:r>
            <a:r>
              <a:rPr lang="ru-RU" sz="2400" dirty="0"/>
              <a:t> </a:t>
            </a:r>
            <a:r>
              <a:rPr lang="ru-RU" sz="2400" dirty="0" err="1"/>
              <a:t>кораблів</a:t>
            </a:r>
            <a:r>
              <a:rPr lang="ru-RU" sz="2400" dirty="0"/>
              <a:t>. </a:t>
            </a:r>
            <a:r>
              <a:rPr lang="ru-RU" sz="2400" dirty="0" err="1"/>
              <a:t>Сім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(1939—1945) </a:t>
            </a:r>
            <a:r>
              <a:rPr lang="ru-RU" sz="2400" dirty="0" err="1"/>
              <a:t>відбув</a:t>
            </a:r>
            <a:r>
              <a:rPr lang="ru-RU" sz="2400" dirty="0"/>
              <a:t> у ГУЛАЗІ, де разом з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/>
              <a:t>вченими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примушений</a:t>
            </a:r>
            <a:r>
              <a:rPr lang="ru-RU" sz="2400" dirty="0"/>
              <a:t> </a:t>
            </a:r>
            <a:r>
              <a:rPr lang="ru-RU" sz="2400" dirty="0" err="1"/>
              <a:t>займатися</a:t>
            </a:r>
            <a:r>
              <a:rPr lang="ru-RU" sz="2400" dirty="0"/>
              <a:t> </a:t>
            </a:r>
            <a:r>
              <a:rPr lang="ru-RU" sz="2400" dirty="0" err="1"/>
              <a:t>розробкою</a:t>
            </a:r>
            <a:r>
              <a:rPr lang="ru-RU" sz="2400" dirty="0"/>
              <a:t> </a:t>
            </a:r>
            <a:r>
              <a:rPr lang="ru-RU" sz="2400" dirty="0" err="1"/>
              <a:t>балістичних</a:t>
            </a:r>
            <a:r>
              <a:rPr lang="ru-RU" sz="2400" dirty="0"/>
              <a:t> та </a:t>
            </a:r>
            <a:r>
              <a:rPr lang="ru-RU" sz="2400" dirty="0" err="1"/>
              <a:t>геофізичних</a:t>
            </a:r>
            <a:r>
              <a:rPr lang="ru-RU" sz="2400" dirty="0"/>
              <a:t> ракет.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звільнення</a:t>
            </a:r>
            <a:r>
              <a:rPr lang="ru-RU" sz="2400" dirty="0"/>
              <a:t> </a:t>
            </a:r>
            <a:r>
              <a:rPr lang="ru-RU" sz="2400" dirty="0" err="1"/>
              <a:t>очолив</a:t>
            </a:r>
            <a:r>
              <a:rPr lang="ru-RU" sz="2400" dirty="0"/>
              <a:t> </a:t>
            </a:r>
            <a:r>
              <a:rPr lang="ru-RU" sz="2400" dirty="0" err="1"/>
              <a:t>радянську</a:t>
            </a:r>
            <a:r>
              <a:rPr lang="ru-RU" sz="2400" dirty="0"/>
              <a:t> </a:t>
            </a:r>
            <a:r>
              <a:rPr lang="ru-RU" sz="2400" dirty="0" err="1"/>
              <a:t>ракетну</a:t>
            </a:r>
            <a:r>
              <a:rPr lang="ru-RU" sz="2400" dirty="0"/>
              <a:t> </a:t>
            </a:r>
            <a:r>
              <a:rPr lang="ru-RU" sz="2400" dirty="0" err="1"/>
              <a:t>програму</a:t>
            </a:r>
            <a:r>
              <a:rPr lang="ru-RU" sz="2400" dirty="0"/>
              <a:t>.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 запущено </a:t>
            </a:r>
            <a:r>
              <a:rPr lang="ru-RU" sz="2400" dirty="0" smtClean="0"/>
              <a:t>першу </a:t>
            </a:r>
            <a:r>
              <a:rPr lang="ru-RU" sz="2400" dirty="0" err="1" smtClean="0"/>
              <a:t>міжконтинентальну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балістичну</a:t>
            </a:r>
            <a:r>
              <a:rPr lang="ru-RU" sz="2400" dirty="0" smtClean="0"/>
              <a:t> ракету, перший </a:t>
            </a:r>
            <a:r>
              <a:rPr lang="ru-RU" sz="2400" dirty="0" err="1" smtClean="0"/>
              <a:t>штучний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супутник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, перший </a:t>
            </a:r>
            <a:r>
              <a:rPr lang="ru-RU" sz="2400" dirty="0" err="1" smtClean="0"/>
              <a:t>політ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в космос та </a:t>
            </a:r>
            <a:r>
              <a:rPr lang="ru-RU" sz="2400" dirty="0" err="1" smtClean="0"/>
              <a:t>вихід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в космос.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3469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88"/>
            <a:ext cx="9143999" cy="68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61" y="31912"/>
            <a:ext cx="2947039" cy="2893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661" y="1115178"/>
            <a:ext cx="7620000" cy="4373563"/>
          </a:xfrm>
        </p:spPr>
        <p:txBody>
          <a:bodyPr>
            <a:noAutofit/>
          </a:bodyPr>
          <a:lstStyle/>
          <a:p>
            <a:pPr indent="360000"/>
            <a:r>
              <a:rPr lang="ru-RU" sz="2400" dirty="0" smtClean="0"/>
              <a:t>12 </a:t>
            </a:r>
            <a:r>
              <a:rPr lang="ru-RU" sz="2400" dirty="0" err="1"/>
              <a:t>квітня</a:t>
            </a:r>
            <a:r>
              <a:rPr lang="ru-RU" sz="2400" dirty="0"/>
              <a:t> 1961 р. </a:t>
            </a:r>
            <a:r>
              <a:rPr lang="ru-RU" sz="2400" dirty="0" err="1"/>
              <a:t>відбувся</a:t>
            </a:r>
            <a:r>
              <a:rPr lang="ru-RU" sz="2400" dirty="0"/>
              <a:t> перший </a:t>
            </a:r>
            <a:r>
              <a:rPr lang="ru-RU" sz="2400" dirty="0" err="1"/>
              <a:t>політ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в космос. </a:t>
            </a:r>
            <a:r>
              <a:rPr lang="ru-RU" sz="2400" dirty="0" err="1"/>
              <a:t>Сергій</a:t>
            </a:r>
            <a:r>
              <a:rPr lang="ru-RU" sz="2400" dirty="0"/>
              <a:t> Павлович не </a:t>
            </a:r>
            <a:r>
              <a:rPr lang="ru-RU" sz="2400" dirty="0" err="1"/>
              <a:t>міг</a:t>
            </a:r>
            <a:r>
              <a:rPr lang="ru-RU" sz="2400" dirty="0"/>
              <a:t> </a:t>
            </a:r>
            <a:r>
              <a:rPr lang="ru-RU" sz="2400" dirty="0" err="1"/>
              <a:t>розділити</a:t>
            </a:r>
            <a:r>
              <a:rPr lang="ru-RU" sz="2400" dirty="0"/>
              <a:t> з першим космонавтом </a:t>
            </a:r>
            <a:r>
              <a:rPr lang="ru-RU" sz="2400" dirty="0" err="1"/>
              <a:t>Юрієм</a:t>
            </a:r>
            <a:r>
              <a:rPr lang="ru-RU" sz="2400" dirty="0"/>
              <a:t> </a:t>
            </a:r>
            <a:r>
              <a:rPr lang="ru-RU" sz="2400" dirty="0" err="1"/>
              <a:t>Гагаріним</a:t>
            </a:r>
            <a:r>
              <a:rPr lang="ru-RU" sz="2400" dirty="0"/>
              <a:t> по праву </a:t>
            </a:r>
            <a:r>
              <a:rPr lang="ru-RU" sz="2400" dirty="0" err="1"/>
              <a:t>належні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славу і </a:t>
            </a:r>
            <a:r>
              <a:rPr lang="ru-RU" sz="2400" dirty="0" err="1"/>
              <a:t>визнання</a:t>
            </a:r>
            <a:r>
              <a:rPr lang="ru-RU" sz="2400" dirty="0"/>
              <a:t>. </a:t>
            </a:r>
            <a:r>
              <a:rPr lang="ru-RU" sz="2400" dirty="0" err="1" smtClean="0"/>
              <a:t>Велику</a:t>
            </a:r>
            <a:r>
              <a:rPr lang="ru-RU" sz="2400" dirty="0" smtClean="0"/>
              <a:t> </a:t>
            </a:r>
            <a:r>
              <a:rPr lang="ru-RU" sz="2400" dirty="0" err="1"/>
              <a:t>увагу</a:t>
            </a:r>
            <a:r>
              <a:rPr lang="ru-RU" sz="2400" dirty="0"/>
              <a:t> </a:t>
            </a:r>
            <a:r>
              <a:rPr lang="ru-RU" sz="2400" dirty="0" err="1"/>
              <a:t>С.П.Корольов</a:t>
            </a:r>
            <a:r>
              <a:rPr lang="ru-RU" sz="2400" dirty="0"/>
              <a:t> </a:t>
            </a:r>
            <a:r>
              <a:rPr lang="ru-RU" sz="2400" dirty="0" err="1"/>
              <a:t>приділяв</a:t>
            </a:r>
            <a:r>
              <a:rPr lang="ru-RU" sz="2400" dirty="0"/>
              <a:t> </a:t>
            </a:r>
            <a:r>
              <a:rPr lang="ru-RU" sz="2400" dirty="0" err="1"/>
              <a:t>минулому</a:t>
            </a:r>
            <a:r>
              <a:rPr lang="ru-RU" sz="2400" dirty="0"/>
              <a:t> </a:t>
            </a:r>
            <a:r>
              <a:rPr lang="ru-RU" sz="2400" dirty="0" err="1"/>
              <a:t>вітчизняної</a:t>
            </a:r>
            <a:r>
              <a:rPr lang="ru-RU" sz="2400" dirty="0"/>
              <a:t> науки. </a:t>
            </a:r>
            <a:r>
              <a:rPr lang="ru-RU" sz="2400" dirty="0" err="1"/>
              <a:t>Він</a:t>
            </a:r>
            <a:r>
              <a:rPr lang="ru-RU" sz="2400" dirty="0"/>
              <a:t> надавав </a:t>
            </a:r>
            <a:r>
              <a:rPr lang="ru-RU" sz="2400" dirty="0" err="1"/>
              <a:t>велику</a:t>
            </a:r>
            <a:r>
              <a:rPr lang="ru-RU" sz="2400" dirty="0"/>
              <a:t> </a:t>
            </a:r>
            <a:r>
              <a:rPr lang="ru-RU" sz="2400" dirty="0" err="1"/>
              <a:t>допомогу</a:t>
            </a:r>
            <a:r>
              <a:rPr lang="ru-RU" sz="2400" dirty="0"/>
              <a:t> в </a:t>
            </a:r>
            <a:r>
              <a:rPr lang="ru-RU" sz="2400" dirty="0" err="1"/>
              <a:t>створенні</a:t>
            </a:r>
            <a:r>
              <a:rPr lang="ru-RU" sz="2400" dirty="0"/>
              <a:t> в </a:t>
            </a:r>
            <a:r>
              <a:rPr lang="ru-RU" sz="2400" dirty="0" err="1"/>
              <a:t>Калузі</a:t>
            </a:r>
            <a:r>
              <a:rPr lang="ru-RU" sz="2400" dirty="0"/>
              <a:t> </a:t>
            </a:r>
            <a:r>
              <a:rPr lang="ru-RU" sz="2400" dirty="0" err="1"/>
              <a:t>меморіального</a:t>
            </a:r>
            <a:r>
              <a:rPr lang="ru-RU" sz="2400" dirty="0"/>
              <a:t> музею </a:t>
            </a:r>
            <a:r>
              <a:rPr lang="ru-RU" sz="2400" dirty="0" err="1"/>
              <a:t>К.Е.Ціолковського</a:t>
            </a:r>
            <a:r>
              <a:rPr lang="ru-RU" sz="2400" dirty="0"/>
              <a:t> та </a:t>
            </a:r>
            <a:r>
              <a:rPr lang="ru-RU" sz="2400" dirty="0" err="1"/>
              <a:t>будівництві</a:t>
            </a:r>
            <a:r>
              <a:rPr lang="ru-RU" sz="2400" dirty="0"/>
              <a:t> нового музейного комплексу, </a:t>
            </a:r>
            <a:r>
              <a:rPr lang="ru-RU" sz="2400" dirty="0" err="1"/>
              <a:t>встановленні</a:t>
            </a:r>
            <a:r>
              <a:rPr lang="ru-RU" sz="2400" dirty="0"/>
              <a:t> </a:t>
            </a:r>
            <a:r>
              <a:rPr lang="ru-RU" sz="2400" dirty="0" err="1"/>
              <a:t>пам’ятника</a:t>
            </a:r>
            <a:r>
              <a:rPr lang="ru-RU" sz="2400" dirty="0"/>
              <a:t> </a:t>
            </a:r>
            <a:r>
              <a:rPr lang="ru-RU" sz="2400" dirty="0" err="1"/>
              <a:t>Ф.А.Цандеру</a:t>
            </a:r>
            <a:r>
              <a:rPr lang="ru-RU" sz="2400" dirty="0"/>
              <a:t>. З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ініціативи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організовано</a:t>
            </a:r>
            <a:r>
              <a:rPr lang="ru-RU" sz="2400" dirty="0"/>
              <a:t> </a:t>
            </a:r>
            <a:r>
              <a:rPr lang="ru-RU" sz="2400" dirty="0" err="1"/>
              <a:t>спеціальну</a:t>
            </a:r>
            <a:r>
              <a:rPr lang="ru-RU" sz="2400" dirty="0"/>
              <a:t> </a:t>
            </a:r>
            <a:r>
              <a:rPr lang="ru-RU" sz="2400" dirty="0" err="1"/>
              <a:t>групу</a:t>
            </a:r>
            <a:r>
              <a:rPr lang="ru-RU" sz="2400" dirty="0"/>
              <a:t>, яка </a:t>
            </a:r>
            <a:r>
              <a:rPr lang="ru-RU" sz="2400" dirty="0" err="1"/>
              <a:t>займалась</a:t>
            </a:r>
            <a:r>
              <a:rPr lang="ru-RU" sz="2400" dirty="0"/>
              <a:t> </a:t>
            </a:r>
            <a:r>
              <a:rPr lang="ru-RU" sz="2400" dirty="0" err="1"/>
              <a:t>збиранням</a:t>
            </a:r>
            <a:r>
              <a:rPr lang="ru-RU" sz="2400" dirty="0"/>
              <a:t> і  </a:t>
            </a:r>
            <a:r>
              <a:rPr lang="ru-RU" sz="2400" dirty="0" err="1"/>
              <a:t>систематизацією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r>
              <a:rPr lang="ru-RU" sz="2400" dirty="0"/>
              <a:t> про </a:t>
            </a:r>
            <a:r>
              <a:rPr lang="ru-RU" sz="2400" dirty="0" err="1"/>
              <a:t>піонерів</a:t>
            </a:r>
            <a:r>
              <a:rPr lang="ru-RU" sz="2400" dirty="0"/>
              <a:t> </a:t>
            </a:r>
            <a:r>
              <a:rPr lang="ru-RU" sz="2400" dirty="0" err="1"/>
              <a:t>вітчизняної</a:t>
            </a:r>
            <a:r>
              <a:rPr lang="ru-RU" sz="2400" dirty="0"/>
              <a:t> </a:t>
            </a:r>
            <a:r>
              <a:rPr lang="ru-RU" sz="2400" dirty="0" err="1"/>
              <a:t>ракетної</a:t>
            </a:r>
            <a:r>
              <a:rPr lang="ru-RU" sz="2400" dirty="0"/>
              <a:t> </a:t>
            </a:r>
            <a:r>
              <a:rPr lang="ru-RU" sz="2400" dirty="0" err="1"/>
              <a:t>техніки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0053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654"/>
            <a:ext cx="9144000" cy="690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98" y="0"/>
            <a:ext cx="1920602" cy="2649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7620000" cy="4373563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rgbClr val="FF0000"/>
                </a:solidFill>
              </a:rPr>
              <a:t>Микола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Кибальчич </a:t>
            </a:r>
            <a:r>
              <a:rPr lang="ru-RU" sz="2400" dirty="0" smtClean="0"/>
              <a:t>– </a:t>
            </a:r>
            <a:r>
              <a:rPr lang="ru-RU" sz="2400" dirty="0"/>
              <a:t>автор </a:t>
            </a:r>
            <a:r>
              <a:rPr lang="ru-RU" sz="2400" dirty="0" err="1"/>
              <a:t>першого</a:t>
            </a:r>
            <a:r>
              <a:rPr lang="ru-RU" sz="2400" dirty="0"/>
              <a:t> в </a:t>
            </a:r>
            <a:r>
              <a:rPr lang="ru-RU" sz="2400" dirty="0" err="1"/>
              <a:t>світі</a:t>
            </a:r>
            <a:r>
              <a:rPr lang="ru-RU" sz="2400" dirty="0"/>
              <a:t> реактивного </a:t>
            </a:r>
            <a:r>
              <a:rPr lang="ru-RU" sz="2400" dirty="0" err="1"/>
              <a:t>апарату</a:t>
            </a:r>
            <a:r>
              <a:rPr lang="ru-RU" sz="2400" dirty="0"/>
              <a:t> для </a:t>
            </a:r>
            <a:r>
              <a:rPr lang="ru-RU" sz="2400" dirty="0" err="1"/>
              <a:t>польоту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. У </a:t>
            </a:r>
            <a:r>
              <a:rPr lang="ru-RU" sz="2400" dirty="0" err="1"/>
              <a:t>записці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обґрунтував</a:t>
            </a:r>
            <a:r>
              <a:rPr lang="ru-RU" sz="2400" dirty="0"/>
              <a:t> </a:t>
            </a:r>
            <a:r>
              <a:rPr lang="ru-RU" sz="2400" dirty="0" err="1"/>
              <a:t>побудову</a:t>
            </a:r>
            <a:r>
              <a:rPr lang="ru-RU" sz="2400" dirty="0"/>
              <a:t> порохового </a:t>
            </a:r>
            <a:r>
              <a:rPr lang="ru-RU" sz="2400" dirty="0" err="1"/>
              <a:t>двигуна</a:t>
            </a:r>
            <a:r>
              <a:rPr lang="ru-RU" sz="2400" dirty="0"/>
              <a:t>, </a:t>
            </a:r>
            <a:r>
              <a:rPr lang="ru-RU" sz="2400" dirty="0" err="1"/>
              <a:t>програмний</a:t>
            </a:r>
            <a:r>
              <a:rPr lang="ru-RU" sz="2400" dirty="0"/>
              <a:t> режим </a:t>
            </a:r>
            <a:r>
              <a:rPr lang="ru-RU" sz="2400" dirty="0" err="1"/>
              <a:t>згоряння</a:t>
            </a:r>
            <a:r>
              <a:rPr lang="ru-RU" sz="2400" dirty="0"/>
              <a:t>,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надійності</a:t>
            </a:r>
            <a:r>
              <a:rPr lang="ru-RU" sz="2400" dirty="0"/>
              <a:t> </a:t>
            </a:r>
            <a:r>
              <a:rPr lang="ru-RU" sz="2400" dirty="0" err="1"/>
              <a:t>апарата</a:t>
            </a:r>
            <a:r>
              <a:rPr lang="ru-RU" sz="2400" dirty="0"/>
              <a:t> і </a:t>
            </a:r>
            <a:r>
              <a:rPr lang="ru-RU" sz="2400" dirty="0" err="1"/>
              <a:t>керування</a:t>
            </a:r>
            <a:r>
              <a:rPr lang="ru-RU" sz="2400" dirty="0"/>
              <a:t> ним у </a:t>
            </a:r>
            <a:r>
              <a:rPr lang="ru-RU" sz="2400" dirty="0" err="1"/>
              <a:t>польоті</a:t>
            </a:r>
            <a:r>
              <a:rPr lang="ru-RU" sz="2400" dirty="0"/>
              <a:t> шляхом </a:t>
            </a:r>
            <a:r>
              <a:rPr lang="ru-RU" sz="2400" dirty="0" err="1"/>
              <a:t>зміни</a:t>
            </a:r>
            <a:r>
              <a:rPr lang="ru-RU" sz="2400" dirty="0"/>
              <a:t> кута </a:t>
            </a:r>
            <a:r>
              <a:rPr lang="ru-RU" sz="2400" dirty="0" err="1"/>
              <a:t>нахилу</a:t>
            </a:r>
            <a:r>
              <a:rPr lang="ru-RU" sz="2400" dirty="0"/>
              <a:t> </a:t>
            </a:r>
            <a:r>
              <a:rPr lang="ru-RU" sz="2400" dirty="0" err="1"/>
              <a:t>двигуна</a:t>
            </a:r>
            <a:r>
              <a:rPr lang="ru-RU" sz="2400" dirty="0"/>
              <a:t>, </a:t>
            </a:r>
            <a:r>
              <a:rPr lang="ru-RU" sz="2400" dirty="0" err="1"/>
              <a:t>випередивши</a:t>
            </a:r>
            <a:r>
              <a:rPr lang="ru-RU" sz="2400" dirty="0"/>
              <a:t> </a:t>
            </a:r>
            <a:r>
              <a:rPr lang="ru-RU" sz="2400" dirty="0" err="1"/>
              <a:t>тим</a:t>
            </a:r>
            <a:r>
              <a:rPr lang="ru-RU" sz="2400" dirty="0"/>
              <a:t> самим </a:t>
            </a:r>
            <a:r>
              <a:rPr lang="ru-RU" sz="2400" dirty="0" err="1"/>
              <a:t>стернові</a:t>
            </a:r>
            <a:r>
              <a:rPr lang="ru-RU" sz="2400" dirty="0"/>
              <a:t> </a:t>
            </a:r>
            <a:r>
              <a:rPr lang="ru-RU" sz="2400" dirty="0" err="1"/>
              <a:t>ракетні</a:t>
            </a:r>
            <a:r>
              <a:rPr lang="ru-RU" sz="2400" dirty="0"/>
              <a:t> </a:t>
            </a:r>
            <a:r>
              <a:rPr lang="ru-RU" sz="2400" dirty="0" err="1"/>
              <a:t>двигуни</a:t>
            </a:r>
            <a:r>
              <a:rPr lang="ru-RU" sz="2400" dirty="0"/>
              <a:t> </a:t>
            </a:r>
            <a:r>
              <a:rPr lang="ru-RU" sz="2400" dirty="0" err="1"/>
              <a:t>нинішнього</a:t>
            </a:r>
            <a:r>
              <a:rPr lang="ru-RU" sz="2400" dirty="0"/>
              <a:t> дня… «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мене </a:t>
            </a:r>
            <a:r>
              <a:rPr lang="ru-RU" sz="2400" dirty="0" err="1"/>
              <a:t>примусили</a:t>
            </a:r>
            <a:r>
              <a:rPr lang="ru-RU" sz="2400" dirty="0"/>
              <a:t> </a:t>
            </a:r>
            <a:r>
              <a:rPr lang="ru-RU" sz="2400" dirty="0" err="1"/>
              <a:t>робити</a:t>
            </a:r>
            <a:r>
              <a:rPr lang="ru-RU" sz="2400" dirty="0"/>
              <a:t> бомби! </a:t>
            </a:r>
            <a:r>
              <a:rPr lang="ru-RU" sz="2400" dirty="0" err="1"/>
              <a:t>Якби</a:t>
            </a:r>
            <a:r>
              <a:rPr lang="ru-RU" sz="2400" dirty="0"/>
              <a:t> в </a:t>
            </a:r>
            <a:r>
              <a:rPr lang="ru-RU" sz="2400" dirty="0" err="1"/>
              <a:t>Росії</a:t>
            </a:r>
            <a:r>
              <a:rPr lang="ru-RU" sz="2400" dirty="0"/>
              <a:t> не </a:t>
            </a:r>
            <a:r>
              <a:rPr lang="ru-RU" sz="2400" dirty="0" err="1"/>
              <a:t>було</a:t>
            </a:r>
            <a:r>
              <a:rPr lang="ru-RU" sz="2400" dirty="0"/>
              <a:t> самодержавного деспотизму, всю </a:t>
            </a:r>
            <a:r>
              <a:rPr lang="ru-RU" sz="2400" dirty="0" err="1"/>
              <a:t>винахідливість</a:t>
            </a:r>
            <a:r>
              <a:rPr lang="ru-RU" sz="2400" dirty="0"/>
              <a:t>, яку </a:t>
            </a:r>
            <a:r>
              <a:rPr lang="ru-RU" sz="2400" dirty="0" err="1"/>
              <a:t>доклав</a:t>
            </a:r>
            <a:r>
              <a:rPr lang="ru-RU" sz="2400" dirty="0"/>
              <a:t> до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метальних</a:t>
            </a:r>
            <a:r>
              <a:rPr lang="ru-RU" sz="2400" dirty="0"/>
              <a:t> </a:t>
            </a:r>
            <a:r>
              <a:rPr lang="ru-RU" sz="2400" dirty="0" err="1"/>
              <a:t>снарядів</a:t>
            </a:r>
            <a:r>
              <a:rPr lang="ru-RU" sz="2400" dirty="0"/>
              <a:t>, я </a:t>
            </a:r>
            <a:r>
              <a:rPr lang="ru-RU" sz="2400" dirty="0" err="1"/>
              <a:t>використав</a:t>
            </a:r>
            <a:r>
              <a:rPr lang="ru-RU" sz="2400" dirty="0"/>
              <a:t> </a:t>
            </a:r>
            <a:r>
              <a:rPr lang="ru-RU" sz="2400" dirty="0" err="1"/>
              <a:t>би</a:t>
            </a:r>
            <a:r>
              <a:rPr lang="ru-RU" sz="2400" dirty="0"/>
              <a:t> в </a:t>
            </a:r>
            <a:r>
              <a:rPr lang="ru-RU" sz="2400" dirty="0" err="1"/>
              <a:t>цілком</a:t>
            </a:r>
            <a:r>
              <a:rPr lang="ru-RU" sz="2400" dirty="0"/>
              <a:t> </a:t>
            </a:r>
            <a:r>
              <a:rPr lang="ru-RU" sz="2400" dirty="0" err="1"/>
              <a:t>мирній</a:t>
            </a:r>
            <a:r>
              <a:rPr lang="ru-RU" sz="2400" dirty="0"/>
              <a:t> </a:t>
            </a:r>
            <a:r>
              <a:rPr lang="ru-RU" sz="2400" dirty="0" err="1"/>
              <a:t>науковій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». З </a:t>
            </a:r>
            <a:r>
              <a:rPr lang="ru-RU" sz="2400" dirty="0" err="1"/>
              <a:t>виступу</a:t>
            </a:r>
            <a:r>
              <a:rPr lang="ru-RU" sz="2400" dirty="0"/>
              <a:t> </a:t>
            </a:r>
            <a:r>
              <a:rPr lang="ru-RU" sz="2400" dirty="0" err="1"/>
              <a:t>М.Кибальчича</a:t>
            </a:r>
            <a:r>
              <a:rPr lang="ru-RU" sz="2400" dirty="0"/>
              <a:t> на </a:t>
            </a:r>
            <a:r>
              <a:rPr lang="ru-RU" sz="2400" dirty="0" err="1"/>
              <a:t>суді</a:t>
            </a:r>
            <a:r>
              <a:rPr lang="ru-RU" sz="2400" dirty="0"/>
              <a:t> перед </a:t>
            </a:r>
            <a:r>
              <a:rPr lang="ru-RU" sz="2400" dirty="0" smtClean="0"/>
              <a:t>стратою.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5680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454" y="-171400"/>
            <a:ext cx="2267744" cy="2820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762"/>
            <a:ext cx="2699792" cy="2022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"/>
            <a:ext cx="7620000" cy="364502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</a:rPr>
              <a:t>Каденюк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Леонід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Костянтинович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(28 </a:t>
            </a:r>
            <a:r>
              <a:rPr lang="ru-RU" dirty="0" err="1"/>
              <a:t>січня</a:t>
            </a:r>
            <a:r>
              <a:rPr lang="ru-RU" dirty="0"/>
              <a:t> 1951, </a:t>
            </a:r>
            <a:r>
              <a:rPr lang="ru-RU" dirty="0" err="1"/>
              <a:t>Клішківці</a:t>
            </a:r>
            <a:r>
              <a:rPr lang="ru-RU" dirty="0"/>
              <a:t>) — Герой </a:t>
            </a:r>
            <a:r>
              <a:rPr lang="ru-RU" dirty="0" err="1"/>
              <a:t>України</a:t>
            </a:r>
            <a:r>
              <a:rPr lang="ru-RU" dirty="0"/>
              <a:t>, Перший космонавт </a:t>
            </a:r>
            <a:r>
              <a:rPr lang="ru-RU" dirty="0" err="1"/>
              <a:t>незалежної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народний</a:t>
            </a:r>
            <a:r>
              <a:rPr lang="ru-RU" dirty="0"/>
              <a:t> депутат </a:t>
            </a:r>
            <a:r>
              <a:rPr lang="ru-RU" dirty="0" err="1"/>
              <a:t>України</a:t>
            </a:r>
            <a:r>
              <a:rPr lang="ru-RU" dirty="0"/>
              <a:t> 4-го </a:t>
            </a:r>
            <a:r>
              <a:rPr lang="ru-RU" dirty="0" err="1"/>
              <a:t>скликання</a:t>
            </a:r>
            <a:r>
              <a:rPr lang="ru-RU" dirty="0"/>
              <a:t>. В </a:t>
            </a:r>
            <a:r>
              <a:rPr lang="ru-RU" dirty="0" err="1"/>
              <a:t>серпні</a:t>
            </a:r>
            <a:r>
              <a:rPr lang="ru-RU" dirty="0"/>
              <a:t> 1976 року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відібраний</a:t>
            </a:r>
            <a:r>
              <a:rPr lang="ru-RU" dirty="0"/>
              <a:t> до загону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космонавтів</a:t>
            </a:r>
            <a:r>
              <a:rPr lang="ru-RU" dirty="0"/>
              <a:t> у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багаторазової</a:t>
            </a:r>
            <a:r>
              <a:rPr lang="ru-RU" dirty="0"/>
              <a:t> </a:t>
            </a:r>
            <a:r>
              <a:rPr lang="ru-RU" dirty="0" err="1"/>
              <a:t>космічної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«Буран». В 1977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закінчив</a:t>
            </a:r>
            <a:r>
              <a:rPr lang="ru-RU" dirty="0"/>
              <a:t> Центр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льотчиків-випробувачів</a:t>
            </a:r>
            <a:r>
              <a:rPr lang="ru-RU" dirty="0"/>
              <a:t>. </a:t>
            </a:r>
            <a:r>
              <a:rPr lang="ru-RU" dirty="0" err="1"/>
              <a:t>Отримав</a:t>
            </a:r>
            <a:r>
              <a:rPr lang="ru-RU" dirty="0"/>
              <a:t> диплом і </a:t>
            </a:r>
            <a:r>
              <a:rPr lang="ru-RU" dirty="0" err="1"/>
              <a:t>кваліфікацію</a:t>
            </a:r>
            <a:r>
              <a:rPr lang="ru-RU" dirty="0"/>
              <a:t> «</a:t>
            </a:r>
            <a:r>
              <a:rPr lang="ru-RU" dirty="0" err="1"/>
              <a:t>льотчик-випробувач</a:t>
            </a:r>
            <a:r>
              <a:rPr lang="ru-RU" dirty="0"/>
              <a:t>». </a:t>
            </a:r>
            <a:r>
              <a:rPr lang="ru-RU" dirty="0" smtClean="0"/>
              <a:t>З </a:t>
            </a:r>
            <a:r>
              <a:rPr lang="ru-RU" dirty="0"/>
              <a:t>1977 до 1983 року — космонавт-</a:t>
            </a:r>
            <a:r>
              <a:rPr lang="ru-RU" dirty="0" err="1"/>
              <a:t>випробувач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багаторазової</a:t>
            </a:r>
            <a:r>
              <a:rPr lang="ru-RU" dirty="0"/>
              <a:t> </a:t>
            </a:r>
            <a:r>
              <a:rPr lang="ru-RU" dirty="0" err="1"/>
              <a:t>космічної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«Буран». 1984—1988 </a:t>
            </a:r>
            <a:r>
              <a:rPr lang="ru-RU" dirty="0" err="1"/>
              <a:t>рр</a:t>
            </a:r>
            <a:r>
              <a:rPr lang="ru-RU" dirty="0"/>
              <a:t>. — </a:t>
            </a:r>
            <a:r>
              <a:rPr lang="ru-RU" dirty="0" err="1"/>
              <a:t>льотчик-випробувач</a:t>
            </a:r>
            <a:r>
              <a:rPr lang="ru-RU" dirty="0"/>
              <a:t> Державного </a:t>
            </a:r>
            <a:r>
              <a:rPr lang="ru-RU" dirty="0" err="1"/>
              <a:t>науково-дослідного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Військово-повітряних</a:t>
            </a:r>
            <a:r>
              <a:rPr lang="ru-RU" dirty="0"/>
              <a:t> сил СРСР. 1988—1996 </a:t>
            </a:r>
            <a:r>
              <a:rPr lang="ru-RU" dirty="0" err="1"/>
              <a:t>рр</a:t>
            </a:r>
            <a:r>
              <a:rPr lang="ru-RU" dirty="0"/>
              <a:t>. — космонавт-</a:t>
            </a:r>
            <a:r>
              <a:rPr lang="ru-RU" dirty="0" err="1"/>
              <a:t>випробувач</a:t>
            </a:r>
            <a:r>
              <a:rPr lang="ru-RU" dirty="0"/>
              <a:t>, </a:t>
            </a:r>
            <a:r>
              <a:rPr lang="ru-RU" dirty="0" err="1"/>
              <a:t>льотчик-випробувач</a:t>
            </a:r>
            <a:r>
              <a:rPr lang="ru-RU" dirty="0"/>
              <a:t> </a:t>
            </a:r>
            <a:r>
              <a:rPr lang="ru-RU" dirty="0" err="1"/>
              <a:t>багаторазової</a:t>
            </a:r>
            <a:r>
              <a:rPr lang="ru-RU" dirty="0"/>
              <a:t> </a:t>
            </a:r>
            <a:r>
              <a:rPr lang="ru-RU" dirty="0" err="1"/>
              <a:t>космічної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«Буран». </a:t>
            </a:r>
          </a:p>
        </p:txBody>
      </p:sp>
    </p:spTree>
    <p:extLst>
      <p:ext uri="{BB962C8B-B14F-4D97-AF65-F5344CB8AC3E}">
        <p14:creationId xmlns:p14="http://schemas.microsoft.com/office/powerpoint/2010/main" val="2923962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484784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Початком </a:t>
            </a:r>
            <a:r>
              <a:rPr lang="ru-RU" sz="2400" b="1" dirty="0" err="1"/>
              <a:t>проходження</a:t>
            </a:r>
            <a:r>
              <a:rPr lang="ru-RU" sz="2400" b="1" dirty="0"/>
              <a:t> </a:t>
            </a:r>
            <a:r>
              <a:rPr lang="ru-RU" sz="2400" b="1" dirty="0" err="1"/>
              <a:t>людини</a:t>
            </a:r>
            <a:r>
              <a:rPr lang="ru-RU" sz="2400" b="1" dirty="0"/>
              <a:t> в космос </a:t>
            </a:r>
            <a:r>
              <a:rPr lang="ru-RU" sz="2400" b="1" dirty="0" err="1"/>
              <a:t>було</a:t>
            </a:r>
            <a:r>
              <a:rPr lang="ru-RU" sz="2400" b="1" dirty="0"/>
              <a:t> </a:t>
            </a:r>
            <a:r>
              <a:rPr lang="ru-RU" sz="2400" b="1" dirty="0" err="1"/>
              <a:t>покладено</a:t>
            </a:r>
            <a:r>
              <a:rPr lang="ru-RU" sz="2400" b="1" dirty="0"/>
              <a:t> 4 </a:t>
            </a:r>
            <a:r>
              <a:rPr lang="ru-RU" sz="2400" b="1" dirty="0" err="1"/>
              <a:t>жовтня</a:t>
            </a:r>
            <a:r>
              <a:rPr lang="ru-RU" sz="2400" b="1" dirty="0"/>
              <a:t> 1957 року. В </a:t>
            </a:r>
            <a:r>
              <a:rPr lang="ru-RU" sz="2400" b="1" dirty="0" err="1"/>
              <a:t>цей</a:t>
            </a:r>
            <a:r>
              <a:rPr lang="ru-RU" sz="2400" b="1" dirty="0"/>
              <a:t> </a:t>
            </a:r>
            <a:r>
              <a:rPr lang="ru-RU" sz="2400" b="1" dirty="0" err="1"/>
              <a:t>пам’ятний</a:t>
            </a:r>
            <a:r>
              <a:rPr lang="ru-RU" sz="2400" b="1" dirty="0"/>
              <a:t> день </a:t>
            </a:r>
            <a:r>
              <a:rPr lang="ru-RU" sz="2400" b="1" dirty="0" err="1"/>
              <a:t>вийшов</a:t>
            </a:r>
            <a:r>
              <a:rPr lang="ru-RU" sz="2400" b="1" dirty="0"/>
              <a:t> на </a:t>
            </a:r>
            <a:r>
              <a:rPr lang="ru-RU" sz="2400" b="1" dirty="0" err="1"/>
              <a:t>орбіту</a:t>
            </a:r>
            <a:r>
              <a:rPr lang="ru-RU" sz="2400" b="1" dirty="0"/>
              <a:t> </a:t>
            </a:r>
            <a:r>
              <a:rPr lang="ru-RU" sz="2400" b="1" dirty="0" err="1"/>
              <a:t>запущений</a:t>
            </a:r>
            <a:r>
              <a:rPr lang="ru-RU" sz="2400" b="1" dirty="0"/>
              <a:t> у </a:t>
            </a:r>
            <a:r>
              <a:rPr lang="ru-RU" sz="2400" b="1" dirty="0" err="1"/>
              <a:t>Радянському</a:t>
            </a:r>
            <a:r>
              <a:rPr lang="ru-RU" sz="2400" b="1" dirty="0"/>
              <a:t> </a:t>
            </a:r>
            <a:r>
              <a:rPr lang="ru-RU" sz="2400" b="1" dirty="0" err="1"/>
              <a:t>Союзі</a:t>
            </a:r>
            <a:r>
              <a:rPr lang="ru-RU" sz="2400" b="1" dirty="0"/>
              <a:t> перший в </a:t>
            </a:r>
            <a:r>
              <a:rPr lang="ru-RU" sz="2400" b="1" dirty="0" err="1"/>
              <a:t>історії</a:t>
            </a:r>
            <a:r>
              <a:rPr lang="ru-RU" sz="2400" b="1" dirty="0"/>
              <a:t> </a:t>
            </a:r>
            <a:r>
              <a:rPr lang="ru-RU" sz="2400" b="1" dirty="0" err="1"/>
              <a:t>людства</a:t>
            </a:r>
            <a:r>
              <a:rPr lang="ru-RU" sz="2400" b="1" dirty="0"/>
              <a:t> </a:t>
            </a:r>
            <a:r>
              <a:rPr lang="ru-RU" sz="2400" b="1" dirty="0" err="1"/>
              <a:t>штучний</a:t>
            </a:r>
            <a:r>
              <a:rPr lang="ru-RU" sz="2400" b="1" dirty="0"/>
              <a:t> </a:t>
            </a:r>
            <a:r>
              <a:rPr lang="ru-RU" sz="2400" b="1" dirty="0" err="1"/>
              <a:t>супутник</a:t>
            </a:r>
            <a:r>
              <a:rPr lang="ru-RU" sz="2400" b="1" dirty="0"/>
              <a:t> </a:t>
            </a:r>
            <a:r>
              <a:rPr lang="ru-RU" sz="2400" b="1" dirty="0" err="1"/>
              <a:t>Землі</a:t>
            </a:r>
            <a:r>
              <a:rPr lang="ru-RU" sz="2400" b="1" dirty="0"/>
              <a:t>.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важив</a:t>
            </a:r>
            <a:r>
              <a:rPr lang="ru-RU" sz="2400" b="1" dirty="0"/>
              <a:t> 83,6 кг. Прорвавшись </a:t>
            </a:r>
            <a:r>
              <a:rPr lang="ru-RU" sz="2400" b="1" dirty="0" err="1"/>
              <a:t>крізь</a:t>
            </a:r>
            <a:r>
              <a:rPr lang="ru-RU" sz="2400" b="1" dirty="0"/>
              <a:t> </a:t>
            </a:r>
            <a:r>
              <a:rPr lang="ru-RU" sz="2400" b="1" dirty="0" err="1"/>
              <a:t>земну</a:t>
            </a:r>
            <a:r>
              <a:rPr lang="ru-RU" sz="2400" b="1" dirty="0"/>
              <a:t> атмосферу, перша </a:t>
            </a:r>
            <a:r>
              <a:rPr lang="ru-RU" sz="2400" b="1" dirty="0" err="1"/>
              <a:t>космічна</a:t>
            </a:r>
            <a:r>
              <a:rPr lang="ru-RU" sz="2400" b="1" dirty="0"/>
              <a:t> </a:t>
            </a:r>
            <a:r>
              <a:rPr lang="ru-RU" sz="2400" b="1" dirty="0" err="1"/>
              <a:t>ластівка</a:t>
            </a:r>
            <a:r>
              <a:rPr lang="ru-RU" sz="2400" b="1" dirty="0"/>
              <a:t> </a:t>
            </a:r>
            <a:r>
              <a:rPr lang="ru-RU" sz="2400" b="1" dirty="0" err="1"/>
              <a:t>винесла</a:t>
            </a:r>
            <a:r>
              <a:rPr lang="ru-RU" sz="2400" b="1" dirty="0"/>
              <a:t> в </a:t>
            </a:r>
            <a:r>
              <a:rPr lang="ru-RU" sz="2400" b="1" dirty="0" err="1"/>
              <a:t>космічний</a:t>
            </a:r>
            <a:r>
              <a:rPr lang="ru-RU" sz="2400" b="1" dirty="0"/>
              <a:t> </a:t>
            </a:r>
            <a:r>
              <a:rPr lang="ru-RU" sz="2400" b="1" dirty="0" err="1"/>
              <a:t>простір</a:t>
            </a:r>
            <a:r>
              <a:rPr lang="ru-RU" sz="2400" b="1" dirty="0"/>
              <a:t> </a:t>
            </a:r>
            <a:r>
              <a:rPr lang="ru-RU" sz="2400" b="1" dirty="0" err="1"/>
              <a:t>наукові</a:t>
            </a:r>
            <a:r>
              <a:rPr lang="ru-RU" sz="2400" b="1" dirty="0"/>
              <a:t> </a:t>
            </a:r>
            <a:r>
              <a:rPr lang="ru-RU" sz="2400" b="1" dirty="0" err="1"/>
              <a:t>прилади</a:t>
            </a:r>
            <a:r>
              <a:rPr lang="ru-RU" sz="2400" b="1" dirty="0"/>
              <a:t> і </a:t>
            </a:r>
            <a:r>
              <a:rPr lang="ru-RU" sz="2400" b="1" dirty="0" err="1"/>
              <a:t>радіопередавачі</a:t>
            </a:r>
            <a:r>
              <a:rPr lang="ru-RU" sz="2400" b="1" dirty="0"/>
              <a:t>. Вони передали на Землю першу </a:t>
            </a:r>
            <a:r>
              <a:rPr lang="ru-RU" sz="2400" b="1" dirty="0" err="1"/>
              <a:t>наукову</a:t>
            </a:r>
            <a:r>
              <a:rPr lang="ru-RU" sz="2400" b="1" dirty="0"/>
              <a:t> </a:t>
            </a:r>
            <a:r>
              <a:rPr lang="ru-RU" sz="2400" b="1" dirty="0" err="1"/>
              <a:t>інформацію</a:t>
            </a:r>
            <a:r>
              <a:rPr lang="ru-RU" sz="2400" b="1" dirty="0"/>
              <a:t> про </a:t>
            </a:r>
            <a:r>
              <a:rPr lang="ru-RU" sz="2400" b="1" dirty="0" err="1"/>
              <a:t>космічний</a:t>
            </a:r>
            <a:r>
              <a:rPr lang="ru-RU" sz="2400" b="1" dirty="0"/>
              <a:t> </a:t>
            </a:r>
            <a:r>
              <a:rPr lang="ru-RU" sz="2400" b="1" dirty="0" err="1"/>
              <a:t>простір</a:t>
            </a:r>
            <a:r>
              <a:rPr lang="ru-RU" sz="2400" b="1" dirty="0"/>
              <a:t>, </a:t>
            </a:r>
            <a:r>
              <a:rPr lang="ru-RU" sz="2400" b="1" dirty="0" err="1"/>
              <a:t>оточуючий</a:t>
            </a:r>
            <a:r>
              <a:rPr lang="ru-RU" sz="2400" b="1" dirty="0"/>
              <a:t> </a:t>
            </a:r>
            <a:r>
              <a:rPr lang="ru-RU" sz="2400" b="1" dirty="0" err="1"/>
              <a:t>Землю.Перший</a:t>
            </a:r>
            <a:r>
              <a:rPr lang="ru-RU" sz="2400" b="1" dirty="0"/>
              <a:t> </a:t>
            </a:r>
            <a:r>
              <a:rPr lang="ru-RU" sz="2400" b="1" dirty="0" err="1"/>
              <a:t>супутник</a:t>
            </a:r>
            <a:r>
              <a:rPr lang="ru-RU" sz="2400" b="1" dirty="0"/>
              <a:t> почав </a:t>
            </a:r>
            <a:r>
              <a:rPr lang="ru-RU" sz="2400" b="1" dirty="0" err="1"/>
              <a:t>обертатися</a:t>
            </a:r>
            <a:r>
              <a:rPr lang="ru-RU" sz="2400" b="1" dirty="0"/>
              <a:t> </a:t>
            </a:r>
            <a:r>
              <a:rPr lang="ru-RU" sz="2400" b="1" dirty="0" err="1"/>
              <a:t>навколо</a:t>
            </a:r>
            <a:r>
              <a:rPr lang="ru-RU" sz="2400" b="1" dirty="0"/>
              <a:t> </a:t>
            </a:r>
            <a:r>
              <a:rPr lang="ru-RU" sz="2400" b="1" dirty="0" err="1"/>
              <a:t>Землі</a:t>
            </a:r>
            <a:r>
              <a:rPr lang="ru-RU" sz="2400" b="1" dirty="0"/>
              <a:t> по </a:t>
            </a:r>
            <a:r>
              <a:rPr lang="ru-RU" sz="2400" b="1" dirty="0" err="1"/>
              <a:t>еліптичній</a:t>
            </a:r>
            <a:r>
              <a:rPr lang="ru-RU" sz="2400" b="1" dirty="0"/>
              <a:t> </a:t>
            </a:r>
            <a:r>
              <a:rPr lang="ru-RU" sz="2400" b="1" dirty="0" err="1"/>
              <a:t>орбіті</a:t>
            </a:r>
            <a:r>
              <a:rPr lang="ru-RU" sz="2400" b="1" dirty="0"/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26" y="0"/>
            <a:ext cx="45847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255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Розвиток космонавтики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79" y="0"/>
            <a:ext cx="91749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15972" y="2060848"/>
            <a:ext cx="7620000" cy="3260576"/>
          </a:xfrm>
        </p:spPr>
        <p:txBody>
          <a:bodyPr>
            <a:noAutofit/>
          </a:bodyPr>
          <a:lstStyle/>
          <a:p>
            <a:pPr indent="360000"/>
            <a:r>
              <a:rPr lang="ru-RU" sz="2800" dirty="0" err="1" smtClean="0"/>
              <a:t>Другий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радянський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супутник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виведений</a:t>
            </a:r>
            <a:r>
              <a:rPr lang="ru-RU" sz="2800" dirty="0" smtClean="0"/>
              <a:t> на </a:t>
            </a:r>
            <a:r>
              <a:rPr lang="ru-RU" sz="2800" dirty="0" err="1" smtClean="0"/>
              <a:t>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витягнуту</a:t>
            </a:r>
            <a:r>
              <a:rPr lang="ru-RU" sz="2800" dirty="0" smtClean="0"/>
              <a:t> </a:t>
            </a:r>
            <a:r>
              <a:rPr lang="ru-RU" sz="2800" dirty="0" err="1" smtClean="0"/>
              <a:t>орбіту</a:t>
            </a:r>
            <a:r>
              <a:rPr lang="ru-RU" sz="2800" dirty="0" smtClean="0"/>
              <a:t> 3 </a:t>
            </a:r>
            <a:r>
              <a:rPr lang="ru-RU" sz="2800" dirty="0" smtClean="0"/>
              <a:t>листопада </a:t>
            </a:r>
            <a:r>
              <a:rPr lang="ru-RU" sz="2800" dirty="0" smtClean="0"/>
              <a:t>1957 року. 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ракета </a:t>
            </a:r>
            <a:r>
              <a:rPr lang="ru-RU" sz="2800" dirty="0" err="1" smtClean="0"/>
              <a:t>першого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супутника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піднімала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на 947 км., то ракета другого </a:t>
            </a:r>
            <a:r>
              <a:rPr lang="ru-RU" sz="2800" dirty="0" err="1" smtClean="0"/>
              <a:t>супутника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потужньою</a:t>
            </a:r>
            <a:r>
              <a:rPr lang="ru-RU" sz="2800" dirty="0" smtClean="0"/>
              <a:t> і </a:t>
            </a:r>
            <a:r>
              <a:rPr lang="ru-RU" sz="2800" dirty="0" err="1" smtClean="0"/>
              <a:t>підняла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висоту</a:t>
            </a:r>
            <a:r>
              <a:rPr lang="ru-RU" sz="2800" dirty="0" smtClean="0"/>
              <a:t> 1671 км при </a:t>
            </a:r>
            <a:r>
              <a:rPr lang="ru-RU" sz="2800" dirty="0" err="1" smtClean="0"/>
              <a:t>вазі</a:t>
            </a:r>
            <a:r>
              <a:rPr lang="ru-RU" sz="2800" dirty="0" smtClean="0"/>
              <a:t> 508,3 кг.</a:t>
            </a:r>
          </a:p>
          <a:p>
            <a:pPr indent="360000"/>
            <a:r>
              <a:rPr lang="ru-RU" sz="2800" dirty="0" err="1" smtClean="0"/>
              <a:t>Третій</a:t>
            </a:r>
            <a:r>
              <a:rPr lang="ru-RU" sz="2800" dirty="0" smtClean="0"/>
              <a:t> </a:t>
            </a:r>
            <a:r>
              <a:rPr lang="ru-RU" sz="2800" dirty="0" err="1" smtClean="0"/>
              <a:t>супутник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піднявся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вище</a:t>
            </a:r>
            <a:r>
              <a:rPr lang="ru-RU" sz="2800" dirty="0" smtClean="0"/>
              <a:t> – на 1880 км і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endParaRPr lang="ru-RU" sz="2800" dirty="0" smtClean="0"/>
          </a:p>
          <a:p>
            <a:pPr indent="360000"/>
            <a:r>
              <a:rPr lang="ru-RU" sz="2800" dirty="0" err="1" smtClean="0"/>
              <a:t>важче</a:t>
            </a:r>
            <a:r>
              <a:rPr lang="ru-RU" sz="2800" dirty="0" smtClean="0"/>
              <a:t>.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важив</a:t>
            </a:r>
            <a:r>
              <a:rPr lang="ru-RU" sz="2800" dirty="0" smtClean="0"/>
              <a:t> 1327 кг.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663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30810"/>
            <a:ext cx="9433047" cy="698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12" y="4552949"/>
            <a:ext cx="1981200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11" y="188640"/>
            <a:ext cx="2154125" cy="1615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07" y="2204864"/>
            <a:ext cx="2052849" cy="1552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620000" cy="4373563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/>
              <a:t>ряду </a:t>
            </a:r>
            <a:r>
              <a:rPr lang="ru-RU" sz="2400" dirty="0" err="1"/>
              <a:t>пробних</a:t>
            </a:r>
            <a:r>
              <a:rPr lang="ru-RU" sz="2400" dirty="0"/>
              <a:t> </a:t>
            </a:r>
            <a:r>
              <a:rPr lang="ru-RU" sz="2400" dirty="0" err="1"/>
              <a:t>запусків</a:t>
            </a:r>
            <a:r>
              <a:rPr lang="ru-RU" sz="2400" dirty="0"/>
              <a:t>, коли </a:t>
            </a:r>
            <a:r>
              <a:rPr lang="ru-RU" sz="2400" dirty="0" err="1"/>
              <a:t>місця</a:t>
            </a:r>
            <a:r>
              <a:rPr lang="ru-RU" sz="2400" dirty="0"/>
              <a:t> в </a:t>
            </a:r>
            <a:r>
              <a:rPr lang="ru-RU" sz="2400" dirty="0" err="1"/>
              <a:t>кабіні</a:t>
            </a:r>
            <a:r>
              <a:rPr lang="ru-RU" sz="2400" dirty="0"/>
              <a:t> </a:t>
            </a:r>
            <a:r>
              <a:rPr lang="ru-RU" sz="2400" dirty="0" err="1"/>
              <a:t>супутника</a:t>
            </a:r>
            <a:r>
              <a:rPr lang="ru-RU" sz="2400" dirty="0"/>
              <a:t> </a:t>
            </a:r>
            <a:r>
              <a:rPr lang="ru-RU" sz="2400" dirty="0" err="1"/>
              <a:t>займали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живі</a:t>
            </a:r>
            <a:r>
              <a:rPr lang="ru-RU" sz="2400" dirty="0"/>
              <a:t> </a:t>
            </a:r>
            <a:r>
              <a:rPr lang="ru-RU" sz="2400" dirty="0" err="1"/>
              <a:t>істоти</a:t>
            </a:r>
            <a:r>
              <a:rPr lang="ru-RU" sz="2400" dirty="0"/>
              <a:t> –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грибків</a:t>
            </a:r>
            <a:r>
              <a:rPr lang="ru-RU" sz="2400" dirty="0"/>
              <a:t> і </a:t>
            </a:r>
            <a:r>
              <a:rPr lang="ru-RU" sz="2400" dirty="0" err="1"/>
              <a:t>бактерії</a:t>
            </a:r>
            <a:r>
              <a:rPr lang="ru-RU" sz="2400" dirty="0"/>
              <a:t> до </a:t>
            </a:r>
            <a:r>
              <a:rPr lang="ru-RU" sz="2400" dirty="0" err="1"/>
              <a:t>відомих</a:t>
            </a:r>
            <a:r>
              <a:rPr lang="ru-RU" sz="2400" dirty="0"/>
              <a:t> </a:t>
            </a:r>
            <a:r>
              <a:rPr lang="ru-RU" sz="2400" dirty="0" err="1"/>
              <a:t>всьому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</a:t>
            </a:r>
            <a:r>
              <a:rPr lang="ru-RU" sz="2400" dirty="0" err="1"/>
              <a:t>Білки</a:t>
            </a:r>
            <a:r>
              <a:rPr lang="ru-RU" sz="2400" dirty="0"/>
              <a:t> та </a:t>
            </a:r>
            <a:r>
              <a:rPr lang="ru-RU" sz="2400" dirty="0" err="1"/>
              <a:t>Стрілки</a:t>
            </a:r>
            <a:r>
              <a:rPr lang="ru-RU" sz="2400" dirty="0"/>
              <a:t>, - </a:t>
            </a:r>
            <a:r>
              <a:rPr lang="ru-RU" sz="2400" dirty="0" err="1"/>
              <a:t>конструкція</a:t>
            </a:r>
            <a:r>
              <a:rPr lang="ru-RU" sz="2400" dirty="0"/>
              <a:t> </a:t>
            </a:r>
            <a:r>
              <a:rPr lang="ru-RU" sz="2400" dirty="0" err="1"/>
              <a:t>космічного</a:t>
            </a:r>
            <a:r>
              <a:rPr lang="ru-RU" sz="2400" dirty="0"/>
              <a:t> корабля з </a:t>
            </a:r>
            <a:r>
              <a:rPr lang="ru-RU" sz="2400" dirty="0" err="1"/>
              <a:t>усіма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складними</a:t>
            </a:r>
            <a:r>
              <a:rPr lang="ru-RU" sz="2400" dirty="0"/>
              <a:t> системами </a:t>
            </a:r>
            <a:r>
              <a:rPr lang="ru-RU" sz="2400" dirty="0" err="1"/>
              <a:t>виведення</a:t>
            </a:r>
            <a:r>
              <a:rPr lang="ru-RU" sz="2400" dirty="0"/>
              <a:t> на </a:t>
            </a:r>
            <a:r>
              <a:rPr lang="ru-RU" sz="2400" dirty="0" err="1"/>
              <a:t>орбіту</a:t>
            </a:r>
            <a:r>
              <a:rPr lang="ru-RU" sz="2400" dirty="0"/>
              <a:t>, </a:t>
            </a:r>
            <a:r>
              <a:rPr lang="ru-RU" sz="2400" dirty="0" err="1"/>
              <a:t>стабілізації</a:t>
            </a:r>
            <a:r>
              <a:rPr lang="ru-RU" sz="2400" dirty="0"/>
              <a:t> </a:t>
            </a:r>
            <a:r>
              <a:rPr lang="ru-RU" sz="2400" dirty="0" err="1"/>
              <a:t>польоту</a:t>
            </a:r>
            <a:r>
              <a:rPr lang="ru-RU" sz="2400" dirty="0"/>
              <a:t> і </a:t>
            </a:r>
            <a:r>
              <a:rPr lang="ru-RU" sz="2400" dirty="0" err="1"/>
              <a:t>повернення</a:t>
            </a:r>
            <a:r>
              <a:rPr lang="ru-RU" sz="2400" dirty="0"/>
              <a:t> на Землю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відпрацьована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   В </a:t>
            </a:r>
            <a:r>
              <a:rPr lang="ru-RU" sz="2400" dirty="0" err="1"/>
              <a:t>історичний</a:t>
            </a:r>
            <a:r>
              <a:rPr lang="ru-RU" sz="2400" dirty="0"/>
              <a:t> день 12 </a:t>
            </a:r>
            <a:r>
              <a:rPr lang="ru-RU" sz="2400" dirty="0" err="1"/>
              <a:t>квітня</a:t>
            </a:r>
            <a:r>
              <a:rPr lang="ru-RU" sz="2400" dirty="0"/>
              <a:t> 1961 року </a:t>
            </a:r>
            <a:r>
              <a:rPr lang="ru-RU" sz="2400" dirty="0" err="1"/>
              <a:t>вийшов</a:t>
            </a:r>
            <a:r>
              <a:rPr lang="ru-RU" sz="2400" dirty="0"/>
              <a:t> в космос </a:t>
            </a:r>
            <a:r>
              <a:rPr lang="ru-RU" sz="2400" dirty="0" err="1"/>
              <a:t>корабель</a:t>
            </a:r>
            <a:r>
              <a:rPr lang="ru-RU" sz="2400" dirty="0"/>
              <a:t> “Восток” з першим в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людства</a:t>
            </a:r>
            <a:r>
              <a:rPr lang="ru-RU" sz="2400" dirty="0"/>
              <a:t> </a:t>
            </a:r>
            <a:r>
              <a:rPr lang="ru-RU" sz="2400" dirty="0" err="1"/>
              <a:t>льотчиком</a:t>
            </a:r>
            <a:r>
              <a:rPr lang="ru-RU" sz="2400" dirty="0"/>
              <a:t>-космонавтом на борту </a:t>
            </a:r>
            <a:r>
              <a:rPr lang="ru-RU" sz="2400" dirty="0" err="1"/>
              <a:t>Юрієм</a:t>
            </a:r>
            <a:r>
              <a:rPr lang="ru-RU" sz="2400" dirty="0"/>
              <a:t> </a:t>
            </a:r>
            <a:r>
              <a:rPr lang="ru-RU" sz="2400" dirty="0" err="1"/>
              <a:t>Олексійовичем</a:t>
            </a:r>
            <a:r>
              <a:rPr lang="ru-RU" sz="2400" dirty="0"/>
              <a:t> </a:t>
            </a:r>
            <a:r>
              <a:rPr lang="ru-RU" sz="2400" dirty="0" err="1"/>
              <a:t>Гагаріним</a:t>
            </a:r>
            <a:r>
              <a:rPr lang="ru-RU" sz="2400" dirty="0"/>
              <a:t>. </a:t>
            </a:r>
            <a:r>
              <a:rPr lang="ru-RU" sz="2400" dirty="0" err="1"/>
              <a:t>Облетівши</a:t>
            </a:r>
            <a:r>
              <a:rPr lang="ru-RU" sz="2400" dirty="0"/>
              <a:t> </a:t>
            </a:r>
            <a:r>
              <a:rPr lang="ru-RU" sz="2400" dirty="0" err="1"/>
              <a:t>Земну</a:t>
            </a:r>
            <a:r>
              <a:rPr lang="ru-RU" sz="2400" dirty="0"/>
              <a:t> кулю, </a:t>
            </a:r>
            <a:r>
              <a:rPr lang="ru-RU" sz="2400" dirty="0" err="1"/>
              <a:t>він</a:t>
            </a:r>
            <a:r>
              <a:rPr lang="ru-RU" sz="2400" dirty="0"/>
              <a:t> через одну годину 48 </a:t>
            </a:r>
            <a:r>
              <a:rPr lang="ru-RU" sz="2400" dirty="0" err="1"/>
              <a:t>хвилин</a:t>
            </a:r>
            <a:r>
              <a:rPr lang="ru-RU" sz="2400" dirty="0"/>
              <a:t> </a:t>
            </a:r>
            <a:r>
              <a:rPr lang="ru-RU" sz="2400" dirty="0" err="1"/>
              <a:t>успішно</a:t>
            </a:r>
            <a:r>
              <a:rPr lang="ru-RU" sz="2400" dirty="0"/>
              <a:t> </a:t>
            </a:r>
            <a:r>
              <a:rPr lang="ru-RU" sz="2400" dirty="0" err="1"/>
              <a:t>приземлився</a:t>
            </a:r>
            <a:r>
              <a:rPr lang="ru-RU" sz="2400" dirty="0"/>
              <a:t> в </a:t>
            </a:r>
            <a:r>
              <a:rPr lang="ru-RU" sz="2400" dirty="0" err="1"/>
              <a:t>заданому</a:t>
            </a:r>
            <a:r>
              <a:rPr lang="ru-RU" sz="2400" dirty="0"/>
              <a:t> </a:t>
            </a:r>
            <a:r>
              <a:rPr lang="ru-RU" sz="2400" dirty="0" err="1"/>
              <a:t>районі</a:t>
            </a:r>
            <a:r>
              <a:rPr lang="ru-RU" sz="2400" dirty="0"/>
              <a:t> </a:t>
            </a:r>
            <a:r>
              <a:rPr lang="ru-RU" sz="2400" dirty="0" err="1"/>
              <a:t>Радянського</a:t>
            </a:r>
            <a:r>
              <a:rPr lang="ru-RU" sz="2400" dirty="0"/>
              <a:t> Союзу</a:t>
            </a:r>
            <a:r>
              <a:rPr lang="ru-RU" sz="2400" dirty="0" smtClean="0"/>
              <a:t>.</a:t>
            </a:r>
            <a:r>
              <a:rPr lang="en-US" sz="2400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9116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764704"/>
            <a:ext cx="7620000" cy="4373563"/>
          </a:xfrm>
        </p:spPr>
        <p:txBody>
          <a:bodyPr>
            <a:noAutofit/>
          </a:bodyPr>
          <a:lstStyle/>
          <a:p>
            <a:pPr indent="360000"/>
            <a:r>
              <a:rPr lang="ru-RU" sz="2400" dirty="0"/>
              <a:t>12 </a:t>
            </a:r>
            <a:r>
              <a:rPr lang="ru-RU" sz="2400" dirty="0" err="1"/>
              <a:t>квітня</a:t>
            </a:r>
            <a:r>
              <a:rPr lang="ru-RU" sz="2400" dirty="0"/>
              <a:t> 1961 року </a:t>
            </a:r>
            <a:r>
              <a:rPr lang="ru-RU" sz="2400" dirty="0" err="1"/>
              <a:t>російська</a:t>
            </a:r>
            <a:r>
              <a:rPr lang="ru-RU" sz="2400" dirty="0"/>
              <a:t> </a:t>
            </a:r>
            <a:r>
              <a:rPr lang="ru-RU" sz="2400" dirty="0" err="1"/>
              <a:t>модифікована</a:t>
            </a:r>
            <a:r>
              <a:rPr lang="ru-RU" sz="2400" dirty="0"/>
              <a:t> </a:t>
            </a:r>
            <a:r>
              <a:rPr lang="ru-RU" sz="2400" dirty="0" err="1"/>
              <a:t>міжконтинентальна</a:t>
            </a:r>
            <a:r>
              <a:rPr lang="ru-RU" sz="2400" dirty="0"/>
              <a:t> </a:t>
            </a:r>
            <a:r>
              <a:rPr lang="ru-RU" sz="2400" dirty="0" err="1"/>
              <a:t>балістична</a:t>
            </a:r>
            <a:r>
              <a:rPr lang="ru-RU" sz="2400" dirty="0"/>
              <a:t> ракета Р-7, </a:t>
            </a:r>
            <a:r>
              <a:rPr lang="ru-RU" sz="2400" dirty="0" err="1"/>
              <a:t>обладнана</a:t>
            </a:r>
            <a:r>
              <a:rPr lang="ru-RU" sz="2400" dirty="0"/>
              <a:t> </a:t>
            </a:r>
            <a:r>
              <a:rPr lang="ru-RU" sz="2400" dirty="0" err="1"/>
              <a:t>приладами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 “</a:t>
            </a:r>
            <a:r>
              <a:rPr lang="ru-RU" sz="2400" dirty="0" err="1"/>
              <a:t>Комунар</a:t>
            </a:r>
            <a:r>
              <a:rPr lang="ru-RU" sz="2400" dirty="0"/>
              <a:t>” і “Арсенал”, </a:t>
            </a:r>
            <a:r>
              <a:rPr lang="ru-RU" sz="2400" dirty="0" err="1"/>
              <a:t>вивела</a:t>
            </a:r>
            <a:r>
              <a:rPr lang="ru-RU" sz="2400" dirty="0"/>
              <a:t> на </a:t>
            </a:r>
            <a:r>
              <a:rPr lang="ru-RU" sz="2400" dirty="0" err="1"/>
              <a:t>навколоземну</a:t>
            </a:r>
            <a:r>
              <a:rPr lang="ru-RU" sz="2400" dirty="0"/>
              <a:t> </a:t>
            </a:r>
            <a:r>
              <a:rPr lang="ru-RU" sz="2400" dirty="0" err="1"/>
              <a:t>космічну</a:t>
            </a:r>
            <a:r>
              <a:rPr lang="ru-RU" sz="2400" dirty="0"/>
              <a:t> </a:t>
            </a:r>
            <a:r>
              <a:rPr lang="ru-RU" sz="2400" dirty="0" err="1"/>
              <a:t>орбіту</a:t>
            </a:r>
            <a:r>
              <a:rPr lang="ru-RU" sz="2400" dirty="0"/>
              <a:t> </a:t>
            </a:r>
            <a:r>
              <a:rPr lang="ru-RU" sz="2400" dirty="0" err="1"/>
              <a:t>першого</a:t>
            </a:r>
            <a:r>
              <a:rPr lang="ru-RU" sz="2400" dirty="0"/>
              <a:t> в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людства</a:t>
            </a:r>
            <a:r>
              <a:rPr lang="ru-RU" sz="2400" dirty="0"/>
              <a:t> космонавта </a:t>
            </a:r>
            <a:r>
              <a:rPr lang="ru-RU" sz="2400" dirty="0" err="1"/>
              <a:t>Юрія</a:t>
            </a:r>
            <a:r>
              <a:rPr lang="ru-RU" sz="2400" dirty="0"/>
              <a:t> </a:t>
            </a:r>
            <a:r>
              <a:rPr lang="ru-RU" sz="2400" dirty="0" err="1"/>
              <a:t>Гагаріна</a:t>
            </a:r>
            <a:r>
              <a:rPr lang="ru-RU" sz="2400" dirty="0"/>
              <a:t>.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конструкторського</a:t>
            </a:r>
            <a:r>
              <a:rPr lang="ru-RU" sz="2400" dirty="0"/>
              <a:t> бюро “</a:t>
            </a:r>
            <a:r>
              <a:rPr lang="ru-RU" sz="2400" dirty="0" err="1"/>
              <a:t>Південне</a:t>
            </a:r>
            <a:r>
              <a:rPr lang="ru-RU" sz="2400" dirty="0"/>
              <a:t>”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наукових</a:t>
            </a:r>
            <a:r>
              <a:rPr lang="ru-RU" sz="2400" dirty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 </a:t>
            </a:r>
            <a:r>
              <a:rPr lang="ru-RU" sz="2400" dirty="0" err="1"/>
              <a:t>почалася</a:t>
            </a:r>
            <a:r>
              <a:rPr lang="ru-RU" sz="2400" dirty="0"/>
              <a:t> в 1961 </a:t>
            </a:r>
            <a:r>
              <a:rPr lang="ru-RU" sz="2400" dirty="0" err="1"/>
              <a:t>році</a:t>
            </a:r>
            <a:r>
              <a:rPr lang="ru-RU" sz="2400" dirty="0"/>
              <a:t> з </a:t>
            </a:r>
            <a:r>
              <a:rPr lang="ru-RU" sz="2400" dirty="0" err="1"/>
              <a:t>розробки</a:t>
            </a:r>
            <a:r>
              <a:rPr lang="ru-RU" sz="2400" dirty="0"/>
              <a:t> </a:t>
            </a:r>
            <a:r>
              <a:rPr lang="ru-RU" sz="2400" dirty="0" err="1"/>
              <a:t>космічних</a:t>
            </a:r>
            <a:r>
              <a:rPr lang="ru-RU" sz="2400" dirty="0"/>
              <a:t> </a:t>
            </a:r>
            <a:r>
              <a:rPr lang="ru-RU" sz="2400" dirty="0" err="1"/>
              <a:t>апаратів</a:t>
            </a:r>
            <a:r>
              <a:rPr lang="ru-RU" sz="2400" dirty="0"/>
              <a:t> “Метеор” і “</a:t>
            </a:r>
            <a:r>
              <a:rPr lang="ru-RU" sz="2400" dirty="0" err="1"/>
              <a:t>Стріла</a:t>
            </a:r>
            <a:r>
              <a:rPr lang="ru-RU" sz="2400" dirty="0"/>
              <a:t>”. У 1962 </a:t>
            </a:r>
            <a:r>
              <a:rPr lang="ru-RU" sz="2400" dirty="0" err="1"/>
              <a:t>році</a:t>
            </a:r>
            <a:r>
              <a:rPr lang="ru-RU" sz="2400" dirty="0"/>
              <a:t> ракета-</a:t>
            </a:r>
            <a:r>
              <a:rPr lang="ru-RU" sz="2400" dirty="0" err="1"/>
              <a:t>носій</a:t>
            </a:r>
            <a:r>
              <a:rPr lang="ru-RU" sz="2400" dirty="0"/>
              <a:t> “Космос” </a:t>
            </a:r>
            <a:r>
              <a:rPr lang="ru-RU" sz="2400" dirty="0" err="1"/>
              <a:t>вивела</a:t>
            </a:r>
            <a:r>
              <a:rPr lang="ru-RU" sz="2400" dirty="0"/>
              <a:t> на </a:t>
            </a:r>
            <a:r>
              <a:rPr lang="ru-RU" sz="2400" dirty="0" err="1"/>
              <a:t>орбіту</a:t>
            </a:r>
            <a:r>
              <a:rPr lang="ru-RU" sz="2400" dirty="0"/>
              <a:t> перший </a:t>
            </a:r>
            <a:r>
              <a:rPr lang="ru-RU" sz="2400" dirty="0" err="1"/>
              <a:t>супутник</a:t>
            </a:r>
            <a:r>
              <a:rPr lang="ru-RU" sz="2400" dirty="0"/>
              <a:t> </a:t>
            </a:r>
            <a:r>
              <a:rPr lang="ru-RU" sz="2400" dirty="0" err="1"/>
              <a:t>дніпропетровської</a:t>
            </a:r>
            <a:r>
              <a:rPr lang="ru-RU" sz="2400" dirty="0"/>
              <a:t> </a:t>
            </a:r>
            <a:r>
              <a:rPr lang="ru-RU" sz="2400" dirty="0" err="1"/>
              <a:t>розробки</a:t>
            </a:r>
            <a:r>
              <a:rPr lang="ru-RU" sz="2400" dirty="0"/>
              <a:t> ДС-2, а в 1967 </a:t>
            </a:r>
            <a:r>
              <a:rPr lang="ru-RU" sz="2400" dirty="0" err="1"/>
              <a:t>році</a:t>
            </a:r>
            <a:r>
              <a:rPr lang="ru-RU" sz="2400" dirty="0"/>
              <a:t> ракетою-</a:t>
            </a:r>
            <a:r>
              <a:rPr lang="ru-RU" sz="2400" dirty="0" err="1"/>
              <a:t>носієм</a:t>
            </a:r>
            <a:r>
              <a:rPr lang="ru-RU" sz="2400" dirty="0"/>
              <a:t> “Космос” на </a:t>
            </a:r>
            <a:r>
              <a:rPr lang="ru-RU" sz="2400" dirty="0" err="1"/>
              <a:t>орбіту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виведений</a:t>
            </a:r>
            <a:r>
              <a:rPr lang="ru-RU" sz="2400" dirty="0"/>
              <a:t> </a:t>
            </a:r>
            <a:r>
              <a:rPr lang="ru-RU" sz="2400" dirty="0" err="1"/>
              <a:t>орієнтований</a:t>
            </a:r>
            <a:r>
              <a:rPr lang="ru-RU" sz="2400" dirty="0"/>
              <a:t> в </a:t>
            </a:r>
            <a:r>
              <a:rPr lang="ru-RU" sz="2400" dirty="0" err="1"/>
              <a:t>атмосфері</a:t>
            </a:r>
            <a:r>
              <a:rPr lang="ru-RU" sz="2400" dirty="0"/>
              <a:t> </a:t>
            </a:r>
            <a:r>
              <a:rPr lang="ru-RU" sz="2400" dirty="0" err="1"/>
              <a:t>супутник</a:t>
            </a:r>
            <a:r>
              <a:rPr lang="ru-RU" sz="2400" dirty="0"/>
              <a:t> “</a:t>
            </a:r>
            <a:r>
              <a:rPr lang="ru-RU" sz="2400" dirty="0" err="1"/>
              <a:t>Космічна</a:t>
            </a:r>
            <a:r>
              <a:rPr lang="ru-RU" sz="2400" dirty="0"/>
              <a:t> </a:t>
            </a:r>
            <a:r>
              <a:rPr lang="ru-RU" sz="2400" dirty="0" err="1"/>
              <a:t>стріла</a:t>
            </a:r>
            <a:r>
              <a:rPr lang="ru-RU" sz="2400" dirty="0"/>
              <a:t>”.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3949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57912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Україна – визначна в світі космічна держава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556792"/>
            <a:ext cx="7620000" cy="4373563"/>
          </a:xfrm>
        </p:spPr>
        <p:txBody>
          <a:bodyPr>
            <a:noAutofit/>
          </a:bodyPr>
          <a:lstStyle/>
          <a:p>
            <a:pPr indent="360000"/>
            <a:r>
              <a:rPr lang="ru-RU" sz="2400" dirty="0" smtClean="0"/>
              <a:t>Вона </a:t>
            </a:r>
            <a:r>
              <a:rPr lang="ru-RU" sz="2400" dirty="0"/>
              <a:t>входить до </a:t>
            </a:r>
            <a:r>
              <a:rPr lang="ru-RU" sz="2400" dirty="0" err="1"/>
              <a:t>п'яти</a:t>
            </a:r>
            <a:r>
              <a:rPr lang="ru-RU" sz="2400" dirty="0"/>
              <a:t> </a:t>
            </a:r>
            <a:r>
              <a:rPr lang="ru-RU" sz="2400" dirty="0" err="1"/>
              <a:t>провідних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 на ринку </a:t>
            </a:r>
            <a:r>
              <a:rPr lang="ru-RU" sz="2400" dirty="0" err="1" smtClean="0"/>
              <a:t>космічних</a:t>
            </a:r>
            <a:r>
              <a:rPr lang="ru-RU" sz="2400" dirty="0"/>
              <a:t> </a:t>
            </a:r>
            <a:r>
              <a:rPr lang="ru-RU" sz="2400" dirty="0" err="1" smtClean="0"/>
              <a:t>послуг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 smtClean="0"/>
              <a:t>технологій</a:t>
            </a:r>
            <a:r>
              <a:rPr lang="ru-RU" sz="2400" dirty="0"/>
              <a:t>.     </a:t>
            </a:r>
            <a:r>
              <a:rPr lang="ru-RU" sz="2400" dirty="0" err="1" smtClean="0"/>
              <a:t>Україна</a:t>
            </a:r>
            <a:r>
              <a:rPr lang="ru-RU" sz="2400" dirty="0" smtClean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півстолітній</a:t>
            </a:r>
            <a:r>
              <a:rPr lang="ru-RU" sz="2400" dirty="0"/>
              <a:t> </a:t>
            </a:r>
            <a:r>
              <a:rPr lang="ru-RU" sz="2400" dirty="0" err="1"/>
              <a:t>досвід</a:t>
            </a:r>
            <a:r>
              <a:rPr lang="ru-RU" sz="2400" dirty="0"/>
              <a:t> </a:t>
            </a:r>
            <a:r>
              <a:rPr lang="ru-RU" sz="2400" dirty="0" err="1"/>
              <a:t>космічної</a:t>
            </a:r>
            <a:r>
              <a:rPr lang="ru-RU" sz="2400" dirty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. </a:t>
            </a:r>
            <a:r>
              <a:rPr lang="uk-UA" sz="2400" dirty="0"/>
              <a:t>У</a:t>
            </a:r>
            <a:r>
              <a:rPr lang="ru-RU" sz="2400" dirty="0" err="1" smtClean="0"/>
              <a:t>країнські</a:t>
            </a:r>
            <a:r>
              <a:rPr lang="ru-RU" sz="2400" dirty="0" smtClean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 й </a:t>
            </a:r>
            <a:r>
              <a:rPr lang="ru-RU" sz="2400" dirty="0" err="1"/>
              <a:t>організації</a:t>
            </a:r>
            <a:r>
              <a:rPr lang="ru-RU" sz="2400" dirty="0"/>
              <a:t> “</a:t>
            </a:r>
            <a:r>
              <a:rPr lang="ru-RU" sz="2400" dirty="0" err="1"/>
              <a:t>Комунар</a:t>
            </a:r>
            <a:r>
              <a:rPr lang="ru-RU" sz="2400" dirty="0"/>
              <a:t>”, “Арсенал”, “</a:t>
            </a:r>
            <a:r>
              <a:rPr lang="ru-RU" sz="2400" dirty="0" err="1"/>
              <a:t>Моноліт</a:t>
            </a:r>
            <a:r>
              <a:rPr lang="ru-RU" sz="2400" dirty="0"/>
              <a:t>”, </a:t>
            </a:r>
            <a:r>
              <a:rPr lang="ru-RU" sz="2400" dirty="0" err="1"/>
              <a:t>Евпаторійський</a:t>
            </a:r>
            <a:r>
              <a:rPr lang="ru-RU" sz="2400" dirty="0"/>
              <a:t> </a:t>
            </a:r>
            <a:r>
              <a:rPr lang="ru-RU" sz="2400" dirty="0" err="1"/>
              <a:t>космічний</a:t>
            </a:r>
            <a:r>
              <a:rPr lang="ru-RU" sz="2400" dirty="0"/>
              <a:t> центр брали участь у </a:t>
            </a:r>
            <a:r>
              <a:rPr lang="ru-RU" sz="2400" dirty="0" err="1"/>
              <a:t>підготовці</a:t>
            </a:r>
            <a:r>
              <a:rPr lang="ru-RU" sz="2400" dirty="0"/>
              <a:t>  запуску </a:t>
            </a:r>
            <a:r>
              <a:rPr lang="ru-RU" sz="2400" dirty="0" err="1"/>
              <a:t>першого</a:t>
            </a:r>
            <a:r>
              <a:rPr lang="ru-RU" sz="2400" dirty="0"/>
              <a:t> штучного </a:t>
            </a:r>
            <a:r>
              <a:rPr lang="ru-RU" sz="2400" dirty="0" err="1"/>
              <a:t>супутника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, </a:t>
            </a:r>
            <a:r>
              <a:rPr lang="ru-RU" sz="2400" dirty="0" err="1"/>
              <a:t>виведеного</a:t>
            </a:r>
            <a:r>
              <a:rPr lang="ru-RU" sz="2400" dirty="0"/>
              <a:t> на </a:t>
            </a:r>
            <a:r>
              <a:rPr lang="ru-RU" sz="2400" dirty="0" err="1"/>
              <a:t>орбіту</a:t>
            </a:r>
            <a:r>
              <a:rPr lang="ru-RU" sz="2400" dirty="0"/>
              <a:t> 4 </a:t>
            </a:r>
            <a:r>
              <a:rPr lang="ru-RU" sz="2400" dirty="0" err="1"/>
              <a:t>жовтня</a:t>
            </a:r>
            <a:r>
              <a:rPr lang="ru-RU" sz="2400" dirty="0"/>
              <a:t> 1957 року. З початку 60-х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почали </a:t>
            </a:r>
            <a:r>
              <a:rPr lang="ru-RU" sz="2400" dirty="0" err="1"/>
              <a:t>розробку</a:t>
            </a:r>
            <a:r>
              <a:rPr lang="ru-RU" sz="2400" dirty="0"/>
              <a:t> і </a:t>
            </a:r>
            <a:r>
              <a:rPr lang="ru-RU" sz="2400" dirty="0" err="1"/>
              <a:t>виробництво</a:t>
            </a:r>
            <a:r>
              <a:rPr lang="ru-RU" sz="2400" dirty="0"/>
              <a:t> систем </a:t>
            </a:r>
            <a:r>
              <a:rPr lang="ru-RU" sz="2400" dirty="0" err="1"/>
              <a:t>керування</a:t>
            </a:r>
            <a:r>
              <a:rPr lang="ru-RU" sz="2400" dirty="0"/>
              <a:t>, </a:t>
            </a:r>
            <a:r>
              <a:rPr lang="ru-RU" sz="2400" dirty="0" err="1"/>
              <a:t>бортової</a:t>
            </a:r>
            <a:r>
              <a:rPr lang="ru-RU" sz="2400" dirty="0"/>
              <a:t> автоматики й </a:t>
            </a:r>
            <a:r>
              <a:rPr lang="ru-RU" sz="2400" dirty="0" err="1"/>
              <a:t>інших</a:t>
            </a:r>
            <a:r>
              <a:rPr lang="ru-RU" sz="2400" dirty="0"/>
              <a:t> систем і </a:t>
            </a:r>
            <a:r>
              <a:rPr lang="ru-RU" sz="2400" dirty="0" err="1"/>
              <a:t>приладів</a:t>
            </a:r>
            <a:r>
              <a:rPr lang="ru-RU" sz="2400" dirty="0"/>
              <a:t> для </a:t>
            </a:r>
            <a:r>
              <a:rPr lang="ru-RU" sz="2400" dirty="0" err="1"/>
              <a:t>космічних</a:t>
            </a:r>
            <a:r>
              <a:rPr lang="ru-RU" sz="2400" dirty="0"/>
              <a:t> </a:t>
            </a:r>
            <a:r>
              <a:rPr lang="ru-RU" sz="2400" dirty="0" err="1"/>
              <a:t>об'єктів</a:t>
            </a:r>
            <a:r>
              <a:rPr lang="ru-RU" sz="2400" dirty="0"/>
              <a:t> і </a:t>
            </a:r>
            <a:r>
              <a:rPr lang="ru-RU" sz="2400" dirty="0" err="1"/>
              <a:t>комплексів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97"/>
            <a:ext cx="9144000" cy="688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7620000" cy="4373563"/>
          </a:xfrm>
        </p:spPr>
        <p:txBody>
          <a:bodyPr>
            <a:noAutofit/>
          </a:bodyPr>
          <a:lstStyle/>
          <a:p>
            <a:pPr indent="360000"/>
            <a:r>
              <a:rPr lang="ru-RU" sz="2400" dirty="0" smtClean="0"/>
              <a:t>До </a:t>
            </a:r>
            <a:r>
              <a:rPr lang="ru-RU" sz="2400" dirty="0" err="1"/>
              <a:t>української</a:t>
            </a:r>
            <a:r>
              <a:rPr lang="ru-RU" sz="2400" dirty="0"/>
              <a:t> ракетно-</a:t>
            </a:r>
            <a:r>
              <a:rPr lang="ru-RU" sz="2400" dirty="0" err="1"/>
              <a:t>космічної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 </a:t>
            </a:r>
            <a:r>
              <a:rPr lang="ru-RU" sz="2400" dirty="0" err="1"/>
              <a:t>входять</a:t>
            </a:r>
            <a:r>
              <a:rPr lang="ru-RU" sz="2400" dirty="0"/>
              <a:t> 40 </a:t>
            </a:r>
            <a:r>
              <a:rPr lang="ru-RU" sz="2400" dirty="0" err="1" smtClean="0"/>
              <a:t>підприємств</a:t>
            </a:r>
            <a:r>
              <a:rPr lang="ru-RU" sz="2400" dirty="0"/>
              <a:t>. </a:t>
            </a:r>
            <a:r>
              <a:rPr lang="ru-RU" sz="2400" dirty="0" err="1"/>
              <a:t>Провідним</a:t>
            </a:r>
            <a:r>
              <a:rPr lang="ru-RU" sz="2400" dirty="0"/>
              <a:t> центром </a:t>
            </a:r>
            <a:r>
              <a:rPr lang="ru-RU" sz="2400" dirty="0" err="1"/>
              <a:t>серед</a:t>
            </a:r>
            <a:r>
              <a:rPr lang="ru-RU" sz="2400" dirty="0"/>
              <a:t> них є </a:t>
            </a:r>
            <a:r>
              <a:rPr lang="ru-RU" sz="2400" dirty="0" err="1"/>
              <a:t>всесвітньо</a:t>
            </a:r>
            <a:r>
              <a:rPr lang="ru-RU" sz="2400" dirty="0"/>
              <a:t> </a:t>
            </a:r>
            <a:r>
              <a:rPr lang="ru-RU" sz="2400" dirty="0" err="1"/>
              <a:t>відоме</a:t>
            </a:r>
            <a:r>
              <a:rPr lang="ru-RU" sz="2400" dirty="0"/>
              <a:t> </a:t>
            </a:r>
            <a:r>
              <a:rPr lang="ru-RU" sz="2400" dirty="0" err="1"/>
              <a:t>конструкторське</a:t>
            </a:r>
            <a:r>
              <a:rPr lang="ru-RU" sz="2400" dirty="0"/>
              <a:t> бюро «</a:t>
            </a:r>
            <a:r>
              <a:rPr lang="ru-RU" sz="2400" dirty="0" err="1"/>
              <a:t>Південне</a:t>
            </a:r>
            <a:r>
              <a:rPr lang="ru-RU" sz="2400" dirty="0"/>
              <a:t>» та </a:t>
            </a:r>
            <a:r>
              <a:rPr lang="ru-RU" sz="2400" dirty="0" err="1"/>
              <a:t>виробниче</a:t>
            </a:r>
            <a:r>
              <a:rPr lang="ru-RU" sz="2400" dirty="0"/>
              <a:t> </a:t>
            </a:r>
            <a:r>
              <a:rPr lang="ru-RU" sz="2400" dirty="0" err="1"/>
              <a:t>об'єднання</a:t>
            </a:r>
            <a:r>
              <a:rPr lang="ru-RU" sz="2400" dirty="0"/>
              <a:t> «</a:t>
            </a:r>
            <a:r>
              <a:rPr lang="ru-RU" sz="2400" dirty="0" err="1" smtClean="0"/>
              <a:t>Південний</a:t>
            </a:r>
            <a:r>
              <a:rPr lang="ru-RU" sz="2400" dirty="0" smtClean="0"/>
              <a:t> </a:t>
            </a:r>
            <a:r>
              <a:rPr lang="ru-RU" sz="2400" dirty="0" err="1"/>
              <a:t>машинобудівний</a:t>
            </a:r>
            <a:r>
              <a:rPr lang="ru-RU" sz="2400" dirty="0"/>
              <a:t> завод» у </a:t>
            </a:r>
            <a:r>
              <a:rPr lang="ru-RU" sz="2400" dirty="0" err="1"/>
              <a:t>Дніпропетровську</a:t>
            </a:r>
            <a:r>
              <a:rPr lang="ru-RU" sz="2400" dirty="0"/>
              <a:t>. Там </a:t>
            </a:r>
            <a:r>
              <a:rPr lang="ru-RU" sz="2400" dirty="0" err="1" smtClean="0"/>
              <a:t>створюють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серійно</a:t>
            </a:r>
            <a:r>
              <a:rPr lang="ru-RU" sz="2400" dirty="0"/>
              <a:t> </a:t>
            </a:r>
            <a:r>
              <a:rPr lang="ru-RU" sz="2400" dirty="0" err="1"/>
              <a:t>виробляють</a:t>
            </a:r>
            <a:r>
              <a:rPr lang="ru-RU" sz="2400" dirty="0"/>
              <a:t> </a:t>
            </a:r>
            <a:r>
              <a:rPr lang="ru-RU" sz="2400" dirty="0" err="1"/>
              <a:t>ракети-носії</a:t>
            </a:r>
            <a:r>
              <a:rPr lang="ru-RU" sz="2400" dirty="0"/>
              <a:t>, </a:t>
            </a:r>
            <a:r>
              <a:rPr lang="ru-RU" sz="2400" dirty="0" err="1"/>
              <a:t>космічні</a:t>
            </a:r>
            <a:r>
              <a:rPr lang="ru-RU" sz="2400" dirty="0"/>
              <a:t> </a:t>
            </a:r>
            <a:r>
              <a:rPr lang="ru-RU" sz="2400" dirty="0" err="1"/>
              <a:t>апарати</a:t>
            </a:r>
            <a:r>
              <a:rPr lang="ru-RU" sz="2400" dirty="0"/>
              <a:t>,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 smtClean="0"/>
              <a:t>управління</a:t>
            </a:r>
            <a:r>
              <a:rPr lang="ru-RU" sz="2400" dirty="0" smtClean="0"/>
              <a:t>. Великими </a:t>
            </a:r>
            <a:r>
              <a:rPr lang="ru-RU" sz="2400" dirty="0" err="1"/>
              <a:t>досягненнями</a:t>
            </a:r>
            <a:r>
              <a:rPr lang="ru-RU" sz="2400" dirty="0"/>
              <a:t> </a:t>
            </a:r>
            <a:r>
              <a:rPr lang="ru-RU" sz="2400" dirty="0" err="1" smtClean="0"/>
              <a:t>українських</a:t>
            </a:r>
            <a:r>
              <a:rPr lang="ru-RU" sz="2400" dirty="0" smtClean="0"/>
              <a:t> </a:t>
            </a:r>
            <a:r>
              <a:rPr lang="ru-RU" sz="2400" dirty="0" err="1"/>
              <a:t>фахівців</a:t>
            </a:r>
            <a:r>
              <a:rPr lang="ru-RU" sz="2400" dirty="0"/>
              <a:t> стало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космічних</a:t>
            </a:r>
            <a:r>
              <a:rPr lang="ru-RU" sz="2400" dirty="0"/>
              <a:t> </a:t>
            </a:r>
            <a:r>
              <a:rPr lang="ru-RU" sz="2400" dirty="0" err="1"/>
              <a:t>апаратів</a:t>
            </a:r>
            <a:r>
              <a:rPr lang="ru-RU" sz="2400" dirty="0"/>
              <a:t> «Січ-1», «Океан-0», «АУОС», </a:t>
            </a:r>
            <a:r>
              <a:rPr lang="ru-RU" sz="2400" dirty="0" err="1"/>
              <a:t>ракето</a:t>
            </a:r>
            <a:r>
              <a:rPr lang="ru-RU" sz="2400" dirty="0"/>
              <a:t> </a:t>
            </a:r>
            <a:r>
              <a:rPr lang="ru-RU" sz="2400" dirty="0" err="1"/>
              <a:t>носіїв</a:t>
            </a:r>
            <a:r>
              <a:rPr lang="ru-RU" sz="2400" dirty="0"/>
              <a:t> «</a:t>
            </a:r>
            <a:r>
              <a:rPr lang="ru-RU" sz="2400" dirty="0" err="1"/>
              <a:t>Зеніт</a:t>
            </a:r>
            <a:r>
              <a:rPr lang="ru-RU" sz="2400" dirty="0"/>
              <a:t> З </a:t>
            </a:r>
            <a:r>
              <a:rPr lang="en-US" sz="2400" dirty="0"/>
              <a:t>SL», «</a:t>
            </a:r>
            <a:r>
              <a:rPr lang="ru-RU" sz="2400" dirty="0" err="1"/>
              <a:t>Дніпро</a:t>
            </a:r>
            <a:r>
              <a:rPr lang="ru-RU" sz="2400" dirty="0"/>
              <a:t>», «Циклон-1» та «</a:t>
            </a:r>
            <a:r>
              <a:rPr lang="ru-RU" sz="2400" dirty="0" err="1"/>
              <a:t>Мікрон</a:t>
            </a:r>
            <a:r>
              <a:rPr lang="ru-RU" sz="2400" dirty="0"/>
              <a:t>».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48397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"/>
            <a:ext cx="9143999" cy="685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7620000" cy="4373563"/>
          </a:xfrm>
        </p:spPr>
        <p:txBody>
          <a:bodyPr>
            <a:noAutofit/>
          </a:bodyPr>
          <a:lstStyle/>
          <a:p>
            <a:r>
              <a:rPr lang="ru-RU" dirty="0" smtClean="0"/>
              <a:t>   </a:t>
            </a:r>
            <a:r>
              <a:rPr lang="ru-RU" sz="2400" dirty="0" err="1" smtClean="0"/>
              <a:t>Досягнення</a:t>
            </a:r>
            <a:r>
              <a:rPr lang="ru-RU" sz="2400" dirty="0" smtClean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в ракетно-</a:t>
            </a:r>
            <a:r>
              <a:rPr lang="ru-RU" sz="2400" dirty="0" err="1"/>
              <a:t>космічній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 дозволили </a:t>
            </a:r>
            <a:r>
              <a:rPr lang="ru-RU" sz="2400" dirty="0" err="1"/>
              <a:t>їй</a:t>
            </a:r>
            <a:r>
              <a:rPr lang="ru-RU" sz="2400" dirty="0"/>
              <a:t> разом </a:t>
            </a:r>
            <a:r>
              <a:rPr lang="ru-RU" sz="2400" dirty="0" err="1"/>
              <a:t>із</a:t>
            </a:r>
            <a:r>
              <a:rPr lang="ru-RU" sz="2400" dirty="0"/>
              <a:t> США, </a:t>
            </a:r>
            <a:r>
              <a:rPr lang="ru-RU" sz="2400" dirty="0" err="1"/>
              <a:t>Росією</a:t>
            </a:r>
            <a:r>
              <a:rPr lang="ru-RU" sz="2400" dirty="0"/>
              <a:t> та </a:t>
            </a:r>
            <a:r>
              <a:rPr lang="ru-RU" sz="2400" dirty="0" err="1"/>
              <a:t>Норвегією</a:t>
            </a:r>
            <a:r>
              <a:rPr lang="ru-RU" sz="2400" dirty="0"/>
              <a:t> </a:t>
            </a:r>
            <a:r>
              <a:rPr lang="ru-RU" sz="2400" dirty="0" err="1"/>
              <a:t>взяти</a:t>
            </a:r>
            <a:r>
              <a:rPr lang="ru-RU" sz="2400" dirty="0"/>
              <a:t> участь у </a:t>
            </a:r>
            <a:r>
              <a:rPr lang="ru-RU" sz="2400" dirty="0" err="1"/>
              <a:t>спільному</a:t>
            </a:r>
            <a:r>
              <a:rPr lang="ru-RU" sz="2400" dirty="0"/>
              <a:t> </a:t>
            </a:r>
            <a:r>
              <a:rPr lang="ru-RU" sz="2400" dirty="0" err="1"/>
              <a:t>міжнародному</a:t>
            </a:r>
            <a:r>
              <a:rPr lang="ru-RU" sz="2400" dirty="0"/>
              <a:t> </a:t>
            </a:r>
            <a:r>
              <a:rPr lang="ru-RU" sz="2400" dirty="0" err="1"/>
              <a:t>проекті</a:t>
            </a:r>
            <a:r>
              <a:rPr lang="ru-RU" sz="2400" dirty="0"/>
              <a:t> «</a:t>
            </a:r>
            <a:r>
              <a:rPr lang="ru-RU" sz="2400" dirty="0" err="1"/>
              <a:t>Морський</a:t>
            </a:r>
            <a:r>
              <a:rPr lang="ru-RU" sz="2400" dirty="0"/>
              <a:t> старт» для запуску в Тихому </a:t>
            </a:r>
            <a:r>
              <a:rPr lang="ru-RU" sz="2400" dirty="0" err="1"/>
              <a:t>океані</a:t>
            </a:r>
            <a:r>
              <a:rPr lang="ru-RU" sz="2400" dirty="0"/>
              <a:t> </a:t>
            </a:r>
            <a:r>
              <a:rPr lang="ru-RU" sz="2400" dirty="0" err="1"/>
              <a:t>космічних</a:t>
            </a:r>
            <a:r>
              <a:rPr lang="ru-RU" sz="2400" dirty="0"/>
              <a:t> </a:t>
            </a:r>
            <a:r>
              <a:rPr lang="ru-RU" sz="2400" dirty="0" err="1"/>
              <a:t>супутників</a:t>
            </a:r>
            <a:r>
              <a:rPr lang="ru-RU" sz="2400" dirty="0"/>
              <a:t> </a:t>
            </a:r>
            <a:r>
              <a:rPr lang="ru-RU" sz="2400" dirty="0" err="1"/>
              <a:t>різного</a:t>
            </a:r>
            <a:r>
              <a:rPr lang="ru-RU" sz="2400" dirty="0"/>
              <a:t> </a:t>
            </a:r>
            <a:r>
              <a:rPr lang="ru-RU" sz="2400" dirty="0" err="1"/>
              <a:t>призначення</a:t>
            </a:r>
            <a:r>
              <a:rPr lang="ru-RU" sz="2400" dirty="0"/>
              <a:t>. </a:t>
            </a:r>
            <a:r>
              <a:rPr lang="ru-RU" sz="2400" dirty="0" err="1"/>
              <a:t>Крім</a:t>
            </a:r>
            <a:r>
              <a:rPr lang="ru-RU" sz="2400" dirty="0"/>
              <a:t> того, наша </a:t>
            </a:r>
            <a:r>
              <a:rPr lang="ru-RU" sz="2400" dirty="0" err="1"/>
              <a:t>країна</a:t>
            </a:r>
            <a:r>
              <a:rPr lang="ru-RU" sz="2400" dirty="0"/>
              <a:t> </a:t>
            </a:r>
            <a:r>
              <a:rPr lang="ru-RU" sz="2400" dirty="0" err="1"/>
              <a:t>бере</a:t>
            </a:r>
            <a:r>
              <a:rPr lang="ru-RU" sz="2400" dirty="0"/>
              <a:t> участь у </a:t>
            </a:r>
            <a:r>
              <a:rPr lang="ru-RU" sz="2400" dirty="0" err="1"/>
              <a:t>міжнародних</a:t>
            </a:r>
            <a:r>
              <a:rPr lang="ru-RU" sz="2400" dirty="0"/>
              <a:t> проектах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орбітальних</a:t>
            </a:r>
            <a:r>
              <a:rPr lang="ru-RU" sz="2400" dirty="0"/>
              <a:t> </a:t>
            </a:r>
            <a:r>
              <a:rPr lang="ru-RU" sz="2400" dirty="0" err="1"/>
              <a:t>станцій</a:t>
            </a:r>
            <a:r>
              <a:rPr lang="ru-RU" sz="2400" dirty="0"/>
              <a:t> «Альфа» та «Мир», у </a:t>
            </a:r>
            <a:r>
              <a:rPr lang="ru-RU" sz="2400" dirty="0" err="1"/>
              <a:t>програмі</a:t>
            </a:r>
            <a:r>
              <a:rPr lang="ru-RU" sz="2400" dirty="0"/>
              <a:t> «</a:t>
            </a:r>
            <a:r>
              <a:rPr lang="ru-RU" sz="2400" dirty="0" err="1"/>
              <a:t>Глобастер</a:t>
            </a:r>
            <a:r>
              <a:rPr lang="ru-RU" sz="2400" dirty="0"/>
              <a:t>», яка </a:t>
            </a:r>
            <a:r>
              <a:rPr lang="ru-RU" sz="2400" dirty="0" err="1"/>
              <a:t>передбачає</a:t>
            </a:r>
            <a:r>
              <a:rPr lang="ru-RU" sz="2400" dirty="0"/>
              <a:t> запуск 36 </a:t>
            </a:r>
            <a:r>
              <a:rPr lang="ru-RU" sz="2400" dirty="0" err="1"/>
              <a:t>супутників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українських</a:t>
            </a:r>
            <a:r>
              <a:rPr lang="ru-RU" sz="2400" dirty="0"/>
              <a:t> «</a:t>
            </a:r>
            <a:r>
              <a:rPr lang="ru-RU" sz="2400" dirty="0" err="1" smtClean="0"/>
              <a:t>Зенітів</a:t>
            </a:r>
            <a:r>
              <a:rPr lang="ru-RU" sz="2400" dirty="0" smtClean="0"/>
              <a:t>». </a:t>
            </a:r>
            <a:r>
              <a:rPr lang="ru-RU" sz="2400" dirty="0"/>
              <a:t>Н</a:t>
            </a:r>
            <a:r>
              <a:rPr lang="ru-RU" sz="2400" dirty="0" smtClean="0"/>
              <a:t>а </a:t>
            </a:r>
            <a:r>
              <a:rPr lang="ru-RU" sz="2400" dirty="0" err="1"/>
              <a:t>Південному</a:t>
            </a:r>
            <a:r>
              <a:rPr lang="ru-RU" sz="2400" dirty="0"/>
              <a:t> </a:t>
            </a:r>
            <a:r>
              <a:rPr lang="ru-RU" sz="2400" dirty="0" err="1" smtClean="0"/>
              <a:t>машино-будівному</a:t>
            </a:r>
            <a:r>
              <a:rPr lang="ru-RU" sz="2400" dirty="0" smtClean="0"/>
              <a:t> </a:t>
            </a:r>
            <a:r>
              <a:rPr lang="ru-RU" sz="2400" dirty="0" err="1"/>
              <a:t>заводі</a:t>
            </a:r>
            <a:r>
              <a:rPr lang="ru-RU" sz="2400" dirty="0"/>
              <a:t> в </a:t>
            </a:r>
            <a:r>
              <a:rPr lang="ru-RU" sz="2400" dirty="0" err="1" smtClean="0"/>
              <a:t>Дніпропетровську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сконструйовано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виготовлено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400 </a:t>
            </a:r>
            <a:r>
              <a:rPr lang="ru-RU" sz="2400" dirty="0" err="1"/>
              <a:t>штучних</a:t>
            </a:r>
            <a:r>
              <a:rPr lang="ru-RU" sz="2400" dirty="0"/>
              <a:t> </a:t>
            </a:r>
            <a:r>
              <a:rPr lang="ru-RU" sz="2400" dirty="0" err="1" smtClean="0"/>
              <a:t>супутників</a:t>
            </a:r>
            <a:r>
              <a:rPr lang="ru-RU" sz="2400" dirty="0" smtClean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. </a:t>
            </a:r>
            <a:r>
              <a:rPr lang="ru-RU" sz="2400" dirty="0" smtClean="0"/>
              <a:t>Великий </a:t>
            </a:r>
            <a:r>
              <a:rPr lang="ru-RU" sz="2400" dirty="0" err="1"/>
              <a:t>внесок</a:t>
            </a:r>
            <a:r>
              <a:rPr lang="ru-RU" sz="2400" dirty="0"/>
              <a:t> в </a:t>
            </a:r>
            <a:r>
              <a:rPr lang="ru-RU" sz="2400" dirty="0" err="1" smtClean="0"/>
              <a:t>освоєння</a:t>
            </a:r>
            <a:r>
              <a:rPr lang="ru-RU" sz="2400" dirty="0" smtClean="0"/>
              <a:t> </a:t>
            </a:r>
            <a:r>
              <a:rPr lang="ru-RU" sz="2400" dirty="0" err="1"/>
              <a:t>космічного</a:t>
            </a:r>
            <a:r>
              <a:rPr lang="ru-RU" sz="2400" dirty="0"/>
              <a:t> </a:t>
            </a:r>
            <a:r>
              <a:rPr lang="ru-RU" sz="2400" dirty="0" smtClean="0"/>
              <a:t>простору </a:t>
            </a:r>
            <a:r>
              <a:rPr lang="ru-RU" sz="2400" dirty="0" err="1"/>
              <a:t>зробили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видатні</a:t>
            </a:r>
            <a:r>
              <a:rPr lang="ru-RU" sz="2400" dirty="0"/>
              <a:t> </a:t>
            </a:r>
            <a:r>
              <a:rPr lang="ru-RU" sz="2400" dirty="0" err="1"/>
              <a:t>вчені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, як С. </a:t>
            </a:r>
            <a:r>
              <a:rPr lang="ru-RU" sz="2400" dirty="0" err="1"/>
              <a:t>Корольов</a:t>
            </a:r>
            <a:r>
              <a:rPr lang="ru-RU" sz="2400" dirty="0"/>
              <a:t>, </a:t>
            </a:r>
            <a:r>
              <a:rPr lang="ru-RU" sz="2400" dirty="0" err="1"/>
              <a:t>В.Челомей</a:t>
            </a:r>
            <a:r>
              <a:rPr lang="ru-RU" sz="2400" dirty="0"/>
              <a:t>. М. </a:t>
            </a:r>
            <a:r>
              <a:rPr lang="ru-RU" sz="2400" dirty="0" err="1"/>
              <a:t>Янгель</a:t>
            </a:r>
            <a:r>
              <a:rPr lang="ru-RU" sz="2400" dirty="0"/>
              <a:t>, Ю. Кондратюк, В. </a:t>
            </a:r>
            <a:r>
              <a:rPr lang="ru-RU" sz="2400" dirty="0" err="1"/>
              <a:t>Уткін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4607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52" y="4261179"/>
            <a:ext cx="1907704" cy="257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35522"/>
            <a:ext cx="1920884" cy="249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904"/>
            <a:ext cx="2173050" cy="289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65" y="4416647"/>
            <a:ext cx="1747809" cy="245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04354"/>
            <a:ext cx="2360360" cy="304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8" y="294974"/>
            <a:ext cx="7774295" cy="246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886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329</TotalTime>
  <Words>989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Главная</vt:lpstr>
      <vt:lpstr>Розвиток космонавтики. Внесок українських вчених у розвиток космонавтики</vt:lpstr>
      <vt:lpstr>Презентация PowerPoint</vt:lpstr>
      <vt:lpstr>Розвиток космонавтики</vt:lpstr>
      <vt:lpstr>Презентация PowerPoint</vt:lpstr>
      <vt:lpstr>Презентация PowerPoint</vt:lpstr>
      <vt:lpstr>Україна – визначна в світі космічна держава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</dc:creator>
  <cp:lastModifiedBy>ва</cp:lastModifiedBy>
  <cp:revision>25</cp:revision>
  <dcterms:created xsi:type="dcterms:W3CDTF">2014-12-03T14:34:49Z</dcterms:created>
  <dcterms:modified xsi:type="dcterms:W3CDTF">2014-12-07T18:03:17Z</dcterms:modified>
</cp:coreProperties>
</file>