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58" r:id="rId5"/>
    <p:sldId id="262" r:id="rId6"/>
    <p:sldId id="259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8" r:id="rId33"/>
    <p:sldId id="289" r:id="rId34"/>
    <p:sldId id="292" r:id="rId35"/>
    <p:sldId id="293" r:id="rId36"/>
    <p:sldId id="290" r:id="rId37"/>
    <p:sldId id="294" r:id="rId38"/>
    <p:sldId id="291" r:id="rId39"/>
    <p:sldId id="296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F16421-4F0C-4D12-BBA1-741ED3B05E09}">
          <p14:sldIdLst>
            <p14:sldId id="256"/>
            <p14:sldId id="257"/>
          </p14:sldIdLst>
        </p14:section>
        <p14:section name="Що вивчає астрономія?" id="{6E38169E-B7F4-470A-A41B-F524FA79AE45}">
          <p14:sldIdLst>
            <p14:sldId id="268"/>
            <p14:sldId id="258"/>
            <p14:sldId id="262"/>
            <p14:sldId id="259"/>
            <p14:sldId id="261"/>
            <p14:sldId id="260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2"/>
            <p14:sldId id="284"/>
            <p14:sldId id="285"/>
            <p14:sldId id="286"/>
            <p14:sldId id="288"/>
            <p14:sldId id="289"/>
            <p14:sldId id="292"/>
            <p14:sldId id="293"/>
            <p14:sldId id="290"/>
            <p14:sldId id="294"/>
            <p14:sldId id="291"/>
            <p14:sldId id="296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64" d="100"/>
          <a:sy n="64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933304C-E2C6-4474-8405-ED0FF1709E59}" type="datetimeFigureOut">
              <a:rPr lang="uk-UA" smtClean="0"/>
              <a:t>21.10.2014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F3017C1-E290-4893-AD64-7903005A80EE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1031240"/>
          </a:xfrm>
        </p:spPr>
        <p:txBody>
          <a:bodyPr anchor="ctr">
            <a:noAutofit/>
          </a:bodyPr>
          <a:lstStyle/>
          <a:p>
            <a:r>
              <a:rPr lang="uk-UA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Астрономія</a:t>
            </a:r>
            <a:br>
              <a:rPr lang="uk-UA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основи</a:t>
            </a:r>
            <a:endParaRPr lang="uk-UA" sz="3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85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392488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Коротка історія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8640960" cy="4248472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 lnSpcReduction="10000"/>
          </a:bodyPr>
          <a:lstStyle/>
          <a:p>
            <a:pPr algn="l"/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Астрономія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одна з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найстаріших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наук, яка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виникла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потреб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людства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l"/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Астрономія успішно розвивалась у Стародавньому Вавилоні, Єгипті, Китаї та Індії. У китайському літописі описується затемнення Сонця, яке відбулося у 3-му тисячолітті до н. 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</a:t>
            </a:r>
          </a:p>
          <a:p>
            <a:pPr algn="l"/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Теорії, які на основі розвинутих арифметики й геометрії пояснювали та передбачали рух Сонця, Місяця і яскравих планет, були створені в країнах Середземномор'я в останні століття дохристиянської ери і разом із простими, але ефективними приладами, служили практичним цілям аж до епохи Відродження.</a:t>
            </a:r>
            <a:endParaRPr lang="uk-UA" sz="24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19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392488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Коротка історія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8640960" cy="4248472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l"/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Особливо великого розвитку досягла астрономія у Стародавній Греції. Піфагор вперше дійшов висновку, що Земля має кулясту форму, а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Арістарх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Самоський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висловив припущення, що Земля обертається навколо Сонця.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Гіппарх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2 ст. до н. е. склав один з перших зоряних каталогів. </a:t>
            </a:r>
            <a:endParaRPr lang="uk-UA" sz="24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творі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Птолемея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Альмагест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написаному в 2 ст. н. е., викладено т. з. геоцентричну систему світу, яка була загальноприйнятою протягом майже півтори тисячі років. У середньовіччя астрономія досягла 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значного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 у країнах Сходу. </a:t>
            </a:r>
            <a:endParaRPr lang="uk-UA" sz="24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76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392488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Коротка історія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2132856"/>
            <a:ext cx="8640960" cy="424847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24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ст. </a:t>
            </a:r>
            <a:r>
              <a:rPr lang="uk-UA" sz="24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Улугбек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спорудив поблизу Самарканда обсерваторію з точними на той час інструментами. Тут було складено перший після </a:t>
            </a:r>
            <a:r>
              <a:rPr lang="uk-UA" sz="24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Гіппарха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каталог зір. З 16 ст. починається розвиток астрономії в Європі. </a:t>
            </a:r>
          </a:p>
          <a:p>
            <a:pPr algn="l"/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Нові вимоги висувались у зв'язку з розвитком торгівлі та мореплавства і зародженням промисловості, сприяли звільненню науки від впливу релігії і привели до ряду великих відкриттів.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3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392488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Основні розділи астрономії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2132856"/>
            <a:ext cx="8640960" cy="424847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предметів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методів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астрономію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поділяють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Астрометрія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підрозділ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науки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астрономії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небесні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конкретні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моменти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часу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Небесна механіка — вивчає рух небесних тіл під впливом сили тяжіння та фігури рівноваги небесних тіл, що визначається силою гравітації та обертання. З'явилася небесна механіка лише у 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XVII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столітті, коли стало можливим вивчення сил, що керують рухом небесних тіл.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27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39752" y="908720"/>
            <a:ext cx="4392488" cy="936104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Основні розділи астрономії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132856"/>
            <a:ext cx="8640960" cy="424847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Астрофізика — вивчає фізичну природу небесних тіл, тобто фізичний стан і хімічний склад небесних тіл, а також досліджує питання про джерела енергії, випромінюваної Сонцем і зорями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Зоряна астрономія — вивчає будову, походження і розвиток зоряних систем і міжзоряної матерії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Фізична космологія — досліджує будову та еволюцію Всесвіту у найбільших масштабах, розглядає питання про утворення і розвиток систем небесних тіл, зокрема нашої Галактики та Сонячної системи.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57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468"/>
            <a:ext cx="7272808" cy="54546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903437" y="5661248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небесна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механіка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0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-human.com/journal/wp-content/uploads/2013/06/140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428169" cy="364912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3437" y="5661248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…ось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вивчає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астрофізика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47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42592" y="3284984"/>
            <a:ext cx="4289648" cy="12961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Розділ 2</a:t>
            </a:r>
            <a:b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03648" y="4941168"/>
            <a:ext cx="6120680" cy="1008112"/>
          </a:xfrm>
          <a:prstGeom prst="round2DiagRect">
            <a:avLst>
              <a:gd name="adj1" fmla="val 25445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Основи практичної астрономії</a:t>
            </a:r>
          </a:p>
        </p:txBody>
      </p:sp>
    </p:spTree>
    <p:extLst>
      <p:ext uri="{BB962C8B-B14F-4D97-AF65-F5344CB8AC3E}">
        <p14:creationId xmlns:p14="http://schemas.microsoft.com/office/powerpoint/2010/main" val="365731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Небесна сфера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2132856"/>
            <a:ext cx="8640960" cy="424847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Небе́сна сфе́ра — уявна сфера, що оточує Землю, на якій, як здається, лежать небесні тіла. Розташування небесних тіл, таких як зірки, планети і галактики, визначається за їх координатами на небесній сфері. </a:t>
            </a:r>
            <a:endParaRPr lang="uk-UA" sz="24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vi-VN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Еквіваленти </a:t>
            </a: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широти і довготи на небесній сфері (у другій екваторіальній системі координат) називаються схиленням (вимірюється у градусах від +90° до -90°) та прямим піднесенням (вимірюється в годинах від 0 до 24). </a:t>
            </a:r>
            <a:endParaRPr lang="uk-UA" sz="24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vi-VN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Небесні </a:t>
            </a: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полюси лежать над полюсами Землі, а небесний екватор розташований над земним екватором. Земному спостерігачеві здається, начебто небесна сфера обертається навколо Землі. Насправді, уявний рух небесної сфери зумовлений обертанням Землі навколо своєї осі.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9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5262" b="13197"/>
          <a:stretch/>
        </p:blipFill>
        <p:spPr bwMode="auto">
          <a:xfrm>
            <a:off x="899592" y="1651780"/>
            <a:ext cx="7200800" cy="28573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3437" y="5661248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наша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небесна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сфера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57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вивчає астрономія?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Основи практичної </a:t>
            </a: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астрономії</a:t>
            </a:r>
            <a:endParaRPr lang="uk-UA" sz="32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Вимірювання часу </a:t>
            </a:r>
            <a:endParaRPr lang="uk-UA" sz="32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Закони </a:t>
            </a: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 </a:t>
            </a: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планет. Закони </a:t>
            </a:r>
            <a:r>
              <a:rPr lang="uk-UA" sz="32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План:</a:t>
            </a:r>
            <a:endParaRPr lang="uk-UA" sz="4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25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620688"/>
            <a:ext cx="6624736" cy="1440160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Екваторіальна система небесних координат і карти зоряного неба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132856"/>
            <a:ext cx="8640960" cy="424847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Екваторіа́льна систе́ма координа́т — одна з систем небесних координат. В цій системі основною площиною є площина небесного екватору. Однією з координат при цьому є схилення </a:t>
            </a:r>
            <a:r>
              <a:rPr lang="el-GR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 (</a:t>
            </a: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рідше — полярна відстань 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p).</a:t>
            </a:r>
          </a:p>
          <a:p>
            <a:pPr algn="l"/>
            <a:endParaRPr lang="en-US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Іншою координатою може бути: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 годинний кут 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(</a:t>
            </a: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Першій екваторіальній системі координат)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 пряме піднесення (в Другій екваторіальній системі координат)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51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908720"/>
            <a:ext cx="5112568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Перша екваторіальна система координат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Схиленням </a:t>
            </a:r>
            <a:r>
              <a:rPr lang="el-GR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світила називається дуга небесного меридіану від небесного екватору до світила, або кут між площиною небесного екватору та напрямком на світило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Схилення відраховують в межах від 0° до +90°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північного полюсу світу і від 0° до −90°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південного полюсу світу.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Полярною відстанню 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світила називається дуга кола схилення від північного полюсу світу до світила, або кут між віссю світу і напрямком на світило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Полярні відстані відраховують в межах від 0° до 180° від північного полюсу світу до південного.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Годинним кутом 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світила називається дуга небесного екватору від верхньої точки небесного екватору (тобто точки перетину небесного екватору з небесним меридіаном) до кола схилення світила, або двохгранний кут між площиною небесного меридіана і колом схилення світила.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21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908720"/>
            <a:ext cx="5112568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</a:t>
            </a:r>
            <a:r>
              <a:rPr lang="uk-UA" sz="32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екваторіальна система координат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цій системі, як і в першій екваторіальній, основною площиною є площина небесного екватору, а однією з координат при цьому є схилення (</a:t>
            </a:r>
            <a:r>
              <a:rPr lang="el-GR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δ) (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рідше — полярна відстань 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  <a:endParaRPr lang="en-US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координата — пряме піднесення (</a:t>
            </a:r>
            <a:r>
              <a:rPr lang="el-GR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α). —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вимірює кут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„схід-захід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вздовж екватора. Початок відліку знаходиться в точці, де Сонце перетинає небесний екватор весною (точка весняного рівнодення).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Прямим піднесенням </a:t>
            </a:r>
            <a:r>
              <a:rPr lang="el-GR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світила називається дуга небесного екватора від точки весняного рівнодення до кола схилення світила, або кут між напрямком на точку весняного рівнодення та площиною кола схилення світила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Прямі піднесення відлічують у бік, протилежний добовому обертанню небесної сфери, в межах від 0° до 360° (в градусній мірі) або від 0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24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(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годинній мірі).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96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37" y="764704"/>
            <a:ext cx="5040560" cy="50405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19461" y="5661248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Екваторіальна сист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 координат 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25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42592" y="3284984"/>
            <a:ext cx="4289648" cy="12961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Розділ 3</a:t>
            </a:r>
            <a:b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03648" y="4941168"/>
            <a:ext cx="6120680" cy="1008112"/>
          </a:xfrm>
          <a:prstGeom prst="round2DiagRect">
            <a:avLst>
              <a:gd name="adj1" fmla="val 25445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Вимірювання часу та календар</a:t>
            </a:r>
          </a:p>
        </p:txBody>
      </p:sp>
    </p:spTree>
    <p:extLst>
      <p:ext uri="{BB962C8B-B14F-4D97-AF65-F5344CB8AC3E}">
        <p14:creationId xmlns:p14="http://schemas.microsoft.com/office/powerpoint/2010/main" val="77044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Вимірювання часу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є філософською, фізичною та соціальною категорією, тому задача точного вимірювання часу є однією з найважливіших проблем сучасної науки. З нашого досвіду відомо, що час «тече» рівномірно, подібно до води в спокійній, тихій річці. За цим принципом були в давнину сконструйовані водяні та пісочні годинники. З часом був створений механічний годинник, дія якого основана на принципі періодичних коливань маятника, що довго може зберігати сталим період своїх коливань.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98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Вимірювання часу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визначення кутової швидкості обертання Землі орієнтирами можуть служити небесні світила — Сонце, зорі та інші небесні світила. Тому і використовують дві системи відліку часу — зоряний час і сонячний час. Зоряний час переважно використовують астрономи, а в повсякденному житті всі люди застосовують тільки сонячний час. Проміжок часу, за який Земля робить повний оберт навколо своєї осі 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відносно Сонця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називають сонячною добою. Доба поділяється на 24 години. За традицією початок сонячної доби (0 </a:t>
            </a:r>
            <a:r>
              <a:rPr lang="uk-UA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настає опівночі.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85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Місцевий час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3378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Сонячний час у певному місці, або місцевий час, можна визначити за допомогою сонячного годинника — звичайної палички, тінь від якої допоможе приблизно виміряти місцевий час. Місцевий полудень — 12 година за місцевим часом — настає о тій порі, коли триває верхня кульмінація Сонця,— тоді тінь від палички 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найкоротша.</a:t>
            </a:r>
          </a:p>
          <a:p>
            <a:pPr algn="l"/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Сонячна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час, за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Земля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робить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повний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оберт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навколо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своєї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Сонця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год = 1/24 </a:t>
            </a:r>
            <a:r>
              <a:rPr lang="ru-RU" sz="24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доби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год=60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3600 с</a:t>
            </a: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88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Місцевий час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3378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повсякденному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користуватись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місцевим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часом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незручно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кожній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точці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поверхні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і ми,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переїжджаючи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одного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мусили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постійно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переводити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стрілки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годинника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хвилин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проблема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усувається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користуватись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поясним часом,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запровадили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кінці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XIX ст. Землю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поділили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меридіанами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24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домовились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годинники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одному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показувати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однаковий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дорівнює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місцевому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меридіана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86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Місцевий час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3378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Нульовий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пояс проходить через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Гринвіцький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меридіан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тому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годинники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Британії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показують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Гринвіцького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меридіана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називають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всесвітнім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часом. 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мобільних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телефонах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нульового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поясу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позначають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GMT (з англ.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Гринвіцький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час).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Західна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часом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поясу,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1 годину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випереджає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всесвітній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39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42592" y="3284984"/>
            <a:ext cx="4289648" cy="12961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Розділ 1</a:t>
            </a:r>
            <a:b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03648" y="4941168"/>
            <a:ext cx="6120680" cy="1008112"/>
          </a:xfrm>
          <a:prstGeom prst="round2DiagRect">
            <a:avLst>
              <a:gd name="adj1" fmla="val 25445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вивчає астрономія?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28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Місцевий час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3378" y="1988840"/>
            <a:ext cx="8640960" cy="468052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uk-UA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визначається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допомогою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сонячного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годинника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Кожний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меридіан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Поясний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дорівнює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місцевому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меридіана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відповідного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поясу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Всесвітній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(англ. UT) —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Гринвіцького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меридіана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Всесвітній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застосовують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визначення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моментів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космічних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подій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Київський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— час другого поясу,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2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випереджає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всесвітній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мешканці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київський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час),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випереджає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всесвітній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на 2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поїхати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захід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Польщі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стрілки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наших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годинників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треба перевести на 1 годину назад, 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подорожувати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схід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Москви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,— то на 1 годину вперед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7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7" y="1124744"/>
            <a:ext cx="7878885" cy="42087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5661248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Карта часових поясів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44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42592" y="3284984"/>
            <a:ext cx="4289648" cy="12961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Розділ 4</a:t>
            </a:r>
            <a:b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03648" y="4941168"/>
            <a:ext cx="6120680" cy="1008112"/>
          </a:xfrm>
          <a:prstGeom prst="round2DiagRect">
            <a:avLst>
              <a:gd name="adj1" fmla="val 25445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Закони руху планет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Закони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0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Закони </a:t>
            </a:r>
            <a:r>
              <a:rPr lang="uk-UA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378" y="1988840"/>
            <a:ext cx="8640960" cy="403244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Кеплера — три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емпіричні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залежності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описують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навколо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Названо на честь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німецького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астронома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Йоганеса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Кеплера,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шляхом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аналізу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спостережень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Марса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навколо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здійснених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данським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астрономом Тихо Браге.</a:t>
            </a:r>
          </a:p>
        </p:txBody>
      </p:sp>
    </p:spTree>
    <p:extLst>
      <p:ext uri="{BB962C8B-B14F-4D97-AF65-F5344CB8AC3E}">
        <p14:creationId xmlns:p14="http://schemas.microsoft.com/office/powerpoint/2010/main" val="172816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1 закон </a:t>
            </a:r>
            <a:r>
              <a:rPr lang="uk-UA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378" y="1988840"/>
            <a:ext cx="8640960" cy="403244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обертаються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навколо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еліптичними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орбітами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одному з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фокусів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перебуває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 і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Сонячної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мають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один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фокус,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якому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і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розташовано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3277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4863" r="2421"/>
          <a:stretch/>
        </p:blipFill>
        <p:spPr bwMode="auto">
          <a:xfrm>
            <a:off x="2578308" y="1700808"/>
            <a:ext cx="4122295" cy="29383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5661248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закон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2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 закон </a:t>
            </a:r>
            <a:r>
              <a:rPr lang="uk-UA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378" y="1988840"/>
            <a:ext cx="8640960" cy="4032448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Радіус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-вектор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Сонячної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за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проміжки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описує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рівновеликі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площі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Лінійна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швидкість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неоднакова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точках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ближча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планета до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швидкість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Швидкість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перигелії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афелії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найменша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яку «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замітає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радіус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-вектор за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проміжок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часу, не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залежить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того,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перебуває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планета.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Площа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яку «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замітає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радіус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вектор за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одиницю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часу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називається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секторною (сегментною)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швидкістю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Таким чином,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закон Кеплера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швидкості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орбітою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74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07" y="1772816"/>
            <a:ext cx="3867410" cy="28960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7704" y="5661248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 закон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35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 закон </a:t>
            </a:r>
            <a:r>
              <a:rPr lang="uk-UA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378" y="1988840"/>
            <a:ext cx="8640960" cy="460851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Квадрати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зоряних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періодів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обертання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відносяться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великих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півосей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їхніх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відміну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перших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законів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Кеплера,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стосуються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властивостей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кожної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окремо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взятої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третій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закон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пов'язує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собою.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сидеричні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обертання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  та , 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довжини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великих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півосей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їхніх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та , то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виконується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співвідношення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73" y="5661248"/>
            <a:ext cx="1514475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2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 закон </a:t>
            </a:r>
            <a:r>
              <a:rPr lang="uk-UA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Кеплера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378" y="1988840"/>
            <a:ext cx="8640960" cy="460851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закон Кеплера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пов'язує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відстані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їхніми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зоряними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періодами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обертання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змогу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встановити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відстані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інакше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кажучи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дає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змогу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подати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півосі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планетних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одиницях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півосі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земної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піввісь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земної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орбіти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взято за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астрономічну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одиницю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відстаней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але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абсолютне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визначено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пізніше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лише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en-US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XVIII </a:t>
            </a:r>
            <a:r>
              <a:rPr lang="ru-RU" sz="2400" b="1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столітті</a:t>
            </a:r>
            <a:r>
              <a:rPr lang="ru-RU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54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19257"/>
            <a:ext cx="8280920" cy="3325967"/>
          </a:xfr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Астроно́мія (грец. </a:t>
            </a:r>
            <a:r>
              <a:rPr lang="el-GR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αστρον — </a:t>
            </a: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зірка і </a:t>
            </a:r>
            <a:r>
              <a:rPr lang="el-GR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νομος — </a:t>
            </a:r>
            <a:r>
              <a:rPr lang="vi-VN" sz="24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закон) — одна з найдавніших наук, що включає спостереження і пояснення подій, які відбуваються за межами Землі та її атмосфери. Вона вивчає походження, розвиток, властивості об'єктів, що спостерігаються на небі (і перебувають поза межами Землі), а також процеси, пов'язані з ними</a:t>
            </a:r>
            <a:r>
              <a:rPr lang="vi-VN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vi-VN" sz="24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908720"/>
            <a:ext cx="4536504" cy="941472"/>
          </a:xfrm>
          <a:prstGeom prst="rect">
            <a:avLst/>
          </a:prstGeom>
          <a:ln w="76200" cmpd="thinThick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Астрономія вивчає…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23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7704" y="2060848"/>
            <a:ext cx="5328592" cy="3312368"/>
          </a:xfrm>
          <a:prstGeom prst="round2Diag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</a:t>
            </a:r>
          </a:p>
          <a:p>
            <a:pPr algn="ctr"/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чениця 11-б класу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ЗОШ №23 м. Луцька</a:t>
            </a:r>
          </a:p>
          <a:p>
            <a:pPr algn="ctr"/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Масовець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Олена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90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0" y="116632"/>
            <a:ext cx="7120872" cy="54775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31429" y="5517232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…галактика…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95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380864"/>
            <a:ext cx="8229600" cy="3064360"/>
          </a:xfr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vi-VN" sz="32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Астрономи досліджують зірки, планети і їх супутники, комети і метеоритні тіла, туманності, зоряні системи і речовину, що заповнює простір між зірками і планетами, в якому б стані вона не знаходилас</a:t>
            </a:r>
            <a:r>
              <a:rPr lang="uk-UA" sz="32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vi-VN" sz="32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uk-UA" sz="3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536504" cy="9414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Астрономи вивчають…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6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thumb/0/00/Crab_Nebula.jpg/640px-Crab_Neb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29" y="184373"/>
            <a:ext cx="5476875" cy="54768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31429" y="5517232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Зображення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Крабоподібної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туманності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отримане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космічним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телескопом Хаббл.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86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3040" y="2276872"/>
            <a:ext cx="6205304" cy="3613999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vi-VN" sz="32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Дані про будову і розвиток небесних тіл, про їх положення і рух в просторі дозволяють отримати уявлення </a:t>
            </a:r>
            <a:r>
              <a:rPr lang="vi-VN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 </a:t>
            </a:r>
            <a:r>
              <a:rPr lang="vi-VN" sz="32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будову Всесвіту в цілому</a:t>
            </a:r>
            <a:r>
              <a:rPr lang="vi-VN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3200" b="1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3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392488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Астрономія вивчає…</a:t>
            </a:r>
            <a:endParaRPr lang="uk-UA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2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Rcy;&amp;iecy;&amp;fcy;&amp;iecy;&amp;rcy;&amp;acy;&amp;tcy; &amp;scy;&amp;tcy;&amp;rcy;&amp;ocy;&amp;iecy;&amp;ncy;&amp;icy;&amp;iecy; &amp;scy;&amp;ocy;&amp;lcy;&amp;ncy;&amp;iecy;&amp;chcy;&amp;ncy;&amp;ocy;&amp;jcy; &amp;scy;&amp;icy;&amp;scy;&amp;tcy;&amp;iecy;&amp;mcy;&amp;ycy; - &amp;Scy;&amp;iecy;&amp;tcy;&amp;iecy;&amp;vcy;&amp;acy;&amp;yacy; &amp;bcy;&amp;icy;&amp;bcy;&amp;lcy;&amp;icy;&amp;ocy;&amp;tcy;&amp;ie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3" y="44624"/>
            <a:ext cx="7486238" cy="5076647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31429" y="5517232"/>
            <a:ext cx="5260851" cy="1008112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сонячної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28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319</TotalTime>
  <Words>1892</Words>
  <Application>Microsoft Office PowerPoint</Application>
  <PresentationFormat>Экран (4:3)</PresentationFormat>
  <Paragraphs>109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BlackTie</vt:lpstr>
      <vt:lpstr>Астрономія основи</vt:lpstr>
      <vt:lpstr>План:</vt:lpstr>
      <vt:lpstr>Розділ 1 </vt:lpstr>
      <vt:lpstr>Презентация PowerPoint</vt:lpstr>
      <vt:lpstr>Презентация PowerPoint</vt:lpstr>
      <vt:lpstr> Астрономи вивчають…</vt:lpstr>
      <vt:lpstr>Презентация PowerPoint</vt:lpstr>
      <vt:lpstr> Астрономія вивчає…</vt:lpstr>
      <vt:lpstr>Презентация PowerPoint</vt:lpstr>
      <vt:lpstr> Коротка історія</vt:lpstr>
      <vt:lpstr> Коротка історія</vt:lpstr>
      <vt:lpstr> Коротка історія</vt:lpstr>
      <vt:lpstr> Основні розділи астрономії</vt:lpstr>
      <vt:lpstr>Презентация PowerPoint</vt:lpstr>
      <vt:lpstr>Презентация PowerPoint</vt:lpstr>
      <vt:lpstr>Презентация PowerPoint</vt:lpstr>
      <vt:lpstr>Розділ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Розділ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Розділ 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2014-10-20T14:58:06Z</dcterms:created>
  <dcterms:modified xsi:type="dcterms:W3CDTF">2014-10-21T10:39:45Z</dcterms:modified>
</cp:coreProperties>
</file>