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510"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10.02.2014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10.02.2014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10.02.2014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10.02.2014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10.02.2014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10.02.2014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10.02.2014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10.02.2014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Layout" Target="../slideLayouts/slideLayout7.xml"/><Relationship Id="rId5" Type="http://schemas.openxmlformats.org/officeDocument/2006/relationships/image" Target="../media/image19.gif"/><Relationship Id="rId4" Type="http://schemas.openxmlformats.org/officeDocument/2006/relationships/image" Target="../media/image18.gif"/></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7.xml"/><Relationship Id="rId6" Type="http://schemas.openxmlformats.org/officeDocument/2006/relationships/image" Target="../media/image11.gif"/><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2130425"/>
            <a:ext cx="9144000" cy="1470025"/>
          </a:xfrm>
        </p:spPr>
        <p:txBody>
          <a:bodyPr>
            <a:noAutofit/>
          </a:bodyPr>
          <a:lstStyle/>
          <a:p>
            <a:r>
              <a:rPr lang="uk-UA" sz="13800" b="1" dirty="0" smtClean="0">
                <a:ln w="10541" cmpd="sng">
                  <a:solidFill>
                    <a:schemeClr val="accent1">
                      <a:shade val="88000"/>
                      <a:satMod val="110000"/>
                    </a:schemeClr>
                  </a:solidFill>
                  <a:prstDash val="solid"/>
                </a:ln>
                <a:solidFill>
                  <a:schemeClr val="bg1"/>
                </a:solidFill>
                <a:effectLst>
                  <a:glow rad="63500">
                    <a:schemeClr val="accent5">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Еволюція </a:t>
            </a:r>
            <a:r>
              <a:rPr lang="uk-UA" sz="13800" b="1" dirty="0" smtClean="0">
                <a:ln w="10541" cmpd="sng">
                  <a:solidFill>
                    <a:schemeClr val="accent1">
                      <a:shade val="88000"/>
                      <a:satMod val="110000"/>
                    </a:schemeClr>
                  </a:solidFill>
                  <a:prstDash val="solid"/>
                </a:ln>
                <a:solidFill>
                  <a:schemeClr val="bg1"/>
                </a:solidFill>
                <a:effectLst>
                  <a:glow rad="63500">
                    <a:schemeClr val="accent5">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зір</a:t>
            </a:r>
            <a:endParaRPr lang="uk-UA" sz="13800" b="1" dirty="0">
              <a:ln w="10541" cmpd="sng">
                <a:solidFill>
                  <a:schemeClr val="accent1">
                    <a:shade val="88000"/>
                    <a:satMod val="110000"/>
                  </a:schemeClr>
                </a:solidFill>
                <a:prstDash val="solid"/>
              </a:ln>
              <a:solidFill>
                <a:schemeClr val="bg1"/>
              </a:solidFill>
              <a:effectLst>
                <a:glow rad="63500">
                  <a:schemeClr val="accent5">
                    <a:satMod val="175000"/>
                    <a:alpha val="40000"/>
                  </a:schemeClr>
                </a:glow>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2.5"/>
                                          </p:val>
                                        </p:tav>
                                        <p:tav tm="100000">
                                          <p:val>
                                            <p:strVal val="#ppt_w"/>
                                          </p:val>
                                        </p:tav>
                                      </p:tavLst>
                                    </p:anim>
                                    <p:anim calcmode="lin" valueType="num">
                                      <p:cBhvr>
                                        <p:cTn id="8" dur="2000" fill="hold"/>
                                        <p:tgtEl>
                                          <p:spTgt spid="2"/>
                                        </p:tgtEl>
                                        <p:attrNameLst>
                                          <p:attrName>ppt_h</p:attrName>
                                        </p:attrNameLst>
                                      </p:cBhvr>
                                      <p:tavLst>
                                        <p:tav tm="0">
                                          <p:val>
                                            <p:strVal val="#ppt_h*0.01"/>
                                          </p:val>
                                        </p:tav>
                                        <p:tav tm="100000">
                                          <p:val>
                                            <p:strVal val="#ppt_h"/>
                                          </p:val>
                                        </p:tav>
                                      </p:tavLst>
                                    </p:anim>
                                    <p:anim calcmode="lin" valueType="num">
                                      <p:cBhvr>
                                        <p:cTn id="9" dur="2000" fill="hold"/>
                                        <p:tgtEl>
                                          <p:spTgt spid="2"/>
                                        </p:tgtEl>
                                        <p:attrNameLst>
                                          <p:attrName>ppt_x</p:attrName>
                                        </p:attrNameLst>
                                      </p:cBhvr>
                                      <p:tavLst>
                                        <p:tav tm="0">
                                          <p:val>
                                            <p:strVal val="#ppt_x"/>
                                          </p:val>
                                        </p:tav>
                                        <p:tav tm="100000">
                                          <p:val>
                                            <p:strVal val="#ppt_x"/>
                                          </p:val>
                                        </p:tav>
                                      </p:tavLst>
                                    </p:anim>
                                    <p:anim calcmode="lin" valueType="num">
                                      <p:cBhvr>
                                        <p:cTn id="10" dur="2000" fill="hold"/>
                                        <p:tgtEl>
                                          <p:spTgt spid="2"/>
                                        </p:tgtEl>
                                        <p:attrNameLst>
                                          <p:attrName>ppt_y</p:attrName>
                                        </p:attrNameLst>
                                      </p:cBhvr>
                                      <p:tavLst>
                                        <p:tav tm="0">
                                          <p:val>
                                            <p:strVal val="#ppt_h+1"/>
                                          </p:val>
                                        </p:tav>
                                        <p:tav tm="100000">
                                          <p:val>
                                            <p:strVal val="#ppt_y"/>
                                          </p:val>
                                        </p:tav>
                                      </p:tavLst>
                                    </p:anim>
                                    <p:animEffect transition="in" filter="fade">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Прямоугольник 1"/>
          <p:cNvSpPr/>
          <p:nvPr/>
        </p:nvSpPr>
        <p:spPr>
          <a:xfrm>
            <a:off x="214282" y="1142984"/>
            <a:ext cx="6072230" cy="5355312"/>
          </a:xfrm>
          <a:prstGeom prst="rect">
            <a:avLst/>
          </a:prstGeom>
        </p:spPr>
        <p:txBody>
          <a:bodyPr wrap="square">
            <a:spAutoFit/>
          </a:bodyPr>
          <a:lstStyle/>
          <a:p>
            <a:pPr algn="just"/>
            <a:r>
              <a:rPr lang="uk-UA"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У зір помірної маси після вичерпання Гідрогену в ядрі також розпочинається потрійна гелієва реакція, але на відміну від зір малої маси вона перебігає спокійно. Гелій в ядрі перетворюється на Карбон, водночас (завдяки реакціям вуглецево-азотного циклу) утворюється також деяка кількість </a:t>
            </a:r>
            <a:r>
              <a:rPr lang="uk-UA" b="1" dirty="0" err="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Оксигену</a:t>
            </a:r>
            <a:r>
              <a:rPr lang="uk-UA"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uk-UA" b="1" dirty="0" err="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таНітрогену</a:t>
            </a:r>
            <a:r>
              <a:rPr lang="uk-UA"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Ці елементи накопичуються у виродженому ядрі зорі, яке поступово зростає. Врешті-решт температура та густина в такому ядрі досягають величин, коли розпочинаються реакції між ядрами карбону. Оскільки ці реакції розпочинаються у виродженому стані ядра, початок реакції матиме характер теплового вибуху.</a:t>
            </a:r>
          </a:p>
          <a:p>
            <a:pPr algn="just"/>
            <a:r>
              <a:rPr lang="uk-UA"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Бурхливий початок реакції призводить до скидання оболонки, яка, крім Гідрогену й Гелію, містить значну кількість інших елементів (зокрема, Карбону, Нітрогену та </a:t>
            </a:r>
            <a:r>
              <a:rPr lang="uk-UA" b="1" dirty="0" err="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Оксигену</a:t>
            </a:r>
            <a:r>
              <a:rPr lang="uk-UA"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t>
            </a:r>
          </a:p>
          <a:p>
            <a:pPr algn="just"/>
            <a:r>
              <a:rPr lang="uk-UA"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Після скидання оболонки зоря залишається без джерел термоядерної енергії й перетворюється на білого карлика.</a:t>
            </a:r>
            <a:endParaRPr lang="uk-UA"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Прямоугольник 3"/>
          <p:cNvSpPr/>
          <p:nvPr/>
        </p:nvSpPr>
        <p:spPr>
          <a:xfrm>
            <a:off x="428596" y="285728"/>
            <a:ext cx="4643470" cy="461665"/>
          </a:xfrm>
          <a:prstGeom prst="rect">
            <a:avLst/>
          </a:prstGeom>
          <a:gradFill flip="none" rotWithShape="1">
            <a:gsLst>
              <a:gs pos="0">
                <a:schemeClr val="tx1">
                  <a:lumMod val="50000"/>
                  <a:lumOff val="50000"/>
                </a:schemeClr>
              </a:gs>
              <a:gs pos="50000">
                <a:schemeClr val="bg1">
                  <a:lumMod val="65000"/>
                </a:schemeClr>
              </a:gs>
              <a:gs pos="100000">
                <a:schemeClr val="tx1"/>
              </a:gs>
            </a:gsLst>
            <a:path path="circle">
              <a:fillToRect l="50000" t="50000" r="50000" b="50000"/>
            </a:path>
            <a:tileRect/>
          </a:gradFill>
        </p:spPr>
        <p:txBody>
          <a:bodyPr wrap="square">
            <a:spAutoFit/>
          </a:bodyPr>
          <a:lstStyle/>
          <a:p>
            <a:pPr algn="ctr"/>
            <a:r>
              <a:rPr lang="ru-RU" sz="2400" b="1" dirty="0" err="1" smtClean="0">
                <a:solidFill>
                  <a:srgbClr val="7030A0"/>
                </a:solidFill>
                <a:latin typeface="Times New Roman" pitchFamily="18" charset="0"/>
                <a:cs typeface="Times New Roman" pitchFamily="18" charset="0"/>
              </a:rPr>
              <a:t>Зорі</a:t>
            </a:r>
            <a:r>
              <a:rPr lang="ru-RU" sz="2400" b="1" dirty="0" smtClean="0">
                <a:solidFill>
                  <a:srgbClr val="7030A0"/>
                </a:solidFill>
                <a:latin typeface="Times New Roman" pitchFamily="18" charset="0"/>
                <a:cs typeface="Times New Roman" pitchFamily="18" charset="0"/>
              </a:rPr>
              <a:t> </a:t>
            </a:r>
            <a:r>
              <a:rPr lang="ru-RU" sz="2400" b="1" dirty="0" err="1" smtClean="0">
                <a:solidFill>
                  <a:srgbClr val="7030A0"/>
                </a:solidFill>
                <a:latin typeface="Times New Roman" pitchFamily="18" charset="0"/>
                <a:cs typeface="Times New Roman" pitchFamily="18" charset="0"/>
              </a:rPr>
              <a:t>помірної</a:t>
            </a:r>
            <a:r>
              <a:rPr lang="ru-RU" sz="2400" b="1" dirty="0" smtClean="0">
                <a:solidFill>
                  <a:srgbClr val="7030A0"/>
                </a:solidFill>
                <a:latin typeface="Times New Roman" pitchFamily="18" charset="0"/>
                <a:cs typeface="Times New Roman" pitchFamily="18" charset="0"/>
              </a:rPr>
              <a:t> </a:t>
            </a:r>
            <a:r>
              <a:rPr lang="ru-RU" sz="2400" b="1" dirty="0" err="1" smtClean="0">
                <a:solidFill>
                  <a:srgbClr val="7030A0"/>
                </a:solidFill>
                <a:latin typeface="Times New Roman" pitchFamily="18" charset="0"/>
                <a:cs typeface="Times New Roman" pitchFamily="18" charset="0"/>
              </a:rPr>
              <a:t>маси</a:t>
            </a:r>
            <a:endParaRPr lang="ru-RU" sz="2400" b="1" dirty="0" smtClean="0">
              <a:solidFill>
                <a:srgbClr val="7030A0"/>
              </a:solidFill>
              <a:latin typeface="Times New Roman" pitchFamily="18" charset="0"/>
              <a:cs typeface="Times New Roman" pitchFamily="18" charset="0"/>
            </a:endParaRPr>
          </a:p>
        </p:txBody>
      </p:sp>
      <p:pic>
        <p:nvPicPr>
          <p:cNvPr id="5" name="Рисунок 4" descr="1253031254_1234524.gif"/>
          <p:cNvPicPr>
            <a:picLocks noChangeAspect="1"/>
          </p:cNvPicPr>
          <p:nvPr/>
        </p:nvPicPr>
        <p:blipFill>
          <a:blip r:embed="rId2" cstate="print"/>
          <a:stretch>
            <a:fillRect/>
          </a:stretch>
        </p:blipFill>
        <p:spPr>
          <a:xfrm rot="16200000" flipH="1">
            <a:off x="5656818" y="986860"/>
            <a:ext cx="4045438" cy="2500298"/>
          </a:xfrm>
          <a:prstGeom prst="rect">
            <a:avLst/>
          </a:prstGeom>
        </p:spPr>
      </p:pic>
      <p:pic>
        <p:nvPicPr>
          <p:cNvPr id="6" name="Рисунок 5" descr="a0b23733a97d.gif"/>
          <p:cNvPicPr>
            <a:picLocks noChangeAspect="1"/>
          </p:cNvPicPr>
          <p:nvPr/>
        </p:nvPicPr>
        <p:blipFill>
          <a:blip r:embed="rId3" cstate="print"/>
          <a:stretch>
            <a:fillRect/>
          </a:stretch>
        </p:blipFill>
        <p:spPr>
          <a:xfrm rot="5043504">
            <a:off x="5630708" y="3017970"/>
            <a:ext cx="3655927" cy="2263791"/>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2000" fill="hold"/>
                                        <p:tgtEl>
                                          <p:spTgt spid="4">
                                            <p:bg/>
                                          </p:spTgt>
                                        </p:tgtEl>
                                        <p:attrNameLst>
                                          <p:attrName>ppt_x</p:attrName>
                                        </p:attrNameLst>
                                      </p:cBhvr>
                                      <p:tavLst>
                                        <p:tav tm="0">
                                          <p:val>
                                            <p:strVal val="0-#ppt_w/2"/>
                                          </p:val>
                                        </p:tav>
                                        <p:tav tm="100000">
                                          <p:val>
                                            <p:strVal val="#ppt_x"/>
                                          </p:val>
                                        </p:tav>
                                      </p:tavLst>
                                    </p:anim>
                                    <p:anim calcmode="lin" valueType="num">
                                      <p:cBhvr additive="base">
                                        <p:cTn id="8" dur="2000" fill="hold"/>
                                        <p:tgtEl>
                                          <p:spTgt spid="4">
                                            <p:bg/>
                                          </p:spTgt>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8" fill="hold" grpId="0"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20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3" dur="2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Прямоугольник 2"/>
          <p:cNvSpPr/>
          <p:nvPr/>
        </p:nvSpPr>
        <p:spPr>
          <a:xfrm>
            <a:off x="428596" y="285728"/>
            <a:ext cx="4643470" cy="461665"/>
          </a:xfrm>
          <a:prstGeom prst="rect">
            <a:avLst/>
          </a:prstGeom>
          <a:gradFill flip="none" rotWithShape="1">
            <a:gsLst>
              <a:gs pos="0">
                <a:schemeClr val="tx1">
                  <a:lumMod val="50000"/>
                  <a:lumOff val="50000"/>
                </a:schemeClr>
              </a:gs>
              <a:gs pos="50000">
                <a:schemeClr val="bg1">
                  <a:lumMod val="65000"/>
                </a:schemeClr>
              </a:gs>
              <a:gs pos="100000">
                <a:schemeClr val="tx1"/>
              </a:gs>
            </a:gsLst>
            <a:path path="circle">
              <a:fillToRect l="50000" t="50000" r="50000" b="50000"/>
            </a:path>
            <a:tileRect/>
          </a:gradFill>
        </p:spPr>
        <p:txBody>
          <a:bodyPr wrap="square">
            <a:spAutoFit/>
          </a:bodyPr>
          <a:lstStyle/>
          <a:p>
            <a:pPr algn="ctr"/>
            <a:r>
              <a:rPr lang="ru-RU" sz="2400" b="1" dirty="0" err="1" smtClean="0">
                <a:solidFill>
                  <a:srgbClr val="7030A0"/>
                </a:solidFill>
                <a:latin typeface="Times New Roman" pitchFamily="18" charset="0"/>
                <a:cs typeface="Times New Roman" pitchFamily="18" charset="0"/>
              </a:rPr>
              <a:t>Масивні</a:t>
            </a:r>
            <a:r>
              <a:rPr lang="ru-RU" sz="2400" b="1"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400" b="1" dirty="0" err="1" smtClean="0">
                <a:solidFill>
                  <a:srgbClr val="7030A0"/>
                </a:solidFill>
                <a:latin typeface="Times New Roman" pitchFamily="18" charset="0"/>
                <a:cs typeface="Times New Roman" pitchFamily="18" charset="0"/>
              </a:rPr>
              <a:t>зорі</a:t>
            </a:r>
            <a:endParaRPr lang="ru-RU" sz="2400" b="1" dirty="0">
              <a:solidFill>
                <a:srgbClr val="7030A0"/>
              </a:solidFill>
              <a:latin typeface="Times New Roman" pitchFamily="18" charset="0"/>
              <a:cs typeface="Times New Roman" pitchFamily="18" charset="0"/>
            </a:endParaRPr>
          </a:p>
        </p:txBody>
      </p:sp>
      <p:sp>
        <p:nvSpPr>
          <p:cNvPr id="4" name="Прямоугольник 3"/>
          <p:cNvSpPr/>
          <p:nvPr/>
        </p:nvSpPr>
        <p:spPr>
          <a:xfrm>
            <a:off x="0" y="948690"/>
            <a:ext cx="9144000" cy="5909310"/>
          </a:xfrm>
          <a:prstGeom prst="rect">
            <a:avLst/>
          </a:prstGeom>
        </p:spPr>
        <p:txBody>
          <a:bodyPr wrap="square">
            <a:spAutoFit/>
          </a:bodyPr>
          <a:lstStyle/>
          <a:p>
            <a:pPr algn="just"/>
            <a:r>
              <a:rPr lang="uk-UA"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Зорі з масою понад 8 сонячних після спалювання гелію залишаються досить масивними для початку в їх надрах подальших реакцій нуклеосинтезу: спочатку  — за участі карбону, потім кремнію, магнію і так далі, до заліза. Кожна нова реакція розпочинається в центрі зорі, а всі попередні продовжуються в зовнішній частині ядра, таким чином структура зорі стає багатошаровою (подібною до цибулини). Основна частина хімічних елементів до </a:t>
            </a:r>
            <a:r>
              <a:rPr lang="uk-UA" b="1" dirty="0" err="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феруму</a:t>
            </a:r>
            <a:r>
              <a:rPr lang="uk-UA"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з яких складається Всесвіт, утворилися саме в результаті нуклеосинтезу в надрах зір. Залізо не може бути паливом для подальших ядерних реакцій (синтезу або розпаду), оскільки має найбільшу енергію зв'язку на один нуклон, усі ядерні реакції за участі заліза відбуваються з поглинанням енергії. Внаслідок цього масивна зоря накопичує залізне ядро. Щоправда, завдяки s- та p-процесам у невеликій кількості утворюються також ядра хімічних елементів, важчих заліза.</a:t>
            </a:r>
          </a:p>
          <a:p>
            <a:pPr algn="just"/>
            <a:r>
              <a:rPr lang="uk-UA"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Коли температура й тиск усередині ядра досягають певного рівня, нейтрон стає стабільною часткою. Тиск виродженого електронного газу далі вже не зростає, оскільки вільні високоенергетичні електрони взаємодіють із протонами з утворенням нейтронів. Починається </a:t>
            </a:r>
            <a:r>
              <a:rPr lang="uk-UA" b="1" dirty="0" err="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нейтронізація</a:t>
            </a:r>
            <a:r>
              <a:rPr lang="uk-UA"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речовини в ядрі зорі. Це створює умови для гравітаційного колапсу, коли оболонка зорі падає на ядро. Енергія, що вивільняється внаслідок падіння зовнішньої оболонки на </a:t>
            </a:r>
            <a:r>
              <a:rPr lang="uk-UA" b="1" dirty="0" err="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нейтронізоване</a:t>
            </a:r>
            <a:r>
              <a:rPr lang="uk-UA"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ядро настільки велика, що зоря буквально вибухає. Такі події називають спалахом наднової. За короткий час під час спалаху наднової випромінюється стільки енергії, скільки її випромінюють усі зорі галактики разом узяті</a:t>
            </a:r>
            <a:endParaRPr lang="uk-UA"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 name="Рисунок 4" descr="GIF.gif"/>
          <p:cNvPicPr>
            <a:picLocks noChangeAspect="1"/>
          </p:cNvPicPr>
          <p:nvPr/>
        </p:nvPicPr>
        <p:blipFill>
          <a:blip r:embed="rId2" cstate="print"/>
          <a:stretch>
            <a:fillRect/>
          </a:stretch>
        </p:blipFill>
        <p:spPr>
          <a:xfrm>
            <a:off x="5357818" y="285728"/>
            <a:ext cx="785813" cy="749142"/>
          </a:xfrm>
          <a:prstGeom prst="rect">
            <a:avLst/>
          </a:prstGeom>
        </p:spPr>
      </p:pic>
      <p:pic>
        <p:nvPicPr>
          <p:cNvPr id="6" name="Рисунок 5" descr="GIF.gif"/>
          <p:cNvPicPr>
            <a:picLocks noChangeAspect="1"/>
          </p:cNvPicPr>
          <p:nvPr/>
        </p:nvPicPr>
        <p:blipFill>
          <a:blip r:embed="rId2" cstate="print"/>
          <a:stretch>
            <a:fillRect/>
          </a:stretch>
        </p:blipFill>
        <p:spPr>
          <a:xfrm>
            <a:off x="6357950" y="142852"/>
            <a:ext cx="642942" cy="612938"/>
          </a:xfrm>
          <a:prstGeom prst="rect">
            <a:avLst/>
          </a:prstGeom>
        </p:spPr>
      </p:pic>
      <p:pic>
        <p:nvPicPr>
          <p:cNvPr id="7" name="Рисунок 6" descr="GIF.gif"/>
          <p:cNvPicPr>
            <a:picLocks noChangeAspect="1"/>
          </p:cNvPicPr>
          <p:nvPr/>
        </p:nvPicPr>
        <p:blipFill>
          <a:blip r:embed="rId3" cstate="print"/>
          <a:stretch>
            <a:fillRect/>
          </a:stretch>
        </p:blipFill>
        <p:spPr>
          <a:xfrm>
            <a:off x="7143768" y="500042"/>
            <a:ext cx="500065" cy="476729"/>
          </a:xfrm>
          <a:prstGeom prst="rect">
            <a:avLst/>
          </a:prstGeom>
        </p:spPr>
      </p:pic>
      <p:pic>
        <p:nvPicPr>
          <p:cNvPr id="8" name="Рисунок 7" descr="GIF.gif"/>
          <p:cNvPicPr>
            <a:picLocks noChangeAspect="1"/>
          </p:cNvPicPr>
          <p:nvPr/>
        </p:nvPicPr>
        <p:blipFill>
          <a:blip r:embed="rId4" cstate="print"/>
          <a:stretch>
            <a:fillRect/>
          </a:stretch>
        </p:blipFill>
        <p:spPr>
          <a:xfrm>
            <a:off x="7858148" y="285728"/>
            <a:ext cx="428628" cy="408626"/>
          </a:xfrm>
          <a:prstGeom prst="rect">
            <a:avLst/>
          </a:prstGeom>
        </p:spPr>
      </p:pic>
      <p:pic>
        <p:nvPicPr>
          <p:cNvPr id="9" name="Рисунок 8" descr="GIF.gif"/>
          <p:cNvPicPr>
            <a:picLocks noChangeAspect="1"/>
          </p:cNvPicPr>
          <p:nvPr/>
        </p:nvPicPr>
        <p:blipFill>
          <a:blip r:embed="rId5" cstate="print"/>
          <a:stretch>
            <a:fillRect/>
          </a:stretch>
        </p:blipFill>
        <p:spPr>
          <a:xfrm>
            <a:off x="8572528" y="642918"/>
            <a:ext cx="357190" cy="340521"/>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2000" fill="hold"/>
                                        <p:tgtEl>
                                          <p:spTgt spid="3">
                                            <p:bg/>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bg/>
                                          </p:spTgt>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8"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Рисунок 2" descr="550px-Evolved_star_fusion_shells.svg.png"/>
          <p:cNvPicPr>
            <a:picLocks noChangeAspect="1"/>
          </p:cNvPicPr>
          <p:nvPr/>
        </p:nvPicPr>
        <p:blipFill>
          <a:blip r:embed="rId2" cstate="print"/>
          <a:stretch>
            <a:fillRect/>
          </a:stretch>
        </p:blipFill>
        <p:spPr>
          <a:xfrm>
            <a:off x="571472" y="357166"/>
            <a:ext cx="5429288" cy="5429288"/>
          </a:xfrm>
          <a:prstGeom prst="rect">
            <a:avLst/>
          </a:prstGeom>
        </p:spPr>
      </p:pic>
      <p:sp>
        <p:nvSpPr>
          <p:cNvPr id="2" name="Прямоугольник 1"/>
          <p:cNvSpPr/>
          <p:nvPr/>
        </p:nvSpPr>
        <p:spPr>
          <a:xfrm>
            <a:off x="4286248" y="5572140"/>
            <a:ext cx="4572000" cy="1015663"/>
          </a:xfrm>
          <a:prstGeom prst="rect">
            <a:avLst/>
          </a:prstGeom>
        </p:spPr>
        <p:txBody>
          <a:bodyPr>
            <a:spAutoFit/>
          </a:bodyPr>
          <a:lstStyle/>
          <a:p>
            <a:r>
              <a:rPr lang="ru-RU" sz="2000" b="1" dirty="0" err="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Оболонкова</a:t>
            </a:r>
            <a:r>
              <a:rPr lang="ru-RU"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структура </a:t>
            </a:r>
            <a:r>
              <a:rPr lang="ru-RU" sz="2000" b="1" dirty="0" err="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масивної</a:t>
            </a:r>
            <a:r>
              <a:rPr lang="ru-RU"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000" b="1" dirty="0" err="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зорі</a:t>
            </a:r>
            <a:r>
              <a:rPr lang="ru-RU"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на </a:t>
            </a:r>
            <a:r>
              <a:rPr lang="ru-RU" sz="2000" b="1" dirty="0" err="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пізніх</a:t>
            </a:r>
            <a:r>
              <a:rPr lang="ru-RU"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000" b="1" dirty="0" err="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стадіях</a:t>
            </a:r>
            <a:r>
              <a:rPr lang="ru-RU"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000" b="1" dirty="0" err="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еволюції</a:t>
            </a:r>
            <a:r>
              <a:rPr lang="ru-RU"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000" b="1" dirty="0" err="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зображення</a:t>
            </a:r>
            <a:r>
              <a:rPr lang="ru-RU"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не в </a:t>
            </a:r>
            <a:r>
              <a:rPr lang="ru-RU" sz="2000" b="1" dirty="0" err="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масштабі</a:t>
            </a:r>
            <a:r>
              <a:rPr lang="ru-RU"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t>
            </a:r>
            <a:endParaRPr lang="uk-UA"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 calcmode="lin" valueType="num">
                                      <p:cBhvr>
                                        <p:cTn id="9" dur="2000" fill="hold"/>
                                        <p:tgtEl>
                                          <p:spTgt spid="3"/>
                                        </p:tgtEl>
                                        <p:attrNameLst>
                                          <p:attrName>style.rotation</p:attrName>
                                        </p:attrNameLst>
                                      </p:cBhvr>
                                      <p:tavLst>
                                        <p:tav tm="0">
                                          <p:val>
                                            <p:fltVal val="360"/>
                                          </p:val>
                                        </p:tav>
                                        <p:tav tm="100000">
                                          <p:val>
                                            <p:fltVal val="0"/>
                                          </p:val>
                                        </p:tav>
                                      </p:tavLst>
                                    </p:anim>
                                    <p:animEffect transition="in" filter="fade">
                                      <p:cBhvr>
                                        <p:cTn id="10" dur="2000"/>
                                        <p:tgtEl>
                                          <p:spTgt spid="3"/>
                                        </p:tgtEl>
                                      </p:cBhvr>
                                    </p:animEffect>
                                  </p:childTnLst>
                                </p:cTn>
                              </p:par>
                            </p:childTnLst>
                          </p:cTn>
                        </p:par>
                        <p:par>
                          <p:cTn id="11" fill="hold">
                            <p:stCondLst>
                              <p:cond delay="2000"/>
                            </p:stCondLst>
                            <p:childTnLst>
                              <p:par>
                                <p:cTn id="12" presetID="41" presetClass="entr" presetSubtype="0" fill="hold" nodeType="afterEffect">
                                  <p:stCondLst>
                                    <p:cond delay="0"/>
                                  </p:stCondLst>
                                  <p:iterate type="lt">
                                    <p:tmPct val="10000"/>
                                  </p:iterate>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p:cTn id="14" dur="10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16" dur="10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10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1000" tmFilter="0,0; .5, 1; 1, 1"/>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Прямоугольник 2"/>
          <p:cNvSpPr/>
          <p:nvPr/>
        </p:nvSpPr>
        <p:spPr>
          <a:xfrm>
            <a:off x="428596" y="285728"/>
            <a:ext cx="4643470" cy="461665"/>
          </a:xfrm>
          <a:prstGeom prst="rect">
            <a:avLst/>
          </a:prstGeom>
          <a:gradFill flip="none" rotWithShape="1">
            <a:gsLst>
              <a:gs pos="0">
                <a:schemeClr val="tx1">
                  <a:lumMod val="50000"/>
                  <a:lumOff val="50000"/>
                </a:schemeClr>
              </a:gs>
              <a:gs pos="50000">
                <a:schemeClr val="bg1">
                  <a:lumMod val="65000"/>
                </a:schemeClr>
              </a:gs>
              <a:gs pos="100000">
                <a:schemeClr val="tx1"/>
              </a:gs>
            </a:gsLst>
            <a:path path="circle">
              <a:fillToRect l="50000" t="50000" r="50000" b="50000"/>
            </a:path>
            <a:tileRect/>
          </a:gradFill>
        </p:spPr>
        <p:txBody>
          <a:bodyPr wrap="square">
            <a:spAutoFit/>
          </a:bodyPr>
          <a:lstStyle/>
          <a:p>
            <a:pPr algn="ctr"/>
            <a:r>
              <a:rPr lang="ru-RU" sz="2400" b="1" dirty="0" err="1" smtClean="0">
                <a:ln>
                  <a:solidFill>
                    <a:srgbClr val="7030A0"/>
                  </a:solidFill>
                </a:ln>
                <a:solidFill>
                  <a:srgbClr val="7030A0"/>
                </a:solidFill>
                <a:latin typeface="Times New Roman" pitchFamily="18" charset="0"/>
                <a:cs typeface="Times New Roman" pitchFamily="18" charset="0"/>
              </a:rPr>
              <a:t>Зоряні</a:t>
            </a:r>
            <a:r>
              <a:rPr lang="ru-RU" sz="2400" b="1" dirty="0" smtClean="0">
                <a:ln>
                  <a:solidFill>
                    <a:srgbClr val="7030A0"/>
                  </a:solidFill>
                </a:ln>
                <a:solidFill>
                  <a:srgbClr val="7030A0"/>
                </a:solidFill>
                <a:latin typeface="Times New Roman" pitchFamily="18" charset="0"/>
                <a:cs typeface="Times New Roman" pitchFamily="18" charset="0"/>
              </a:rPr>
              <a:t> </a:t>
            </a:r>
            <a:r>
              <a:rPr lang="ru-RU" sz="2400" b="1" dirty="0" err="1" smtClean="0">
                <a:ln>
                  <a:solidFill>
                    <a:srgbClr val="7030A0"/>
                  </a:solidFill>
                </a:ln>
                <a:solidFill>
                  <a:srgbClr val="7030A0"/>
                </a:solidFill>
                <a:latin typeface="Times New Roman" pitchFamily="18" charset="0"/>
                <a:cs typeface="Times New Roman" pitchFamily="18" charset="0"/>
              </a:rPr>
              <a:t>залишки</a:t>
            </a:r>
            <a:endParaRPr lang="ru-RU" sz="2400" b="1" dirty="0">
              <a:ln>
                <a:solidFill>
                  <a:srgbClr val="7030A0"/>
                </a:solidFill>
              </a:ln>
              <a:solidFill>
                <a:srgbClr val="7030A0"/>
              </a:solidFill>
              <a:latin typeface="Times New Roman" pitchFamily="18" charset="0"/>
              <a:cs typeface="Times New Roman" pitchFamily="18" charset="0"/>
            </a:endParaRPr>
          </a:p>
        </p:txBody>
      </p:sp>
      <p:sp>
        <p:nvSpPr>
          <p:cNvPr id="4" name="Прямоугольник 3"/>
          <p:cNvSpPr/>
          <p:nvPr/>
        </p:nvSpPr>
        <p:spPr>
          <a:xfrm>
            <a:off x="214282" y="1214422"/>
            <a:ext cx="4786346" cy="4801314"/>
          </a:xfrm>
          <a:prstGeom prst="rect">
            <a:avLst/>
          </a:prstGeom>
        </p:spPr>
        <p:txBody>
          <a:bodyPr wrap="square">
            <a:spAutoFit/>
          </a:bodyPr>
          <a:lstStyle/>
          <a:p>
            <a:pPr algn="just"/>
            <a:r>
              <a:rPr lang="uk-UA"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Гравітаційний колапс зір масою 10-30 сонячних мас зупиняється, коли дається взнаки тиск вироджених нейтронів. Після спалаху наднової й розльоту оболонки від зорі залишається дуже щільний об'єкт розміром близько 15 км у діаметрі, який називають нейтронною зорею. Нейтронна зоря швидко обертається і має потужне магнітне поле, наслідок чого випромінює електромагнітні імпульси з частотою обертання; такі об'єкти спостерігають як пульсари. Якщо ж маса ядра зорі перевищує 30 сонячних мас, тиск вироджених нейтронів не в змозі зупинити гравітаційний колапс, що може призвести до утворення гіпотетичного об'єкта, якому дали назву чорна діра.</a:t>
            </a:r>
            <a:endParaRPr lang="uk-UA"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 name="Рисунок 4" descr="загруженное.jpg"/>
          <p:cNvPicPr>
            <a:picLocks noChangeAspect="1"/>
          </p:cNvPicPr>
          <p:nvPr/>
        </p:nvPicPr>
        <p:blipFill>
          <a:blip r:embed="rId2" cstate="print"/>
          <a:srcRect l="22852" t="6054" r="16503"/>
          <a:stretch>
            <a:fillRect/>
          </a:stretch>
        </p:blipFill>
        <p:spPr>
          <a:xfrm>
            <a:off x="5000628" y="214290"/>
            <a:ext cx="4100790" cy="6643710"/>
          </a:xfrm>
          <a:prstGeom prst="rect">
            <a:avLst/>
          </a:prstGeom>
          <a:effectLst>
            <a:softEdge rad="317500"/>
          </a:effec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2000" fill="hold"/>
                                        <p:tgtEl>
                                          <p:spTgt spid="3">
                                            <p:bg/>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bg/>
                                          </p:spTgt>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8"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6000" b="-26000"/>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428596" y="928670"/>
            <a:ext cx="8031366" cy="5016758"/>
          </a:xfrm>
          <a:prstGeom prst="rect">
            <a:avLst/>
          </a:prstGeom>
        </p:spPr>
        <p:txBody>
          <a:bodyPr wrap="none">
            <a:spAutoFit/>
          </a:bodyPr>
          <a:lstStyle/>
          <a:p>
            <a:pPr algn="ctr"/>
            <a:r>
              <a:rPr lang="uk-UA" sz="8000" b="1" dirty="0" smtClean="0">
                <a:effectLst>
                  <a:outerShdw blurRad="38100" dist="38100" dir="2700000" algn="tl">
                    <a:srgbClr val="000000">
                      <a:alpha val="43137"/>
                    </a:srgbClr>
                  </a:outerShdw>
                </a:effectLst>
                <a:latin typeface="Mistral" pitchFamily="66" charset="0"/>
              </a:rPr>
              <a:t>Презентацію виконала</a:t>
            </a:r>
          </a:p>
          <a:p>
            <a:pPr algn="ctr"/>
            <a:r>
              <a:rPr lang="uk-UA" sz="8000" b="1" dirty="0" smtClean="0">
                <a:effectLst>
                  <a:outerShdw blurRad="38100" dist="38100" dir="2700000" algn="tl">
                    <a:srgbClr val="000000">
                      <a:alpha val="43137"/>
                    </a:srgbClr>
                  </a:outerShdw>
                </a:effectLst>
                <a:latin typeface="Mistral" pitchFamily="66" charset="0"/>
              </a:rPr>
              <a:t>Учениця 11-А класу</a:t>
            </a:r>
          </a:p>
          <a:p>
            <a:pPr algn="ctr"/>
            <a:r>
              <a:rPr lang="uk-UA" sz="8000" b="1" dirty="0" smtClean="0">
                <a:effectLst>
                  <a:outerShdw blurRad="38100" dist="38100" dir="2700000" algn="tl">
                    <a:srgbClr val="000000">
                      <a:alpha val="43137"/>
                    </a:srgbClr>
                  </a:outerShdw>
                </a:effectLst>
                <a:latin typeface="Mistral" pitchFamily="66" charset="0"/>
              </a:rPr>
              <a:t>ЗОШ№32</a:t>
            </a:r>
          </a:p>
          <a:p>
            <a:pPr algn="ctr"/>
            <a:r>
              <a:rPr lang="uk-UA" sz="8000" b="1" dirty="0" err="1" smtClean="0">
                <a:effectLst>
                  <a:outerShdw blurRad="38100" dist="38100" dir="2700000" algn="tl">
                    <a:srgbClr val="000000">
                      <a:alpha val="43137"/>
                    </a:srgbClr>
                  </a:outerShdw>
                </a:effectLst>
                <a:latin typeface="Mistral" pitchFamily="66" charset="0"/>
              </a:rPr>
              <a:t>Шавурська</a:t>
            </a:r>
            <a:r>
              <a:rPr lang="uk-UA" sz="8000" b="1" dirty="0" smtClean="0">
                <a:effectLst>
                  <a:outerShdw blurRad="38100" dist="38100" dir="2700000" algn="tl">
                    <a:srgbClr val="000000">
                      <a:alpha val="43137"/>
                    </a:srgbClr>
                  </a:outerShdw>
                </a:effectLst>
                <a:latin typeface="Mistral" pitchFamily="66" charset="0"/>
              </a:rPr>
              <a:t> Марія</a:t>
            </a:r>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Прямоугольник 3"/>
          <p:cNvSpPr/>
          <p:nvPr/>
        </p:nvSpPr>
        <p:spPr>
          <a:xfrm>
            <a:off x="285720" y="285728"/>
            <a:ext cx="8643966" cy="892552"/>
          </a:xfrm>
          <a:prstGeom prst="rect">
            <a:avLst/>
          </a:prstGeom>
        </p:spPr>
        <p:txBody>
          <a:bodyPr wrap="square">
            <a:spAutoFit/>
          </a:bodyPr>
          <a:lstStyle/>
          <a:p>
            <a:pPr algn="just"/>
            <a:r>
              <a:rPr lang="vi-VN" sz="2800" b="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Еволю́ція зір</a:t>
            </a:r>
            <a:r>
              <a:rPr lang="vi-VN" sz="2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 зміна фізичних характеристик, хімічного складу та внутрішньої будови зорі із часом.</a:t>
            </a:r>
            <a:endParaRPr lang="uk-UA" sz="24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 name="Рисунок 4" descr="Solar-evolution_uk.png"/>
          <p:cNvPicPr>
            <a:picLocks noChangeAspect="1"/>
          </p:cNvPicPr>
          <p:nvPr/>
        </p:nvPicPr>
        <p:blipFill>
          <a:blip r:embed="rId2" cstate="print"/>
          <a:srcRect l="1562" r="1562"/>
          <a:stretch>
            <a:fillRect/>
          </a:stretch>
        </p:blipFill>
        <p:spPr>
          <a:xfrm>
            <a:off x="-44848" y="2000240"/>
            <a:ext cx="9188848" cy="4114803"/>
          </a:xfrm>
          <a:prstGeom prst="rect">
            <a:avLst/>
          </a:prstGeom>
        </p:spPr>
      </p:pic>
      <p:sp>
        <p:nvSpPr>
          <p:cNvPr id="6" name="Прямоугольник 5"/>
          <p:cNvSpPr/>
          <p:nvPr/>
        </p:nvSpPr>
        <p:spPr>
          <a:xfrm>
            <a:off x="2214546" y="6215082"/>
            <a:ext cx="4292201" cy="369332"/>
          </a:xfrm>
          <a:prstGeom prst="rect">
            <a:avLst/>
          </a:prstGeom>
        </p:spPr>
        <p:txBody>
          <a:bodyPr wrap="none">
            <a:spAutoFit/>
          </a:bodyPr>
          <a:lstStyle/>
          <a:p>
            <a:r>
              <a:rPr lang="uk-UA"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Еволюція зорі класу G на прикладі Сонця</a:t>
            </a:r>
            <a:endParaRPr lang="uk-UA"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1000" tmFilter="0, 0; .2, .5; .8, .5; 1, 0"/>
                                        <p:tgtEl>
                                          <p:spTgt spid="5"/>
                                        </p:tgtEl>
                                      </p:cBhvr>
                                    </p:animEffect>
                                    <p:animScale>
                                      <p:cBhvr>
                                        <p:cTn id="7" dur="500" autoRev="1" fill="hold"/>
                                        <p:tgtEl>
                                          <p:spTgt spid="5"/>
                                        </p:tgtEl>
                                      </p:cBhvr>
                                      <p:by x="105000" y="105000"/>
                                    </p:animScale>
                                  </p:childTnLst>
                                </p:cTn>
                              </p:par>
                            </p:childTnLst>
                          </p:cTn>
                        </p:par>
                        <p:par>
                          <p:cTn id="8" fill="hold">
                            <p:stCondLst>
                              <p:cond delay="1000"/>
                            </p:stCondLst>
                            <p:childTnLst>
                              <p:par>
                                <p:cTn id="9" presetID="6" presetClass="emph" presetSubtype="0" fill="hold" nodeType="afterEffect">
                                  <p:stCondLst>
                                    <p:cond delay="0"/>
                                  </p:stCondLst>
                                  <p:childTnLst>
                                    <p:animScale>
                                      <p:cBhvr>
                                        <p:cTn id="10" dur="2000" fill="hold"/>
                                        <p:tgtEl>
                                          <p:spTgt spid="6">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142852"/>
            <a:ext cx="8715436" cy="1071570"/>
          </a:xfrm>
        </p:spPr>
        <p:style>
          <a:lnRef idx="2">
            <a:schemeClr val="dk1"/>
          </a:lnRef>
          <a:fillRef idx="1002">
            <a:schemeClr val="dk1"/>
          </a:fillRef>
          <a:effectRef idx="0">
            <a:schemeClr val="dk1"/>
          </a:effectRef>
          <a:fontRef idx="minor">
            <a:schemeClr val="dk1"/>
          </a:fontRef>
        </p:style>
        <p:txBody>
          <a:bodyPr>
            <a:noAutofit/>
          </a:bodyPr>
          <a:lstStyle/>
          <a:p>
            <a:r>
              <a:rPr lang="uk-UA" sz="6600" b="1" dirty="0" err="1" smtClean="0">
                <a:ln>
                  <a:solidFill>
                    <a:schemeClr val="tx1"/>
                  </a:solidFill>
                </a:ln>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Протозоря</a:t>
            </a:r>
            <a:endParaRPr lang="uk-UA" sz="6600" b="1" dirty="0">
              <a:ln>
                <a:solidFill>
                  <a:schemeClr val="tx1"/>
                </a:solidFill>
              </a:ln>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Прямоугольник 5"/>
          <p:cNvSpPr/>
          <p:nvPr/>
        </p:nvSpPr>
        <p:spPr>
          <a:xfrm>
            <a:off x="4429092" y="1428736"/>
            <a:ext cx="4714908" cy="3231654"/>
          </a:xfrm>
          <a:prstGeom prst="rect">
            <a:avLst/>
          </a:prstGeom>
        </p:spPr>
        <p:txBody>
          <a:bodyPr wrap="square">
            <a:spAutoFit/>
          </a:bodyPr>
          <a:lstStyle/>
          <a:p>
            <a:r>
              <a:rPr lang="uk-UA" sz="2400" b="1" dirty="0" smtClean="0">
                <a:ln>
                  <a:solidFill>
                    <a:srgbClr val="00B050"/>
                  </a:solidFill>
                </a:ln>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Структура </a:t>
            </a:r>
            <a:r>
              <a:rPr lang="uk-UA" sz="2400" b="1" dirty="0" err="1" smtClean="0">
                <a:ln>
                  <a:solidFill>
                    <a:srgbClr val="00B050"/>
                  </a:solidFill>
                </a:ln>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протозорі</a:t>
            </a:r>
            <a:r>
              <a:rPr lang="uk-UA" sz="2400" b="1" dirty="0" smtClean="0">
                <a:ln>
                  <a:solidFill>
                    <a:srgbClr val="00B050"/>
                  </a:solidFill>
                </a:ln>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t>
            </a:r>
            <a:r>
              <a:rPr lang="uk-UA"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r>
            <a:br>
              <a:rPr lang="uk-UA"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uk-UA"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1. Оптично прозора газова оболонка у вільному падінні.</a:t>
            </a:r>
            <a:br>
              <a:rPr lang="uk-UA"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uk-UA"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2. Несправжня фотосфера, що випромінює переважно в інфрачервоному діапазоні.</a:t>
            </a:r>
            <a:br>
              <a:rPr lang="uk-UA"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uk-UA"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3. Непрозора </a:t>
            </a:r>
            <a:r>
              <a:rPr lang="uk-UA" sz="2000" b="1" dirty="0" err="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пилогазова</a:t>
            </a:r>
            <a:r>
              <a:rPr lang="uk-UA"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оболонка («кокон»).</a:t>
            </a:r>
            <a:br>
              <a:rPr lang="uk-UA"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uk-UA"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4. Фронт ударної хвилі.</a:t>
            </a:r>
            <a:br>
              <a:rPr lang="uk-UA"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uk-UA"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5. </a:t>
            </a:r>
            <a:r>
              <a:rPr lang="uk-UA" sz="2000" b="1" dirty="0" err="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Гідростатично</a:t>
            </a:r>
            <a:r>
              <a:rPr lang="uk-UA"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рівноважне ядро.</a:t>
            </a:r>
            <a:endParaRPr lang="uk-UA"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7" name="Рисунок 6" descr="500px-Protostar_structure.svg.png"/>
          <p:cNvPicPr>
            <a:picLocks noChangeAspect="1"/>
          </p:cNvPicPr>
          <p:nvPr/>
        </p:nvPicPr>
        <p:blipFill>
          <a:blip r:embed="rId2" cstate="print"/>
          <a:stretch>
            <a:fillRect/>
          </a:stretch>
        </p:blipFill>
        <p:spPr>
          <a:xfrm>
            <a:off x="0" y="2286000"/>
            <a:ext cx="4572000" cy="4572000"/>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12"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2000" fill="hold"/>
                                        <p:tgtEl>
                                          <p:spTgt spid="7"/>
                                        </p:tgtEl>
                                        <p:attrNameLst>
                                          <p:attrName>ppt_x</p:attrName>
                                        </p:attrNameLst>
                                      </p:cBhvr>
                                      <p:tavLst>
                                        <p:tav tm="0">
                                          <p:val>
                                            <p:strVal val="0-#ppt_w/2"/>
                                          </p:val>
                                        </p:tav>
                                        <p:tav tm="100000">
                                          <p:val>
                                            <p:strVal val="#ppt_x"/>
                                          </p:val>
                                        </p:tav>
                                      </p:tavLst>
                                    </p:anim>
                                    <p:anim calcmode="lin" valueType="num">
                                      <p:cBhvr additive="base">
                                        <p:cTn id="13" dur="2000" fill="hold"/>
                                        <p:tgtEl>
                                          <p:spTgt spid="7"/>
                                        </p:tgtEl>
                                        <p:attrNameLst>
                                          <p:attrName>ppt_y</p:attrName>
                                        </p:attrNameLst>
                                      </p:cBhvr>
                                      <p:tavLst>
                                        <p:tav tm="0">
                                          <p:val>
                                            <p:strVal val="1+#ppt_h/2"/>
                                          </p:val>
                                        </p:tav>
                                        <p:tav tm="100000">
                                          <p:val>
                                            <p:strVal val="#ppt_y"/>
                                          </p:val>
                                        </p:tav>
                                      </p:tavLst>
                                    </p:anim>
                                  </p:childTnLst>
                                </p:cTn>
                              </p:par>
                              <p:par>
                                <p:cTn id="14" presetID="2" presetClass="entr" presetSubtype="6"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2000" fill="hold"/>
                                        <p:tgtEl>
                                          <p:spTgt spid="6"/>
                                        </p:tgtEl>
                                        <p:attrNameLst>
                                          <p:attrName>ppt_x</p:attrName>
                                        </p:attrNameLst>
                                      </p:cBhvr>
                                      <p:tavLst>
                                        <p:tav tm="0">
                                          <p:val>
                                            <p:strVal val="1+#ppt_w/2"/>
                                          </p:val>
                                        </p:tav>
                                        <p:tav tm="100000">
                                          <p:val>
                                            <p:strVal val="#ppt_x"/>
                                          </p:val>
                                        </p:tav>
                                      </p:tavLst>
                                    </p:anim>
                                    <p:anim calcmode="lin" valueType="num">
                                      <p:cBhvr additive="base">
                                        <p:cTn id="17"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14282" y="214290"/>
            <a:ext cx="4857784" cy="5940088"/>
          </a:xfrm>
          <a:prstGeom prst="rect">
            <a:avLst/>
          </a:prstGeom>
        </p:spPr>
        <p:txBody>
          <a:bodyPr wrap="square">
            <a:spAutoFit/>
          </a:bodyPr>
          <a:lstStyle/>
          <a:p>
            <a:pPr algn="just"/>
            <a:r>
              <a:rPr lang="uk-UA"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Еволюція зорі починається з гравітаційного колапсу </a:t>
            </a:r>
            <a:r>
              <a:rPr lang="uk-UA"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молекулярної </a:t>
            </a:r>
            <a:r>
              <a:rPr lang="uk-UA"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хмари міжзоряного газу. Типова молекулярна хмара має розмір приблизно 100 світлових років у поперечнику і масу в 6×10</a:t>
            </a:r>
            <a:r>
              <a:rPr lang="uk-UA" sz="2000" b="1" baseline="300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6</a:t>
            </a:r>
            <a:r>
              <a:rPr lang="uk-UA"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сонячних мас (M</a:t>
            </a:r>
            <a:r>
              <a:rPr lang="uk-UA" sz="2000" b="1" baseline="-250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t>
            </a:r>
            <a:r>
              <a:rPr lang="uk-UA"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У процесі гравітаційного колапсу хмара </a:t>
            </a:r>
            <a:r>
              <a:rPr lang="uk-UA" sz="2000" b="1" dirty="0" err="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фрагментується</a:t>
            </a:r>
            <a:r>
              <a:rPr lang="uk-UA"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на менші частки, кожна з яких стискається вже окремо. Тому зорі зазвичай народжуються групами. Під час колапсу потенційна енергія гравітаційної взаємодії молекул газу між собою перетворюється на тепло. Густина й тиск </a:t>
            </a:r>
            <a:r>
              <a:rPr lang="uk-UA" sz="2000" b="1" dirty="0" err="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колапсуючого</a:t>
            </a:r>
            <a:r>
              <a:rPr lang="uk-UA"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газу найшвидше зростають у центрі хмари. Утворюється ядро, яке називають </a:t>
            </a:r>
            <a:r>
              <a:rPr lang="uk-UA" sz="2000" b="1" dirty="0" err="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протозорею</a:t>
            </a:r>
            <a:r>
              <a:rPr lang="uk-UA"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t>
            </a:r>
          </a:p>
          <a:p>
            <a:pPr algn="just"/>
            <a:r>
              <a:rPr lang="uk-UA"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Подальший розвиток подій залежить від маси </a:t>
            </a:r>
            <a:r>
              <a:rPr lang="uk-UA" sz="2000" b="1" dirty="0" err="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протозорі</a:t>
            </a:r>
            <a:r>
              <a:rPr lang="uk-UA"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t>
            </a:r>
            <a:endParaRPr lang="uk-UA"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Прямоугольник 1"/>
          <p:cNvSpPr/>
          <p:nvPr/>
        </p:nvSpPr>
        <p:spPr>
          <a:xfrm>
            <a:off x="214282" y="142852"/>
            <a:ext cx="7215238" cy="461665"/>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tx1"/>
              </a:gs>
            </a:gsLst>
            <a:path path="circle">
              <a:fillToRect l="50000" t="50000" r="50000" b="50000"/>
            </a:path>
            <a:tileRect/>
          </a:gradFill>
        </p:spPr>
        <p:txBody>
          <a:bodyPr wrap="square">
            <a:spAutoFit/>
          </a:bodyPr>
          <a:lstStyle/>
          <a:p>
            <a:r>
              <a:rPr lang="uk-UA" sz="2400" b="1" dirty="0" smtClean="0">
                <a:solidFill>
                  <a:srgbClr val="7030A0"/>
                </a:solidFill>
                <a:latin typeface="Times New Roman" pitchFamily="18" charset="0"/>
                <a:cs typeface="Times New Roman" pitchFamily="18" charset="0"/>
              </a:rPr>
              <a:t>	Коричневі карлики та </a:t>
            </a:r>
            <a:r>
              <a:rPr lang="uk-UA" sz="2400" b="1" dirty="0" err="1" smtClean="0">
                <a:solidFill>
                  <a:srgbClr val="7030A0"/>
                </a:solidFill>
                <a:latin typeface="Times New Roman" pitchFamily="18" charset="0"/>
                <a:cs typeface="Times New Roman" pitchFamily="18" charset="0"/>
              </a:rPr>
              <a:t>субзоряні</a:t>
            </a:r>
            <a:r>
              <a:rPr lang="uk-UA" sz="2400" b="1" dirty="0" smtClean="0">
                <a:solidFill>
                  <a:srgbClr val="7030A0"/>
                </a:solidFill>
                <a:latin typeface="Times New Roman" pitchFamily="18" charset="0"/>
                <a:cs typeface="Times New Roman" pitchFamily="18" charset="0"/>
              </a:rPr>
              <a:t> об'єкти</a:t>
            </a:r>
            <a:endParaRPr lang="uk-UA" sz="2400" b="1" dirty="0">
              <a:solidFill>
                <a:srgbClr val="7030A0"/>
              </a:solidFill>
              <a:latin typeface="Times New Roman" pitchFamily="18" charset="0"/>
              <a:cs typeface="Times New Roman" pitchFamily="18" charset="0"/>
            </a:endParaRPr>
          </a:p>
        </p:txBody>
      </p:sp>
      <p:sp>
        <p:nvSpPr>
          <p:cNvPr id="3" name="Прямоугольник 2"/>
          <p:cNvSpPr/>
          <p:nvPr/>
        </p:nvSpPr>
        <p:spPr>
          <a:xfrm>
            <a:off x="214282" y="928670"/>
            <a:ext cx="5286412" cy="3693319"/>
          </a:xfrm>
          <a:prstGeom prst="rect">
            <a:avLst/>
          </a:prstGeom>
        </p:spPr>
        <p:txBody>
          <a:bodyPr wrap="square">
            <a:spAutoFit/>
          </a:bodyPr>
          <a:lstStyle/>
          <a:p>
            <a:pPr algn="just"/>
            <a:r>
              <a:rPr lang="uk-UA"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Якщо </a:t>
            </a:r>
            <a:r>
              <a:rPr lang="uk-UA" b="1" dirty="0" err="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протозоря</a:t>
            </a:r>
            <a:r>
              <a:rPr lang="uk-UA"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має масу менше 0,08 M</a:t>
            </a:r>
            <a:r>
              <a:rPr lang="uk-UA" b="1" baseline="-250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t>
            </a:r>
            <a:r>
              <a:rPr lang="uk-UA"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то температура в її надрах ніколи не досягне рівня, достатнього для початку термоядерної реакції перетворення гідрогену на гелій, але може можуть відбуватися термоядерні реакції за участі літію та дейтерію. Такий об'єкт називають коричневим карликом. Вони мають масу не менше 0,0125 M</a:t>
            </a:r>
            <a:r>
              <a:rPr lang="uk-UA" b="1" baseline="-250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t>
            </a:r>
            <a:r>
              <a:rPr lang="uk-UA"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(або 13 мас Юпітера. У менш масивних об'єктах умови для початку термоядерних реакцій не виникають. Вони визначаються як </a:t>
            </a:r>
            <a:r>
              <a:rPr lang="uk-UA" b="1" dirty="0" err="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субкоричневі</a:t>
            </a:r>
            <a:r>
              <a:rPr lang="uk-UA"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карлики, але якщо вони обертаються навколо іншої зорі, то класифікуються як планети.</a:t>
            </a:r>
            <a:endParaRPr lang="uk-UA"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Прямоугольник 3"/>
          <p:cNvSpPr/>
          <p:nvPr/>
        </p:nvSpPr>
        <p:spPr>
          <a:xfrm>
            <a:off x="214282" y="5143512"/>
            <a:ext cx="8715436" cy="1477328"/>
          </a:xfrm>
          <a:prstGeom prst="rect">
            <a:avLst/>
          </a:prstGeom>
        </p:spPr>
        <p:txBody>
          <a:bodyPr wrap="square">
            <a:spAutoFit/>
          </a:bodyPr>
          <a:lstStyle/>
          <a:p>
            <a:pPr algn="just"/>
            <a:r>
              <a:rPr lang="uk-UA"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Для </a:t>
            </a:r>
            <a:r>
              <a:rPr lang="uk-UA" b="1" dirty="0" err="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протозір</a:t>
            </a:r>
            <a:r>
              <a:rPr lang="uk-UA"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із масою більше 0,08 M</a:t>
            </a:r>
            <a:r>
              <a:rPr lang="uk-UA" b="1" baseline="-250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t>
            </a:r>
            <a:r>
              <a:rPr lang="uk-UA"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температура в ядрі врешті решт досягне 3×10</a:t>
            </a:r>
            <a:r>
              <a:rPr lang="uk-UA" b="1" baseline="300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6</a:t>
            </a:r>
            <a:r>
              <a:rPr lang="uk-UA"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K, необхідної для початку реакцій протон-протонного циклу. Стискання зорі може тривати ще деякий час і припиняється, коли виділення енергії внаслідок термоядерних реакцій повністю врівноважує витрати енергії на випромінювання. </a:t>
            </a:r>
            <a:r>
              <a:rPr lang="uk-UA" b="1" dirty="0" err="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Протозоря</a:t>
            </a:r>
            <a:r>
              <a:rPr lang="uk-UA"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стає повноцінною зорею та опиняється на головній послідовності.</a:t>
            </a:r>
            <a:endParaRPr lang="uk-UA"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 name="Рисунок 4" descr="2518655sthjot2t8n.gif"/>
          <p:cNvPicPr>
            <a:picLocks noChangeAspect="1"/>
          </p:cNvPicPr>
          <p:nvPr/>
        </p:nvPicPr>
        <p:blipFill>
          <a:blip r:embed="rId2" cstate="print"/>
          <a:stretch>
            <a:fillRect/>
          </a:stretch>
        </p:blipFill>
        <p:spPr>
          <a:xfrm flipH="1">
            <a:off x="5715007" y="928670"/>
            <a:ext cx="3177905" cy="3495695"/>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additive="base">
                                        <p:cTn id="7" dur="2000" fill="hold"/>
                                        <p:tgtEl>
                                          <p:spTgt spid="2">
                                            <p:bg/>
                                          </p:spTgt>
                                        </p:tgtEl>
                                        <p:attrNameLst>
                                          <p:attrName>ppt_x</p:attrName>
                                        </p:attrNameLst>
                                      </p:cBhvr>
                                      <p:tavLst>
                                        <p:tav tm="0">
                                          <p:val>
                                            <p:strVal val="0-#ppt_w/2"/>
                                          </p:val>
                                        </p:tav>
                                        <p:tav tm="100000">
                                          <p:val>
                                            <p:strVal val="#ppt_x"/>
                                          </p:val>
                                        </p:tav>
                                      </p:tavLst>
                                    </p:anim>
                                    <p:anim calcmode="lin" valueType="num">
                                      <p:cBhvr additive="base">
                                        <p:cTn id="8" dur="2000" fill="hold"/>
                                        <p:tgtEl>
                                          <p:spTgt spid="2">
                                            <p:bg/>
                                          </p:spTgt>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8" fill="hold" grpId="0" nodeType="after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2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13" dur="20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Заголовок 1"/>
          <p:cNvSpPr txBox="1">
            <a:spLocks/>
          </p:cNvSpPr>
          <p:nvPr/>
        </p:nvSpPr>
        <p:spPr>
          <a:xfrm>
            <a:off x="214282" y="142852"/>
            <a:ext cx="8715436" cy="1071570"/>
          </a:xfrm>
          <a:prstGeom prst="rect">
            <a:avLst/>
          </a:prstGeom>
        </p:spPr>
        <p:style>
          <a:lnRef idx="2">
            <a:schemeClr val="dk1"/>
          </a:lnRef>
          <a:fillRef idx="1002">
            <a:schemeClr val="dk1"/>
          </a:fillRef>
          <a:effectRef idx="0">
            <a:schemeClr val="dk1"/>
          </a:effectRef>
          <a:fontRef idx="minor">
            <a:schemeClr val="dk1"/>
          </a:fontRef>
        </p:style>
        <p:txBody>
          <a:bodyPr>
            <a:noAutofit/>
          </a:bodyPr>
          <a:lstStyle/>
          <a:p>
            <a:pPr algn="ctr">
              <a:spcBef>
                <a:spcPct val="0"/>
              </a:spcBef>
            </a:pPr>
            <a:r>
              <a:rPr lang="uk-UA" sz="6600" b="1" dirty="0" smtClean="0">
                <a:ln>
                  <a:solidFill>
                    <a:schemeClr val="tx1"/>
                  </a:solidFill>
                </a:ln>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Головна послідовність</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uk-UA" sz="6600" b="1" i="0" u="none" strike="noStrike" kern="1200" cap="none" spc="0" normalizeH="0" baseline="0" dirty="0">
              <a:ln>
                <a:solidFill>
                  <a:schemeClr val="tx1"/>
                </a:solidFill>
              </a:ln>
              <a:solidFill>
                <a:schemeClr val="accent2">
                  <a:lumMod val="75000"/>
                </a:schemeClr>
              </a:solidFill>
              <a:effectLst>
                <a:outerShdw blurRad="38100" dist="38100" dir="2700000" algn="tl">
                  <a:srgbClr val="000000">
                    <a:alpha val="43137"/>
                  </a:srgbClr>
                </a:outerShdw>
              </a:effectLst>
              <a:uLnTx/>
              <a:uFillTx/>
              <a:latin typeface="Times New Roman" pitchFamily="18" charset="0"/>
              <a:cs typeface="Times New Roman" pitchFamily="18" charset="0"/>
            </a:endParaRPr>
          </a:p>
        </p:txBody>
      </p:sp>
      <p:sp>
        <p:nvSpPr>
          <p:cNvPr id="5" name="Прямоугольник 4"/>
          <p:cNvSpPr/>
          <p:nvPr/>
        </p:nvSpPr>
        <p:spPr>
          <a:xfrm>
            <a:off x="285720" y="1428736"/>
            <a:ext cx="8715436" cy="2585323"/>
          </a:xfrm>
          <a:prstGeom prst="rect">
            <a:avLst/>
          </a:prstGeom>
        </p:spPr>
        <p:txBody>
          <a:bodyPr wrap="square">
            <a:spAutoFit/>
          </a:bodyPr>
          <a:lstStyle/>
          <a:p>
            <a:pPr algn="just"/>
            <a:r>
              <a:rPr lang="uk-UA"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Енергія, що виділяється в термоядерних реакціях, підтримує випромінювання зорі та високий тиск у її надрах, який врівноважує тяжіння. У зір із масою до 1,2 M</a:t>
            </a:r>
            <a:r>
              <a:rPr lang="uk-UA" b="1" baseline="-250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t>
            </a:r>
            <a:r>
              <a:rPr lang="uk-UA"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перетворення гідрогену на </a:t>
            </a:r>
            <a:r>
              <a:rPr lang="uk-UA" b="1" dirty="0" err="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гелійвідбувається</a:t>
            </a:r>
            <a:r>
              <a:rPr lang="uk-UA"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переважно шляхом протон-протонного циклу, у масивніших зір — шляхом вуглецево-азотного циклу. Світність та ефективна температура зорі на головній послідовності змінюється дуже мало. Це </a:t>
            </a:r>
            <a:r>
              <a:rPr lang="uk-UA" b="1" dirty="0" err="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найтриваліша</a:t>
            </a:r>
            <a:r>
              <a:rPr lang="uk-UA"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стадія еволюції — тривалість усіх подальших стадій становить лише 10% від часу перебування на головній послідовності. Час перебування зорі на головній послідовності визначається її масою й може бути наближено подано формулою:</a:t>
            </a:r>
            <a:endParaRPr lang="uk-UA"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9" name="Рисунок 8" descr="86fa96cf15648af5d6db212a3a99379b.png"/>
          <p:cNvPicPr>
            <a:picLocks noChangeAspect="1"/>
          </p:cNvPicPr>
          <p:nvPr/>
        </p:nvPicPr>
        <p:blipFill>
          <a:blip r:embed="rId2" cstate="print"/>
          <a:stretch>
            <a:fillRect/>
          </a:stretch>
        </p:blipFill>
        <p:spPr>
          <a:xfrm>
            <a:off x="500035" y="4214818"/>
            <a:ext cx="5000660" cy="68505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0" name="Рисунок 9" descr="083122864a804b00870cf30bced40003.jpg"/>
          <p:cNvPicPr>
            <a:picLocks noChangeAspect="1"/>
          </p:cNvPicPr>
          <p:nvPr/>
        </p:nvPicPr>
        <p:blipFill>
          <a:blip r:embed="rId3" cstate="print"/>
          <a:stretch>
            <a:fillRect/>
          </a:stretch>
        </p:blipFill>
        <p:spPr>
          <a:xfrm>
            <a:off x="6643702" y="4714884"/>
            <a:ext cx="1785950" cy="1785950"/>
          </a:xfrm>
          <a:prstGeom prst="rect">
            <a:avLst/>
          </a:prstGeom>
        </p:spPr>
      </p:pic>
      <p:pic>
        <p:nvPicPr>
          <p:cNvPr id="11" name="Рисунок 10" descr="083122864a804b00870cf30bced40003.jpg"/>
          <p:cNvPicPr>
            <a:picLocks noChangeAspect="1"/>
          </p:cNvPicPr>
          <p:nvPr/>
        </p:nvPicPr>
        <p:blipFill>
          <a:blip r:embed="rId3" cstate="print"/>
          <a:stretch>
            <a:fillRect/>
          </a:stretch>
        </p:blipFill>
        <p:spPr>
          <a:xfrm>
            <a:off x="5929322" y="4143380"/>
            <a:ext cx="785818" cy="785818"/>
          </a:xfrm>
          <a:prstGeom prst="rect">
            <a:avLst/>
          </a:prstGeom>
        </p:spPr>
      </p:pic>
      <p:pic>
        <p:nvPicPr>
          <p:cNvPr id="12" name="Рисунок 11" descr="083122864a804b00870cf30bced40003.jpg"/>
          <p:cNvPicPr>
            <a:picLocks noChangeAspect="1"/>
          </p:cNvPicPr>
          <p:nvPr/>
        </p:nvPicPr>
        <p:blipFill>
          <a:blip r:embed="rId3" cstate="print"/>
          <a:stretch>
            <a:fillRect/>
          </a:stretch>
        </p:blipFill>
        <p:spPr>
          <a:xfrm>
            <a:off x="5715008" y="5286388"/>
            <a:ext cx="314325" cy="314325"/>
          </a:xfrm>
          <a:prstGeom prst="rect">
            <a:avLst/>
          </a:prstGeom>
        </p:spPr>
      </p:pic>
      <p:pic>
        <p:nvPicPr>
          <p:cNvPr id="13" name="Рисунок 12" descr="083122864a804b00870cf30bced40003.jpg"/>
          <p:cNvPicPr>
            <a:picLocks noChangeAspect="1"/>
          </p:cNvPicPr>
          <p:nvPr/>
        </p:nvPicPr>
        <p:blipFill>
          <a:blip r:embed="rId3" cstate="print"/>
          <a:stretch>
            <a:fillRect/>
          </a:stretch>
        </p:blipFill>
        <p:spPr>
          <a:xfrm>
            <a:off x="7715272" y="3857628"/>
            <a:ext cx="1214446" cy="1214446"/>
          </a:xfrm>
          <a:prstGeom prst="rect">
            <a:avLst/>
          </a:prstGeom>
        </p:spPr>
      </p:pic>
      <p:pic>
        <p:nvPicPr>
          <p:cNvPr id="14" name="Рисунок 13" descr="083122864a804b00870cf30bced40003.jpg"/>
          <p:cNvPicPr>
            <a:picLocks noChangeAspect="1"/>
          </p:cNvPicPr>
          <p:nvPr/>
        </p:nvPicPr>
        <p:blipFill>
          <a:blip r:embed="rId3" cstate="print"/>
          <a:stretch>
            <a:fillRect/>
          </a:stretch>
        </p:blipFill>
        <p:spPr>
          <a:xfrm>
            <a:off x="6858016" y="3857628"/>
            <a:ext cx="571504" cy="571504"/>
          </a:xfrm>
          <a:prstGeom prst="rect">
            <a:avLst/>
          </a:prstGeom>
        </p:spPr>
      </p:pic>
      <p:pic>
        <p:nvPicPr>
          <p:cNvPr id="15" name="Рисунок 14" descr="083122864a804b00870cf30bced40003.jpg"/>
          <p:cNvPicPr>
            <a:picLocks noChangeAspect="1"/>
          </p:cNvPicPr>
          <p:nvPr/>
        </p:nvPicPr>
        <p:blipFill>
          <a:blip r:embed="rId3" cstate="print"/>
          <a:stretch>
            <a:fillRect/>
          </a:stretch>
        </p:blipFill>
        <p:spPr>
          <a:xfrm>
            <a:off x="6072198" y="5857892"/>
            <a:ext cx="785818" cy="785818"/>
          </a:xfrm>
          <a:prstGeom prst="rect">
            <a:avLst/>
          </a:prstGeom>
        </p:spPr>
      </p:pic>
      <p:pic>
        <p:nvPicPr>
          <p:cNvPr id="16" name="Рисунок 15" descr="083122864a804b00870cf30bced40003.jpg"/>
          <p:cNvPicPr>
            <a:picLocks noChangeAspect="1"/>
          </p:cNvPicPr>
          <p:nvPr/>
        </p:nvPicPr>
        <p:blipFill>
          <a:blip r:embed="rId3" cstate="print"/>
          <a:stretch>
            <a:fillRect/>
          </a:stretch>
        </p:blipFill>
        <p:spPr>
          <a:xfrm>
            <a:off x="5357818" y="6215082"/>
            <a:ext cx="314325" cy="314325"/>
          </a:xfrm>
          <a:prstGeom prst="rect">
            <a:avLst/>
          </a:prstGeom>
        </p:spPr>
      </p:pic>
      <p:pic>
        <p:nvPicPr>
          <p:cNvPr id="17" name="Рисунок 16" descr="083122864a804b00870cf30bced40003.jpg"/>
          <p:cNvPicPr>
            <a:picLocks noChangeAspect="1"/>
          </p:cNvPicPr>
          <p:nvPr/>
        </p:nvPicPr>
        <p:blipFill>
          <a:blip r:embed="rId3" cstate="print"/>
          <a:stretch>
            <a:fillRect/>
          </a:stretch>
        </p:blipFill>
        <p:spPr>
          <a:xfrm>
            <a:off x="8429652" y="6000768"/>
            <a:ext cx="500066" cy="500066"/>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0-#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par>
                                <p:cTn id="9" presetID="32" presetClass="emph" presetSubtype="0" fill="hold" nodeType="withEffect">
                                  <p:stCondLst>
                                    <p:cond delay="0"/>
                                  </p:stCondLst>
                                  <p:childTnLst>
                                    <p:animClr clrSpc="rgb">
                                      <p:cBhvr override="childStyle">
                                        <p:cTn id="10" dur="300" fill="hold"/>
                                        <p:tgtEl>
                                          <p:spTgt spid="11"/>
                                        </p:tgtEl>
                                        <p:attrNameLst>
                                          <p:attrName>style.color</p:attrName>
                                        </p:attrNameLst>
                                      </p:cBhvr>
                                      <p:to>
                                        <a:schemeClr val="tx1"/>
                                      </p:to>
                                    </p:animClr>
                                    <p:animClr clrSpc="rgb">
                                      <p:cBhvr>
                                        <p:cTn id="11" dur="300" fill="hold"/>
                                        <p:tgtEl>
                                          <p:spTgt spid="11"/>
                                        </p:tgtEl>
                                        <p:attrNameLst>
                                          <p:attrName>fillcolor</p:attrName>
                                        </p:attrNameLst>
                                      </p:cBhvr>
                                      <p:to>
                                        <a:schemeClr val="tx1"/>
                                      </p:to>
                                    </p:animClr>
                                    <p:set>
                                      <p:cBhvr>
                                        <p:cTn id="12" dur="300" fill="hold"/>
                                        <p:tgtEl>
                                          <p:spTgt spid="11"/>
                                        </p:tgtEl>
                                        <p:attrNameLst>
                                          <p:attrName>fill.type</p:attrName>
                                        </p:attrNameLst>
                                      </p:cBhvr>
                                      <p:to>
                                        <p:strVal val="solid"/>
                                      </p:to>
                                    </p:set>
                                    <p:set>
                                      <p:cBhvr>
                                        <p:cTn id="13" dur="300" fill="hold"/>
                                        <p:tgtEl>
                                          <p:spTgt spid="11"/>
                                        </p:tgtEl>
                                        <p:attrNameLst>
                                          <p:attrName>fill.on</p:attrName>
                                        </p:attrNameLst>
                                      </p:cBhvr>
                                      <p:to>
                                        <p:strVal val="true"/>
                                      </p:to>
                                    </p:set>
                                    <p:animRot by="120000">
                                      <p:cBhvr>
                                        <p:cTn id="14" dur="300" fill="hold">
                                          <p:stCondLst>
                                            <p:cond delay="0"/>
                                          </p:stCondLst>
                                        </p:cTn>
                                        <p:tgtEl>
                                          <p:spTgt spid="11"/>
                                        </p:tgtEl>
                                        <p:attrNameLst>
                                          <p:attrName>r</p:attrName>
                                        </p:attrNameLst>
                                      </p:cBhvr>
                                    </p:animRot>
                                    <p:animRot by="-240000">
                                      <p:cBhvr>
                                        <p:cTn id="15" dur="600" fill="hold">
                                          <p:stCondLst>
                                            <p:cond delay="600"/>
                                          </p:stCondLst>
                                        </p:cTn>
                                        <p:tgtEl>
                                          <p:spTgt spid="11"/>
                                        </p:tgtEl>
                                        <p:attrNameLst>
                                          <p:attrName>r</p:attrName>
                                        </p:attrNameLst>
                                      </p:cBhvr>
                                    </p:animRot>
                                    <p:animRot by="240000">
                                      <p:cBhvr>
                                        <p:cTn id="16" dur="600" fill="hold">
                                          <p:stCondLst>
                                            <p:cond delay="1200"/>
                                          </p:stCondLst>
                                        </p:cTn>
                                        <p:tgtEl>
                                          <p:spTgt spid="11"/>
                                        </p:tgtEl>
                                        <p:attrNameLst>
                                          <p:attrName>r</p:attrName>
                                        </p:attrNameLst>
                                      </p:cBhvr>
                                    </p:animRot>
                                    <p:animRot by="-240000">
                                      <p:cBhvr>
                                        <p:cTn id="17" dur="600" fill="hold">
                                          <p:stCondLst>
                                            <p:cond delay="1800"/>
                                          </p:stCondLst>
                                        </p:cTn>
                                        <p:tgtEl>
                                          <p:spTgt spid="11"/>
                                        </p:tgtEl>
                                        <p:attrNameLst>
                                          <p:attrName>r</p:attrName>
                                        </p:attrNameLst>
                                      </p:cBhvr>
                                    </p:animRot>
                                    <p:animRot by="120000">
                                      <p:cBhvr>
                                        <p:cTn id="18" dur="600" fill="hold">
                                          <p:stCondLst>
                                            <p:cond delay="2400"/>
                                          </p:stCondLst>
                                        </p:cTn>
                                        <p:tgtEl>
                                          <p:spTgt spid="11"/>
                                        </p:tgtEl>
                                        <p:attrNameLst>
                                          <p:attrName>r</p:attrName>
                                        </p:attrNameLst>
                                      </p:cBhvr>
                                    </p:animRot>
                                  </p:childTnLst>
                                </p:cTn>
                              </p:par>
                              <p:par>
                                <p:cTn id="19" presetID="32" presetClass="emph" presetSubtype="0" fill="hold" nodeType="withEffect">
                                  <p:stCondLst>
                                    <p:cond delay="0"/>
                                  </p:stCondLst>
                                  <p:childTnLst>
                                    <p:animClr clrSpc="rgb">
                                      <p:cBhvr override="childStyle">
                                        <p:cTn id="20" dur="300" fill="hold"/>
                                        <p:tgtEl>
                                          <p:spTgt spid="14"/>
                                        </p:tgtEl>
                                        <p:attrNameLst>
                                          <p:attrName>style.color</p:attrName>
                                        </p:attrNameLst>
                                      </p:cBhvr>
                                      <p:to>
                                        <a:schemeClr val="tx1"/>
                                      </p:to>
                                    </p:animClr>
                                    <p:animClr clrSpc="rgb">
                                      <p:cBhvr>
                                        <p:cTn id="21" dur="300" fill="hold"/>
                                        <p:tgtEl>
                                          <p:spTgt spid="14"/>
                                        </p:tgtEl>
                                        <p:attrNameLst>
                                          <p:attrName>fillcolor</p:attrName>
                                        </p:attrNameLst>
                                      </p:cBhvr>
                                      <p:to>
                                        <a:schemeClr val="tx1"/>
                                      </p:to>
                                    </p:animClr>
                                    <p:set>
                                      <p:cBhvr>
                                        <p:cTn id="22" dur="300" fill="hold"/>
                                        <p:tgtEl>
                                          <p:spTgt spid="14"/>
                                        </p:tgtEl>
                                        <p:attrNameLst>
                                          <p:attrName>fill.type</p:attrName>
                                        </p:attrNameLst>
                                      </p:cBhvr>
                                      <p:to>
                                        <p:strVal val="solid"/>
                                      </p:to>
                                    </p:set>
                                    <p:set>
                                      <p:cBhvr>
                                        <p:cTn id="23" dur="300" fill="hold"/>
                                        <p:tgtEl>
                                          <p:spTgt spid="14"/>
                                        </p:tgtEl>
                                        <p:attrNameLst>
                                          <p:attrName>fill.on</p:attrName>
                                        </p:attrNameLst>
                                      </p:cBhvr>
                                      <p:to>
                                        <p:strVal val="true"/>
                                      </p:to>
                                    </p:set>
                                    <p:animRot by="120000">
                                      <p:cBhvr>
                                        <p:cTn id="24" dur="300" fill="hold">
                                          <p:stCondLst>
                                            <p:cond delay="0"/>
                                          </p:stCondLst>
                                        </p:cTn>
                                        <p:tgtEl>
                                          <p:spTgt spid="14"/>
                                        </p:tgtEl>
                                        <p:attrNameLst>
                                          <p:attrName>r</p:attrName>
                                        </p:attrNameLst>
                                      </p:cBhvr>
                                    </p:animRot>
                                    <p:animRot by="-240000">
                                      <p:cBhvr>
                                        <p:cTn id="25" dur="600" fill="hold">
                                          <p:stCondLst>
                                            <p:cond delay="600"/>
                                          </p:stCondLst>
                                        </p:cTn>
                                        <p:tgtEl>
                                          <p:spTgt spid="14"/>
                                        </p:tgtEl>
                                        <p:attrNameLst>
                                          <p:attrName>r</p:attrName>
                                        </p:attrNameLst>
                                      </p:cBhvr>
                                    </p:animRot>
                                    <p:animRot by="240000">
                                      <p:cBhvr>
                                        <p:cTn id="26" dur="600" fill="hold">
                                          <p:stCondLst>
                                            <p:cond delay="1200"/>
                                          </p:stCondLst>
                                        </p:cTn>
                                        <p:tgtEl>
                                          <p:spTgt spid="14"/>
                                        </p:tgtEl>
                                        <p:attrNameLst>
                                          <p:attrName>r</p:attrName>
                                        </p:attrNameLst>
                                      </p:cBhvr>
                                    </p:animRot>
                                    <p:animRot by="-240000">
                                      <p:cBhvr>
                                        <p:cTn id="27" dur="600" fill="hold">
                                          <p:stCondLst>
                                            <p:cond delay="1800"/>
                                          </p:stCondLst>
                                        </p:cTn>
                                        <p:tgtEl>
                                          <p:spTgt spid="14"/>
                                        </p:tgtEl>
                                        <p:attrNameLst>
                                          <p:attrName>r</p:attrName>
                                        </p:attrNameLst>
                                      </p:cBhvr>
                                    </p:animRot>
                                    <p:animRot by="120000">
                                      <p:cBhvr>
                                        <p:cTn id="28" dur="600" fill="hold">
                                          <p:stCondLst>
                                            <p:cond delay="2400"/>
                                          </p:stCondLst>
                                        </p:cTn>
                                        <p:tgtEl>
                                          <p:spTgt spid="14"/>
                                        </p:tgtEl>
                                        <p:attrNameLst>
                                          <p:attrName>r</p:attrName>
                                        </p:attrNameLst>
                                      </p:cBhvr>
                                    </p:animRot>
                                  </p:childTnLst>
                                </p:cTn>
                              </p:par>
                              <p:par>
                                <p:cTn id="29" presetID="32" presetClass="emph" presetSubtype="0" fill="hold" nodeType="withEffect">
                                  <p:stCondLst>
                                    <p:cond delay="0"/>
                                  </p:stCondLst>
                                  <p:childTnLst>
                                    <p:animClr clrSpc="rgb">
                                      <p:cBhvr override="childStyle">
                                        <p:cTn id="30" dur="300" fill="hold"/>
                                        <p:tgtEl>
                                          <p:spTgt spid="13"/>
                                        </p:tgtEl>
                                        <p:attrNameLst>
                                          <p:attrName>style.color</p:attrName>
                                        </p:attrNameLst>
                                      </p:cBhvr>
                                      <p:to>
                                        <a:schemeClr val="tx1"/>
                                      </p:to>
                                    </p:animClr>
                                    <p:animClr clrSpc="rgb">
                                      <p:cBhvr>
                                        <p:cTn id="31" dur="300" fill="hold"/>
                                        <p:tgtEl>
                                          <p:spTgt spid="13"/>
                                        </p:tgtEl>
                                        <p:attrNameLst>
                                          <p:attrName>fillcolor</p:attrName>
                                        </p:attrNameLst>
                                      </p:cBhvr>
                                      <p:to>
                                        <a:schemeClr val="tx1"/>
                                      </p:to>
                                    </p:animClr>
                                    <p:set>
                                      <p:cBhvr>
                                        <p:cTn id="32" dur="300" fill="hold"/>
                                        <p:tgtEl>
                                          <p:spTgt spid="13"/>
                                        </p:tgtEl>
                                        <p:attrNameLst>
                                          <p:attrName>fill.type</p:attrName>
                                        </p:attrNameLst>
                                      </p:cBhvr>
                                      <p:to>
                                        <p:strVal val="solid"/>
                                      </p:to>
                                    </p:set>
                                    <p:set>
                                      <p:cBhvr>
                                        <p:cTn id="33" dur="300" fill="hold"/>
                                        <p:tgtEl>
                                          <p:spTgt spid="13"/>
                                        </p:tgtEl>
                                        <p:attrNameLst>
                                          <p:attrName>fill.on</p:attrName>
                                        </p:attrNameLst>
                                      </p:cBhvr>
                                      <p:to>
                                        <p:strVal val="true"/>
                                      </p:to>
                                    </p:set>
                                    <p:animRot by="120000">
                                      <p:cBhvr>
                                        <p:cTn id="34" dur="300" fill="hold">
                                          <p:stCondLst>
                                            <p:cond delay="0"/>
                                          </p:stCondLst>
                                        </p:cTn>
                                        <p:tgtEl>
                                          <p:spTgt spid="13"/>
                                        </p:tgtEl>
                                        <p:attrNameLst>
                                          <p:attrName>r</p:attrName>
                                        </p:attrNameLst>
                                      </p:cBhvr>
                                    </p:animRot>
                                    <p:animRot by="-240000">
                                      <p:cBhvr>
                                        <p:cTn id="35" dur="600" fill="hold">
                                          <p:stCondLst>
                                            <p:cond delay="600"/>
                                          </p:stCondLst>
                                        </p:cTn>
                                        <p:tgtEl>
                                          <p:spTgt spid="13"/>
                                        </p:tgtEl>
                                        <p:attrNameLst>
                                          <p:attrName>r</p:attrName>
                                        </p:attrNameLst>
                                      </p:cBhvr>
                                    </p:animRot>
                                    <p:animRot by="240000">
                                      <p:cBhvr>
                                        <p:cTn id="36" dur="600" fill="hold">
                                          <p:stCondLst>
                                            <p:cond delay="1200"/>
                                          </p:stCondLst>
                                        </p:cTn>
                                        <p:tgtEl>
                                          <p:spTgt spid="13"/>
                                        </p:tgtEl>
                                        <p:attrNameLst>
                                          <p:attrName>r</p:attrName>
                                        </p:attrNameLst>
                                      </p:cBhvr>
                                    </p:animRot>
                                    <p:animRot by="-240000">
                                      <p:cBhvr>
                                        <p:cTn id="37" dur="600" fill="hold">
                                          <p:stCondLst>
                                            <p:cond delay="1800"/>
                                          </p:stCondLst>
                                        </p:cTn>
                                        <p:tgtEl>
                                          <p:spTgt spid="13"/>
                                        </p:tgtEl>
                                        <p:attrNameLst>
                                          <p:attrName>r</p:attrName>
                                        </p:attrNameLst>
                                      </p:cBhvr>
                                    </p:animRot>
                                    <p:animRot by="120000">
                                      <p:cBhvr>
                                        <p:cTn id="38" dur="600" fill="hold">
                                          <p:stCondLst>
                                            <p:cond delay="2400"/>
                                          </p:stCondLst>
                                        </p:cTn>
                                        <p:tgtEl>
                                          <p:spTgt spid="13"/>
                                        </p:tgtEl>
                                        <p:attrNameLst>
                                          <p:attrName>r</p:attrName>
                                        </p:attrNameLst>
                                      </p:cBhvr>
                                    </p:animRot>
                                  </p:childTnLst>
                                </p:cTn>
                              </p:par>
                              <p:par>
                                <p:cTn id="39" presetID="32" presetClass="emph" presetSubtype="0" fill="hold" nodeType="withEffect">
                                  <p:stCondLst>
                                    <p:cond delay="0"/>
                                  </p:stCondLst>
                                  <p:childTnLst>
                                    <p:animClr clrSpc="rgb">
                                      <p:cBhvr override="childStyle">
                                        <p:cTn id="40" dur="300" fill="hold"/>
                                        <p:tgtEl>
                                          <p:spTgt spid="10"/>
                                        </p:tgtEl>
                                        <p:attrNameLst>
                                          <p:attrName>style.color</p:attrName>
                                        </p:attrNameLst>
                                      </p:cBhvr>
                                      <p:to>
                                        <a:schemeClr val="tx1"/>
                                      </p:to>
                                    </p:animClr>
                                    <p:animClr clrSpc="rgb">
                                      <p:cBhvr>
                                        <p:cTn id="41" dur="300" fill="hold"/>
                                        <p:tgtEl>
                                          <p:spTgt spid="10"/>
                                        </p:tgtEl>
                                        <p:attrNameLst>
                                          <p:attrName>fillcolor</p:attrName>
                                        </p:attrNameLst>
                                      </p:cBhvr>
                                      <p:to>
                                        <a:schemeClr val="tx1"/>
                                      </p:to>
                                    </p:animClr>
                                    <p:set>
                                      <p:cBhvr>
                                        <p:cTn id="42" dur="300" fill="hold"/>
                                        <p:tgtEl>
                                          <p:spTgt spid="10"/>
                                        </p:tgtEl>
                                        <p:attrNameLst>
                                          <p:attrName>fill.type</p:attrName>
                                        </p:attrNameLst>
                                      </p:cBhvr>
                                      <p:to>
                                        <p:strVal val="solid"/>
                                      </p:to>
                                    </p:set>
                                    <p:set>
                                      <p:cBhvr>
                                        <p:cTn id="43" dur="300" fill="hold"/>
                                        <p:tgtEl>
                                          <p:spTgt spid="10"/>
                                        </p:tgtEl>
                                        <p:attrNameLst>
                                          <p:attrName>fill.on</p:attrName>
                                        </p:attrNameLst>
                                      </p:cBhvr>
                                      <p:to>
                                        <p:strVal val="true"/>
                                      </p:to>
                                    </p:set>
                                    <p:animRot by="120000">
                                      <p:cBhvr>
                                        <p:cTn id="44" dur="300" fill="hold">
                                          <p:stCondLst>
                                            <p:cond delay="0"/>
                                          </p:stCondLst>
                                        </p:cTn>
                                        <p:tgtEl>
                                          <p:spTgt spid="10"/>
                                        </p:tgtEl>
                                        <p:attrNameLst>
                                          <p:attrName>r</p:attrName>
                                        </p:attrNameLst>
                                      </p:cBhvr>
                                    </p:animRot>
                                    <p:animRot by="-240000">
                                      <p:cBhvr>
                                        <p:cTn id="45" dur="600" fill="hold">
                                          <p:stCondLst>
                                            <p:cond delay="600"/>
                                          </p:stCondLst>
                                        </p:cTn>
                                        <p:tgtEl>
                                          <p:spTgt spid="10"/>
                                        </p:tgtEl>
                                        <p:attrNameLst>
                                          <p:attrName>r</p:attrName>
                                        </p:attrNameLst>
                                      </p:cBhvr>
                                    </p:animRot>
                                    <p:animRot by="240000">
                                      <p:cBhvr>
                                        <p:cTn id="46" dur="600" fill="hold">
                                          <p:stCondLst>
                                            <p:cond delay="1200"/>
                                          </p:stCondLst>
                                        </p:cTn>
                                        <p:tgtEl>
                                          <p:spTgt spid="10"/>
                                        </p:tgtEl>
                                        <p:attrNameLst>
                                          <p:attrName>r</p:attrName>
                                        </p:attrNameLst>
                                      </p:cBhvr>
                                    </p:animRot>
                                    <p:animRot by="-240000">
                                      <p:cBhvr>
                                        <p:cTn id="47" dur="600" fill="hold">
                                          <p:stCondLst>
                                            <p:cond delay="1800"/>
                                          </p:stCondLst>
                                        </p:cTn>
                                        <p:tgtEl>
                                          <p:spTgt spid="10"/>
                                        </p:tgtEl>
                                        <p:attrNameLst>
                                          <p:attrName>r</p:attrName>
                                        </p:attrNameLst>
                                      </p:cBhvr>
                                    </p:animRot>
                                    <p:animRot by="120000">
                                      <p:cBhvr>
                                        <p:cTn id="48" dur="600" fill="hold">
                                          <p:stCondLst>
                                            <p:cond delay="2400"/>
                                          </p:stCondLst>
                                        </p:cTn>
                                        <p:tgtEl>
                                          <p:spTgt spid="10"/>
                                        </p:tgtEl>
                                        <p:attrNameLst>
                                          <p:attrName>r</p:attrName>
                                        </p:attrNameLst>
                                      </p:cBhvr>
                                    </p:animRot>
                                  </p:childTnLst>
                                </p:cTn>
                              </p:par>
                              <p:par>
                                <p:cTn id="49" presetID="32" presetClass="emph" presetSubtype="0" fill="hold" nodeType="withEffect">
                                  <p:stCondLst>
                                    <p:cond delay="0"/>
                                  </p:stCondLst>
                                  <p:childTnLst>
                                    <p:animClr clrSpc="rgb">
                                      <p:cBhvr override="childStyle">
                                        <p:cTn id="50" dur="300" fill="hold"/>
                                        <p:tgtEl>
                                          <p:spTgt spid="12"/>
                                        </p:tgtEl>
                                        <p:attrNameLst>
                                          <p:attrName>style.color</p:attrName>
                                        </p:attrNameLst>
                                      </p:cBhvr>
                                      <p:to>
                                        <a:schemeClr val="tx1"/>
                                      </p:to>
                                    </p:animClr>
                                    <p:animClr clrSpc="rgb">
                                      <p:cBhvr>
                                        <p:cTn id="51" dur="300" fill="hold"/>
                                        <p:tgtEl>
                                          <p:spTgt spid="12"/>
                                        </p:tgtEl>
                                        <p:attrNameLst>
                                          <p:attrName>fillcolor</p:attrName>
                                        </p:attrNameLst>
                                      </p:cBhvr>
                                      <p:to>
                                        <a:schemeClr val="tx1"/>
                                      </p:to>
                                    </p:animClr>
                                    <p:set>
                                      <p:cBhvr>
                                        <p:cTn id="52" dur="300" fill="hold"/>
                                        <p:tgtEl>
                                          <p:spTgt spid="12"/>
                                        </p:tgtEl>
                                        <p:attrNameLst>
                                          <p:attrName>fill.type</p:attrName>
                                        </p:attrNameLst>
                                      </p:cBhvr>
                                      <p:to>
                                        <p:strVal val="solid"/>
                                      </p:to>
                                    </p:set>
                                    <p:set>
                                      <p:cBhvr>
                                        <p:cTn id="53" dur="300" fill="hold"/>
                                        <p:tgtEl>
                                          <p:spTgt spid="12"/>
                                        </p:tgtEl>
                                        <p:attrNameLst>
                                          <p:attrName>fill.on</p:attrName>
                                        </p:attrNameLst>
                                      </p:cBhvr>
                                      <p:to>
                                        <p:strVal val="true"/>
                                      </p:to>
                                    </p:set>
                                    <p:animRot by="120000">
                                      <p:cBhvr>
                                        <p:cTn id="54" dur="300" fill="hold">
                                          <p:stCondLst>
                                            <p:cond delay="0"/>
                                          </p:stCondLst>
                                        </p:cTn>
                                        <p:tgtEl>
                                          <p:spTgt spid="12"/>
                                        </p:tgtEl>
                                        <p:attrNameLst>
                                          <p:attrName>r</p:attrName>
                                        </p:attrNameLst>
                                      </p:cBhvr>
                                    </p:animRot>
                                    <p:animRot by="-240000">
                                      <p:cBhvr>
                                        <p:cTn id="55" dur="600" fill="hold">
                                          <p:stCondLst>
                                            <p:cond delay="600"/>
                                          </p:stCondLst>
                                        </p:cTn>
                                        <p:tgtEl>
                                          <p:spTgt spid="12"/>
                                        </p:tgtEl>
                                        <p:attrNameLst>
                                          <p:attrName>r</p:attrName>
                                        </p:attrNameLst>
                                      </p:cBhvr>
                                    </p:animRot>
                                    <p:animRot by="240000">
                                      <p:cBhvr>
                                        <p:cTn id="56" dur="600" fill="hold">
                                          <p:stCondLst>
                                            <p:cond delay="1200"/>
                                          </p:stCondLst>
                                        </p:cTn>
                                        <p:tgtEl>
                                          <p:spTgt spid="12"/>
                                        </p:tgtEl>
                                        <p:attrNameLst>
                                          <p:attrName>r</p:attrName>
                                        </p:attrNameLst>
                                      </p:cBhvr>
                                    </p:animRot>
                                    <p:animRot by="-240000">
                                      <p:cBhvr>
                                        <p:cTn id="57" dur="600" fill="hold">
                                          <p:stCondLst>
                                            <p:cond delay="1800"/>
                                          </p:stCondLst>
                                        </p:cTn>
                                        <p:tgtEl>
                                          <p:spTgt spid="12"/>
                                        </p:tgtEl>
                                        <p:attrNameLst>
                                          <p:attrName>r</p:attrName>
                                        </p:attrNameLst>
                                      </p:cBhvr>
                                    </p:animRot>
                                    <p:animRot by="120000">
                                      <p:cBhvr>
                                        <p:cTn id="58" dur="600" fill="hold">
                                          <p:stCondLst>
                                            <p:cond delay="2400"/>
                                          </p:stCondLst>
                                        </p:cTn>
                                        <p:tgtEl>
                                          <p:spTgt spid="12"/>
                                        </p:tgtEl>
                                        <p:attrNameLst>
                                          <p:attrName>r</p:attrName>
                                        </p:attrNameLst>
                                      </p:cBhvr>
                                    </p:animRot>
                                  </p:childTnLst>
                                </p:cTn>
                              </p:par>
                              <p:par>
                                <p:cTn id="59" presetID="32" presetClass="emph" presetSubtype="0" fill="hold" nodeType="withEffect">
                                  <p:stCondLst>
                                    <p:cond delay="0"/>
                                  </p:stCondLst>
                                  <p:childTnLst>
                                    <p:animClr clrSpc="rgb">
                                      <p:cBhvr override="childStyle">
                                        <p:cTn id="60" dur="300" fill="hold"/>
                                        <p:tgtEl>
                                          <p:spTgt spid="16"/>
                                        </p:tgtEl>
                                        <p:attrNameLst>
                                          <p:attrName>style.color</p:attrName>
                                        </p:attrNameLst>
                                      </p:cBhvr>
                                      <p:to>
                                        <a:schemeClr val="tx1"/>
                                      </p:to>
                                    </p:animClr>
                                    <p:animClr clrSpc="rgb">
                                      <p:cBhvr>
                                        <p:cTn id="61" dur="300" fill="hold"/>
                                        <p:tgtEl>
                                          <p:spTgt spid="16"/>
                                        </p:tgtEl>
                                        <p:attrNameLst>
                                          <p:attrName>fillcolor</p:attrName>
                                        </p:attrNameLst>
                                      </p:cBhvr>
                                      <p:to>
                                        <a:schemeClr val="tx1"/>
                                      </p:to>
                                    </p:animClr>
                                    <p:set>
                                      <p:cBhvr>
                                        <p:cTn id="62" dur="300" fill="hold"/>
                                        <p:tgtEl>
                                          <p:spTgt spid="16"/>
                                        </p:tgtEl>
                                        <p:attrNameLst>
                                          <p:attrName>fill.type</p:attrName>
                                        </p:attrNameLst>
                                      </p:cBhvr>
                                      <p:to>
                                        <p:strVal val="solid"/>
                                      </p:to>
                                    </p:set>
                                    <p:set>
                                      <p:cBhvr>
                                        <p:cTn id="63" dur="300" fill="hold"/>
                                        <p:tgtEl>
                                          <p:spTgt spid="16"/>
                                        </p:tgtEl>
                                        <p:attrNameLst>
                                          <p:attrName>fill.on</p:attrName>
                                        </p:attrNameLst>
                                      </p:cBhvr>
                                      <p:to>
                                        <p:strVal val="true"/>
                                      </p:to>
                                    </p:set>
                                    <p:animRot by="120000">
                                      <p:cBhvr>
                                        <p:cTn id="64" dur="300" fill="hold">
                                          <p:stCondLst>
                                            <p:cond delay="0"/>
                                          </p:stCondLst>
                                        </p:cTn>
                                        <p:tgtEl>
                                          <p:spTgt spid="16"/>
                                        </p:tgtEl>
                                        <p:attrNameLst>
                                          <p:attrName>r</p:attrName>
                                        </p:attrNameLst>
                                      </p:cBhvr>
                                    </p:animRot>
                                    <p:animRot by="-240000">
                                      <p:cBhvr>
                                        <p:cTn id="65" dur="600" fill="hold">
                                          <p:stCondLst>
                                            <p:cond delay="600"/>
                                          </p:stCondLst>
                                        </p:cTn>
                                        <p:tgtEl>
                                          <p:spTgt spid="16"/>
                                        </p:tgtEl>
                                        <p:attrNameLst>
                                          <p:attrName>r</p:attrName>
                                        </p:attrNameLst>
                                      </p:cBhvr>
                                    </p:animRot>
                                    <p:animRot by="240000">
                                      <p:cBhvr>
                                        <p:cTn id="66" dur="600" fill="hold">
                                          <p:stCondLst>
                                            <p:cond delay="1200"/>
                                          </p:stCondLst>
                                        </p:cTn>
                                        <p:tgtEl>
                                          <p:spTgt spid="16"/>
                                        </p:tgtEl>
                                        <p:attrNameLst>
                                          <p:attrName>r</p:attrName>
                                        </p:attrNameLst>
                                      </p:cBhvr>
                                    </p:animRot>
                                    <p:animRot by="-240000">
                                      <p:cBhvr>
                                        <p:cTn id="67" dur="600" fill="hold">
                                          <p:stCondLst>
                                            <p:cond delay="1800"/>
                                          </p:stCondLst>
                                        </p:cTn>
                                        <p:tgtEl>
                                          <p:spTgt spid="16"/>
                                        </p:tgtEl>
                                        <p:attrNameLst>
                                          <p:attrName>r</p:attrName>
                                        </p:attrNameLst>
                                      </p:cBhvr>
                                    </p:animRot>
                                    <p:animRot by="120000">
                                      <p:cBhvr>
                                        <p:cTn id="68" dur="600" fill="hold">
                                          <p:stCondLst>
                                            <p:cond delay="2400"/>
                                          </p:stCondLst>
                                        </p:cTn>
                                        <p:tgtEl>
                                          <p:spTgt spid="16"/>
                                        </p:tgtEl>
                                        <p:attrNameLst>
                                          <p:attrName>r</p:attrName>
                                        </p:attrNameLst>
                                      </p:cBhvr>
                                    </p:animRot>
                                  </p:childTnLst>
                                </p:cTn>
                              </p:par>
                              <p:par>
                                <p:cTn id="69" presetID="32" presetClass="emph" presetSubtype="0" fill="hold" nodeType="withEffect">
                                  <p:stCondLst>
                                    <p:cond delay="0"/>
                                  </p:stCondLst>
                                  <p:childTnLst>
                                    <p:animClr clrSpc="rgb">
                                      <p:cBhvr override="childStyle">
                                        <p:cTn id="70" dur="300" fill="hold"/>
                                        <p:tgtEl>
                                          <p:spTgt spid="15"/>
                                        </p:tgtEl>
                                        <p:attrNameLst>
                                          <p:attrName>style.color</p:attrName>
                                        </p:attrNameLst>
                                      </p:cBhvr>
                                      <p:to>
                                        <a:schemeClr val="tx1"/>
                                      </p:to>
                                    </p:animClr>
                                    <p:animClr clrSpc="rgb">
                                      <p:cBhvr>
                                        <p:cTn id="71" dur="300" fill="hold"/>
                                        <p:tgtEl>
                                          <p:spTgt spid="15"/>
                                        </p:tgtEl>
                                        <p:attrNameLst>
                                          <p:attrName>fillcolor</p:attrName>
                                        </p:attrNameLst>
                                      </p:cBhvr>
                                      <p:to>
                                        <a:schemeClr val="tx1"/>
                                      </p:to>
                                    </p:animClr>
                                    <p:set>
                                      <p:cBhvr>
                                        <p:cTn id="72" dur="300" fill="hold"/>
                                        <p:tgtEl>
                                          <p:spTgt spid="15"/>
                                        </p:tgtEl>
                                        <p:attrNameLst>
                                          <p:attrName>fill.type</p:attrName>
                                        </p:attrNameLst>
                                      </p:cBhvr>
                                      <p:to>
                                        <p:strVal val="solid"/>
                                      </p:to>
                                    </p:set>
                                    <p:set>
                                      <p:cBhvr>
                                        <p:cTn id="73" dur="300" fill="hold"/>
                                        <p:tgtEl>
                                          <p:spTgt spid="15"/>
                                        </p:tgtEl>
                                        <p:attrNameLst>
                                          <p:attrName>fill.on</p:attrName>
                                        </p:attrNameLst>
                                      </p:cBhvr>
                                      <p:to>
                                        <p:strVal val="true"/>
                                      </p:to>
                                    </p:set>
                                    <p:animRot by="120000">
                                      <p:cBhvr>
                                        <p:cTn id="74" dur="300" fill="hold">
                                          <p:stCondLst>
                                            <p:cond delay="0"/>
                                          </p:stCondLst>
                                        </p:cTn>
                                        <p:tgtEl>
                                          <p:spTgt spid="15"/>
                                        </p:tgtEl>
                                        <p:attrNameLst>
                                          <p:attrName>r</p:attrName>
                                        </p:attrNameLst>
                                      </p:cBhvr>
                                    </p:animRot>
                                    <p:animRot by="-240000">
                                      <p:cBhvr>
                                        <p:cTn id="75" dur="600" fill="hold">
                                          <p:stCondLst>
                                            <p:cond delay="600"/>
                                          </p:stCondLst>
                                        </p:cTn>
                                        <p:tgtEl>
                                          <p:spTgt spid="15"/>
                                        </p:tgtEl>
                                        <p:attrNameLst>
                                          <p:attrName>r</p:attrName>
                                        </p:attrNameLst>
                                      </p:cBhvr>
                                    </p:animRot>
                                    <p:animRot by="240000">
                                      <p:cBhvr>
                                        <p:cTn id="76" dur="600" fill="hold">
                                          <p:stCondLst>
                                            <p:cond delay="1200"/>
                                          </p:stCondLst>
                                        </p:cTn>
                                        <p:tgtEl>
                                          <p:spTgt spid="15"/>
                                        </p:tgtEl>
                                        <p:attrNameLst>
                                          <p:attrName>r</p:attrName>
                                        </p:attrNameLst>
                                      </p:cBhvr>
                                    </p:animRot>
                                    <p:animRot by="-240000">
                                      <p:cBhvr>
                                        <p:cTn id="77" dur="600" fill="hold">
                                          <p:stCondLst>
                                            <p:cond delay="1800"/>
                                          </p:stCondLst>
                                        </p:cTn>
                                        <p:tgtEl>
                                          <p:spTgt spid="15"/>
                                        </p:tgtEl>
                                        <p:attrNameLst>
                                          <p:attrName>r</p:attrName>
                                        </p:attrNameLst>
                                      </p:cBhvr>
                                    </p:animRot>
                                    <p:animRot by="120000">
                                      <p:cBhvr>
                                        <p:cTn id="78" dur="600" fill="hold">
                                          <p:stCondLst>
                                            <p:cond delay="2400"/>
                                          </p:stCondLst>
                                        </p:cTn>
                                        <p:tgtEl>
                                          <p:spTgt spid="15"/>
                                        </p:tgtEl>
                                        <p:attrNameLst>
                                          <p:attrName>r</p:attrName>
                                        </p:attrNameLst>
                                      </p:cBhvr>
                                    </p:animRot>
                                  </p:childTnLst>
                                </p:cTn>
                              </p:par>
                              <p:par>
                                <p:cTn id="79" presetID="32" presetClass="emph" presetSubtype="0" fill="hold" nodeType="withEffect">
                                  <p:stCondLst>
                                    <p:cond delay="0"/>
                                  </p:stCondLst>
                                  <p:childTnLst>
                                    <p:animClr clrSpc="rgb">
                                      <p:cBhvr override="childStyle">
                                        <p:cTn id="80" dur="300" fill="hold"/>
                                        <p:tgtEl>
                                          <p:spTgt spid="17"/>
                                        </p:tgtEl>
                                        <p:attrNameLst>
                                          <p:attrName>style.color</p:attrName>
                                        </p:attrNameLst>
                                      </p:cBhvr>
                                      <p:to>
                                        <a:schemeClr val="tx1"/>
                                      </p:to>
                                    </p:animClr>
                                    <p:animClr clrSpc="rgb">
                                      <p:cBhvr>
                                        <p:cTn id="81" dur="300" fill="hold"/>
                                        <p:tgtEl>
                                          <p:spTgt spid="17"/>
                                        </p:tgtEl>
                                        <p:attrNameLst>
                                          <p:attrName>fillcolor</p:attrName>
                                        </p:attrNameLst>
                                      </p:cBhvr>
                                      <p:to>
                                        <a:schemeClr val="tx1"/>
                                      </p:to>
                                    </p:animClr>
                                    <p:set>
                                      <p:cBhvr>
                                        <p:cTn id="82" dur="300" fill="hold"/>
                                        <p:tgtEl>
                                          <p:spTgt spid="17"/>
                                        </p:tgtEl>
                                        <p:attrNameLst>
                                          <p:attrName>fill.type</p:attrName>
                                        </p:attrNameLst>
                                      </p:cBhvr>
                                      <p:to>
                                        <p:strVal val="solid"/>
                                      </p:to>
                                    </p:set>
                                    <p:set>
                                      <p:cBhvr>
                                        <p:cTn id="83" dur="300" fill="hold"/>
                                        <p:tgtEl>
                                          <p:spTgt spid="17"/>
                                        </p:tgtEl>
                                        <p:attrNameLst>
                                          <p:attrName>fill.on</p:attrName>
                                        </p:attrNameLst>
                                      </p:cBhvr>
                                      <p:to>
                                        <p:strVal val="true"/>
                                      </p:to>
                                    </p:set>
                                    <p:animRot by="120000">
                                      <p:cBhvr>
                                        <p:cTn id="84" dur="300" fill="hold">
                                          <p:stCondLst>
                                            <p:cond delay="0"/>
                                          </p:stCondLst>
                                        </p:cTn>
                                        <p:tgtEl>
                                          <p:spTgt spid="17"/>
                                        </p:tgtEl>
                                        <p:attrNameLst>
                                          <p:attrName>r</p:attrName>
                                        </p:attrNameLst>
                                      </p:cBhvr>
                                    </p:animRot>
                                    <p:animRot by="-240000">
                                      <p:cBhvr>
                                        <p:cTn id="85" dur="600" fill="hold">
                                          <p:stCondLst>
                                            <p:cond delay="600"/>
                                          </p:stCondLst>
                                        </p:cTn>
                                        <p:tgtEl>
                                          <p:spTgt spid="17"/>
                                        </p:tgtEl>
                                        <p:attrNameLst>
                                          <p:attrName>r</p:attrName>
                                        </p:attrNameLst>
                                      </p:cBhvr>
                                    </p:animRot>
                                    <p:animRot by="240000">
                                      <p:cBhvr>
                                        <p:cTn id="86" dur="600" fill="hold">
                                          <p:stCondLst>
                                            <p:cond delay="1200"/>
                                          </p:stCondLst>
                                        </p:cTn>
                                        <p:tgtEl>
                                          <p:spTgt spid="17"/>
                                        </p:tgtEl>
                                        <p:attrNameLst>
                                          <p:attrName>r</p:attrName>
                                        </p:attrNameLst>
                                      </p:cBhvr>
                                    </p:animRot>
                                    <p:animRot by="-240000">
                                      <p:cBhvr>
                                        <p:cTn id="87" dur="600" fill="hold">
                                          <p:stCondLst>
                                            <p:cond delay="1800"/>
                                          </p:stCondLst>
                                        </p:cTn>
                                        <p:tgtEl>
                                          <p:spTgt spid="17"/>
                                        </p:tgtEl>
                                        <p:attrNameLst>
                                          <p:attrName>r</p:attrName>
                                        </p:attrNameLst>
                                      </p:cBhvr>
                                    </p:animRot>
                                    <p:animRot by="120000">
                                      <p:cBhvr>
                                        <p:cTn id="88" dur="600" fill="hold">
                                          <p:stCondLst>
                                            <p:cond delay="24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Прямоугольник 1"/>
          <p:cNvSpPr/>
          <p:nvPr/>
        </p:nvSpPr>
        <p:spPr>
          <a:xfrm>
            <a:off x="142844" y="142852"/>
            <a:ext cx="8858312" cy="1015663"/>
          </a:xfrm>
          <a:prstGeom prst="rect">
            <a:avLst/>
          </a:prstGeom>
        </p:spPr>
        <p:txBody>
          <a:bodyPr wrap="square">
            <a:spAutoFit/>
          </a:bodyPr>
          <a:lstStyle/>
          <a:p>
            <a:pPr algn="just"/>
            <a:r>
              <a:rPr lang="uk-UA"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Перебування зорі на головній послідовності закінчується утворенням у її надрах гелієвого ядра. Подальша доля зорі залежить від її маси. З погляду еволюції зорі поділяють на такі групи:</a:t>
            </a:r>
            <a:endParaRPr lang="uk-UA"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073" name="Rectangle 1"/>
          <p:cNvSpPr>
            <a:spLocks noChangeArrowheads="1"/>
          </p:cNvSpPr>
          <p:nvPr/>
        </p:nvSpPr>
        <p:spPr bwMode="auto">
          <a:xfrm>
            <a:off x="285720" y="1285860"/>
            <a:ext cx="3006063" cy="3002730"/>
          </a:xfrm>
          <a:prstGeom prst="rect">
            <a:avLst/>
          </a:prstGeom>
          <a:solidFill>
            <a:schemeClr val="tx1"/>
          </a:solidFill>
          <a:ln w="9525">
            <a:noFill/>
            <a:miter lim="800000"/>
            <a:headEnd/>
            <a:tailEnd/>
          </a:ln>
          <a:effectLst/>
        </p:spPr>
        <p:txBody>
          <a:bodyPr vert="horz" wrap="none" lIns="253920" tIns="4761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Blip>
                <a:blip r:embed="rId2"/>
              </a:buBlip>
              <a:tabLst/>
            </a:pPr>
            <a:r>
              <a:rPr kumimoji="0" lang="ru-RU" sz="2400" b="0" i="0" u="none" strike="noStrike" cap="none" normalizeH="0" baseline="0" dirty="0" err="1" smtClean="0">
                <a:ln>
                  <a:noFill/>
                </a:ln>
                <a:solidFill>
                  <a:srgbClr val="FFFF00"/>
                </a:solidFill>
                <a:effectLst/>
                <a:latin typeface="Times New Roman" pitchFamily="18" charset="0"/>
                <a:cs typeface="Times New Roman" pitchFamily="18" charset="0"/>
              </a:rPr>
              <a:t>зорі</a:t>
            </a:r>
            <a:r>
              <a:rPr kumimoji="0" lang="ru-RU" sz="2400" b="0" i="0" u="none" strike="noStrike" cap="none" normalizeH="0" baseline="0" dirty="0" smtClean="0">
                <a:ln>
                  <a:noFill/>
                </a:ln>
                <a:solidFill>
                  <a:srgbClr val="FFFF00"/>
                </a:solidFill>
                <a:effectLst/>
                <a:latin typeface="Times New Roman" pitchFamily="18" charset="0"/>
                <a:cs typeface="Times New Roman" pitchFamily="18" charset="0"/>
              </a:rPr>
              <a:t> </a:t>
            </a:r>
            <a:r>
              <a:rPr kumimoji="0" lang="ru-RU" sz="2400" b="0" i="0" u="none" strike="noStrike" cap="none" normalizeH="0" baseline="0" dirty="0" err="1" smtClean="0">
                <a:ln>
                  <a:noFill/>
                </a:ln>
                <a:solidFill>
                  <a:srgbClr val="FFFF00"/>
                </a:solidFill>
                <a:effectLst/>
                <a:latin typeface="Times New Roman" pitchFamily="18" charset="0"/>
                <a:cs typeface="Times New Roman" pitchFamily="18" charset="0"/>
              </a:rPr>
              <a:t>малої</a:t>
            </a:r>
            <a:r>
              <a:rPr kumimoji="0" lang="ru-RU" sz="2400" b="0" i="0" u="none" strike="noStrike" cap="none" normalizeH="0" baseline="0" dirty="0" smtClean="0">
                <a:ln>
                  <a:noFill/>
                </a:ln>
                <a:solidFill>
                  <a:srgbClr val="FFFF00"/>
                </a:solidFill>
                <a:effectLst/>
                <a:latin typeface="Times New Roman" pitchFamily="18" charset="0"/>
                <a:cs typeface="Times New Roman" pitchFamily="18" charset="0"/>
              </a:rPr>
              <a:t> </a:t>
            </a:r>
            <a:r>
              <a:rPr kumimoji="0" lang="ru-RU" sz="2400" b="0" i="0" u="none" strike="noStrike" cap="none" normalizeH="0" baseline="0" dirty="0" err="1" smtClean="0">
                <a:ln>
                  <a:noFill/>
                </a:ln>
                <a:solidFill>
                  <a:srgbClr val="FFFF00"/>
                </a:solidFill>
                <a:effectLst/>
                <a:latin typeface="Times New Roman" pitchFamily="18" charset="0"/>
                <a:cs typeface="Times New Roman" pitchFamily="18" charset="0"/>
              </a:rPr>
              <a:t>маси</a:t>
            </a:r>
            <a:r>
              <a:rPr kumimoji="0" lang="ru-RU" sz="2400" b="0" i="0" u="none" strike="noStrike" cap="none" normalizeH="0" baseline="0" dirty="0" smtClean="0">
                <a:ln>
                  <a:noFill/>
                </a:ln>
                <a:solidFill>
                  <a:srgbClr val="FFFF00"/>
                </a:solidFill>
                <a:effectLst/>
                <a:latin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tabLst/>
            </a:pPr>
            <a:endParaRPr kumimoji="0" lang="ru-RU" sz="2400" b="0" i="0" u="none" strike="noStrike" cap="none" normalizeH="0" baseline="0" dirty="0" smtClean="0">
              <a:ln>
                <a:noFill/>
              </a:ln>
              <a:solidFill>
                <a:srgbClr val="FFFF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endParaRPr kumimoji="0" lang="ru-RU" sz="2400" b="0" i="0" u="none" strike="noStrike" cap="none" normalizeH="0" baseline="0" dirty="0" smtClean="0">
              <a:ln>
                <a:noFill/>
              </a:ln>
              <a:solidFill>
                <a:srgbClr val="FFFF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Blip>
                <a:blip r:embed="rId2"/>
              </a:buBlip>
              <a:tabLst/>
            </a:pPr>
            <a:r>
              <a:rPr kumimoji="0" lang="ru-RU" sz="2400" b="0" i="0" u="none" strike="noStrike" cap="none" normalizeH="0" baseline="0" dirty="0" err="1" smtClean="0">
                <a:ln>
                  <a:noFill/>
                </a:ln>
                <a:solidFill>
                  <a:srgbClr val="FFFF00"/>
                </a:solidFill>
                <a:effectLst/>
                <a:latin typeface="Times New Roman" pitchFamily="18" charset="0"/>
                <a:cs typeface="Times New Roman" pitchFamily="18" charset="0"/>
              </a:rPr>
              <a:t>зорі</a:t>
            </a:r>
            <a:r>
              <a:rPr kumimoji="0" lang="ru-RU" sz="2400" b="0" i="0" u="none" strike="noStrike" cap="none" normalizeH="0" baseline="0" dirty="0" smtClean="0">
                <a:ln>
                  <a:noFill/>
                </a:ln>
                <a:solidFill>
                  <a:srgbClr val="FFFF00"/>
                </a:solidFill>
                <a:effectLst/>
                <a:latin typeface="Times New Roman" pitchFamily="18" charset="0"/>
                <a:cs typeface="Times New Roman" pitchFamily="18" charset="0"/>
              </a:rPr>
              <a:t> </a:t>
            </a:r>
            <a:r>
              <a:rPr kumimoji="0" lang="ru-RU" sz="2400" b="0" i="0" u="none" strike="noStrike" cap="none" normalizeH="0" baseline="0" dirty="0" err="1" smtClean="0">
                <a:ln>
                  <a:noFill/>
                </a:ln>
                <a:solidFill>
                  <a:srgbClr val="FFFF00"/>
                </a:solidFill>
                <a:effectLst/>
                <a:latin typeface="Times New Roman" pitchFamily="18" charset="0"/>
                <a:cs typeface="Times New Roman" pitchFamily="18" charset="0"/>
              </a:rPr>
              <a:t>помірної</a:t>
            </a:r>
            <a:r>
              <a:rPr kumimoji="0" lang="ru-RU" sz="2400" b="0" i="0" u="none" strike="noStrike" cap="none" normalizeH="0" baseline="0" dirty="0" smtClean="0">
                <a:ln>
                  <a:noFill/>
                </a:ln>
                <a:solidFill>
                  <a:srgbClr val="FFFF00"/>
                </a:solidFill>
                <a:effectLst/>
                <a:latin typeface="Times New Roman" pitchFamily="18" charset="0"/>
                <a:cs typeface="Times New Roman" pitchFamily="18" charset="0"/>
              </a:rPr>
              <a:t> </a:t>
            </a:r>
            <a:r>
              <a:rPr kumimoji="0" lang="ru-RU" sz="2400" b="0" i="0" u="none" strike="noStrike" cap="none" normalizeH="0" baseline="0" dirty="0" err="1" smtClean="0">
                <a:ln>
                  <a:noFill/>
                </a:ln>
                <a:solidFill>
                  <a:srgbClr val="FFFF00"/>
                </a:solidFill>
                <a:effectLst/>
                <a:latin typeface="Times New Roman" pitchFamily="18" charset="0"/>
                <a:cs typeface="Times New Roman" pitchFamily="18" charset="0"/>
              </a:rPr>
              <a:t>маси</a:t>
            </a:r>
            <a:r>
              <a:rPr kumimoji="0" lang="ru-RU" sz="2400" b="0" i="0" u="none" strike="noStrike" cap="none" normalizeH="0" baseline="0" dirty="0" smtClean="0">
                <a:ln>
                  <a:noFill/>
                </a:ln>
                <a:solidFill>
                  <a:srgbClr val="FFFF00"/>
                </a:solidFill>
                <a:effectLst/>
                <a:latin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tabLst/>
            </a:pPr>
            <a:r>
              <a:rPr kumimoji="0" lang="ru-RU" sz="2400" b="0" i="0" u="none" strike="noStrike" cap="none" normalizeH="0" baseline="0" dirty="0" smtClean="0">
                <a:ln>
                  <a:noFill/>
                </a:ln>
                <a:solidFill>
                  <a:srgbClr val="FFFF00"/>
                </a:solidFill>
                <a:effectLst/>
                <a:latin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tabLst/>
            </a:pPr>
            <a:endParaRPr kumimoji="0" lang="ru-RU" sz="2400" b="0" i="0" u="none" strike="noStrike" cap="none" normalizeH="0" baseline="0" dirty="0" smtClean="0">
              <a:ln>
                <a:noFill/>
              </a:ln>
              <a:solidFill>
                <a:srgbClr val="FFFF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Blip>
                <a:blip r:embed="rId2"/>
              </a:buBlip>
              <a:tabLst/>
            </a:pPr>
            <a:r>
              <a:rPr kumimoji="0" lang="ru-RU" sz="2400" b="0" i="0" u="none" strike="noStrike" cap="none" normalizeH="0" baseline="0" dirty="0" err="1" smtClean="0">
                <a:ln>
                  <a:noFill/>
                </a:ln>
                <a:solidFill>
                  <a:srgbClr val="FFFF00"/>
                </a:solidFill>
                <a:effectLst/>
                <a:latin typeface="Times New Roman" pitchFamily="18" charset="0"/>
                <a:cs typeface="Times New Roman" pitchFamily="18" charset="0"/>
              </a:rPr>
              <a:t>масивні</a:t>
            </a:r>
            <a:r>
              <a:rPr kumimoji="0" lang="ru-RU" sz="2400" b="0" i="0" u="none" strike="noStrike" cap="none" normalizeH="0" baseline="0" dirty="0" smtClean="0">
                <a:ln>
                  <a:noFill/>
                </a:ln>
                <a:solidFill>
                  <a:srgbClr val="FFFF00"/>
                </a:solidFill>
                <a:effectLst/>
                <a:latin typeface="Times New Roman" pitchFamily="18" charset="0"/>
                <a:cs typeface="Times New Roman" pitchFamily="18" charset="0"/>
              </a:rPr>
              <a:t> </a:t>
            </a:r>
            <a:r>
              <a:rPr kumimoji="0" lang="ru-RU" sz="2400" b="0" i="0" u="none" strike="noStrike" cap="none" normalizeH="0" baseline="0" dirty="0" err="1" smtClean="0">
                <a:ln>
                  <a:noFill/>
                </a:ln>
                <a:solidFill>
                  <a:srgbClr val="FFFF00"/>
                </a:solidFill>
                <a:effectLst/>
                <a:latin typeface="Times New Roman" pitchFamily="18" charset="0"/>
                <a:cs typeface="Times New Roman" pitchFamily="18" charset="0"/>
              </a:rPr>
              <a:t>зорі</a:t>
            </a:r>
            <a:r>
              <a:rPr kumimoji="0" lang="ru-RU" sz="2400" b="0" i="0" u="none" strike="noStrike" cap="none" normalizeH="0" baseline="0" dirty="0" smtClean="0">
                <a:ln>
                  <a:noFill/>
                </a:ln>
                <a:solidFill>
                  <a:srgbClr val="FFFF00"/>
                </a:solidFill>
                <a:effectLst/>
                <a:latin typeface="Times New Roman" pitchFamily="18" charset="0"/>
                <a:cs typeface="Times New Roman" pitchFamily="18" charset="0"/>
              </a:rPr>
              <a:t>:   </a:t>
            </a:r>
            <a:endParaRPr kumimoji="0" lang="ru-RU" sz="7200" b="0" i="0" u="none" strike="noStrike" cap="none" normalizeH="0" baseline="0" dirty="0" smtClean="0">
              <a:ln>
                <a:noFill/>
              </a:ln>
              <a:solidFill>
                <a:srgbClr val="FFFF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Blip>
                <a:blip r:embed="rId2"/>
              </a:buBlip>
              <a:tabLst/>
            </a:pPr>
            <a:endParaRPr kumimoji="0" lang="ru-RU"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pic>
        <p:nvPicPr>
          <p:cNvPr id="3074" name="Picture 2" descr="0{,}08\leqslant {\frac  {M}{M_{\bigodot }}}\leqslant (2\div 2{,}3)"/>
          <p:cNvPicPr>
            <a:picLocks noChangeAspect="1" noChangeArrowheads="1"/>
          </p:cNvPicPr>
          <p:nvPr/>
        </p:nvPicPr>
        <p:blipFill>
          <a:blip r:embed="rId3" cstate="print"/>
          <a:srcRect/>
          <a:stretch>
            <a:fillRect/>
          </a:stretch>
        </p:blipFill>
        <p:spPr bwMode="auto">
          <a:xfrm>
            <a:off x="3428992" y="1357298"/>
            <a:ext cx="2500315" cy="6000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5" name="Picture 3" descr="(2\div 2{,}3)\leqslant {\frac  {M}{M_{\odot }}}\leqslant (8\div 10)"/>
          <p:cNvPicPr>
            <a:picLocks noChangeAspect="1" noChangeArrowheads="1"/>
          </p:cNvPicPr>
          <p:nvPr/>
        </p:nvPicPr>
        <p:blipFill>
          <a:blip r:embed="rId4" cstate="print"/>
          <a:srcRect/>
          <a:stretch>
            <a:fillRect/>
          </a:stretch>
        </p:blipFill>
        <p:spPr bwMode="auto">
          <a:xfrm>
            <a:off x="3786182" y="2500306"/>
            <a:ext cx="2892499" cy="5810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6" name="Picture 4" descr="{\frac  {M}{M_{\odot }}}\geqslant (8\div 10)"/>
          <p:cNvPicPr>
            <a:picLocks noChangeAspect="1" noChangeArrowheads="1"/>
          </p:cNvPicPr>
          <p:nvPr/>
        </p:nvPicPr>
        <p:blipFill>
          <a:blip r:embed="rId5" cstate="print"/>
          <a:srcRect/>
          <a:stretch>
            <a:fillRect/>
          </a:stretch>
        </p:blipFill>
        <p:spPr bwMode="auto">
          <a:xfrm>
            <a:off x="5214942" y="3429000"/>
            <a:ext cx="1785950" cy="6520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Прямоугольник 6"/>
          <p:cNvSpPr/>
          <p:nvPr/>
        </p:nvSpPr>
        <p:spPr>
          <a:xfrm>
            <a:off x="214282" y="4143380"/>
            <a:ext cx="8786874" cy="2554545"/>
          </a:xfrm>
          <a:prstGeom prst="rect">
            <a:avLst/>
          </a:prstGeom>
        </p:spPr>
        <p:txBody>
          <a:bodyPr wrap="square">
            <a:spAutoFit/>
          </a:bodyPr>
          <a:lstStyle/>
          <a:p>
            <a:pPr algn="just"/>
            <a:r>
              <a:rPr lang="uk-UA"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Межа між зорями малої маси та зорями помірної маси визначається умовами, в яких розпочинаються термоядерні реакції за участі гелію: у зорях помірної маси потрійна гелієва реакція розвивається в </a:t>
            </a:r>
            <a:r>
              <a:rPr lang="uk-UA" sz="2000" b="1" dirty="0" err="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невиродженому</a:t>
            </a:r>
            <a:r>
              <a:rPr lang="uk-UA"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ядрі й відбувається спокійно; у зорях малої маси ця реакція розпочинається у виродженому ядрі та має характер теплового вибуху.</a:t>
            </a:r>
          </a:p>
          <a:p>
            <a:pPr algn="just"/>
            <a:r>
              <a:rPr lang="uk-UA"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Межа між зорями помірної маси та масивними зорями визначається аналогічно за умовами початку реакцій у вуглецевому ядрі.</a:t>
            </a:r>
            <a:endParaRPr lang="uk-UA"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8" name="Рисунок 7" descr="Cowboy.gif"/>
          <p:cNvPicPr>
            <a:picLocks noChangeAspect="1"/>
          </p:cNvPicPr>
          <p:nvPr/>
        </p:nvPicPr>
        <p:blipFill>
          <a:blip r:embed="rId6" cstate="print"/>
          <a:stretch>
            <a:fillRect/>
          </a:stretch>
        </p:blipFill>
        <p:spPr>
          <a:xfrm flipH="1">
            <a:off x="7215206" y="1071546"/>
            <a:ext cx="1579733" cy="2205044"/>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Заголовок 1"/>
          <p:cNvSpPr txBox="1">
            <a:spLocks/>
          </p:cNvSpPr>
          <p:nvPr/>
        </p:nvSpPr>
        <p:spPr>
          <a:xfrm>
            <a:off x="214282" y="142852"/>
            <a:ext cx="8715436" cy="1428760"/>
          </a:xfrm>
          <a:prstGeom prst="rect">
            <a:avLst/>
          </a:prstGeom>
        </p:spPr>
        <p:style>
          <a:lnRef idx="2">
            <a:schemeClr val="dk1"/>
          </a:lnRef>
          <a:fillRef idx="1002">
            <a:schemeClr val="dk1"/>
          </a:fillRef>
          <a:effectRef idx="0">
            <a:schemeClr val="dk1"/>
          </a:effectRef>
          <a:fontRef idx="minor">
            <a:schemeClr val="dk1"/>
          </a:fontRef>
        </p:style>
        <p:txBody>
          <a:bodyPr>
            <a:noAutofit/>
          </a:bodyPr>
          <a:lstStyle/>
          <a:p>
            <a:pPr algn="ctr"/>
            <a:r>
              <a:rPr lang="ru-RU" sz="4400" b="1" dirty="0" err="1" smtClean="0">
                <a:ln>
                  <a:solidFill>
                    <a:schemeClr val="tx1"/>
                  </a:solidFill>
                </a:ln>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Еволюція</a:t>
            </a:r>
            <a:r>
              <a:rPr lang="ru-RU" sz="4400" b="1" dirty="0" smtClean="0">
                <a:ln>
                  <a:solidFill>
                    <a:schemeClr val="tx1"/>
                  </a:solidFill>
                </a:ln>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sz="4400" b="1" dirty="0" err="1" smtClean="0">
                <a:ln>
                  <a:solidFill>
                    <a:schemeClr val="tx1"/>
                  </a:solidFill>
                </a:ln>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зір</a:t>
            </a:r>
            <a:r>
              <a:rPr lang="ru-RU" sz="4400" b="1" dirty="0" smtClean="0">
                <a:ln>
                  <a:solidFill>
                    <a:schemeClr val="tx1"/>
                  </a:solidFill>
                </a:ln>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sz="4400" b="1" dirty="0" err="1" smtClean="0">
                <a:ln>
                  <a:solidFill>
                    <a:schemeClr val="tx1"/>
                  </a:solidFill>
                </a:ln>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після</a:t>
            </a:r>
            <a:r>
              <a:rPr lang="ru-RU" sz="4400" b="1" dirty="0" smtClean="0">
                <a:ln>
                  <a:solidFill>
                    <a:schemeClr val="tx1"/>
                  </a:solidFill>
                </a:ln>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sz="4400" b="1" dirty="0" err="1" smtClean="0">
                <a:ln>
                  <a:solidFill>
                    <a:schemeClr val="tx1"/>
                  </a:solidFill>
                </a:ln>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головної</a:t>
            </a:r>
            <a:r>
              <a:rPr lang="ru-RU" sz="4400" b="1" dirty="0" smtClean="0">
                <a:ln>
                  <a:solidFill>
                    <a:schemeClr val="tx1"/>
                  </a:solidFill>
                </a:ln>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sz="4400" b="1" dirty="0" err="1" smtClean="0">
                <a:ln>
                  <a:solidFill>
                    <a:schemeClr val="tx1"/>
                  </a:solidFill>
                </a:ln>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послідовності</a:t>
            </a:r>
            <a:endParaRPr lang="ru-RU" sz="4400" b="1" dirty="0">
              <a:ln>
                <a:solidFill>
                  <a:schemeClr val="tx1"/>
                </a:solidFill>
              </a:ln>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Прямоугольник 8"/>
          <p:cNvSpPr/>
          <p:nvPr/>
        </p:nvSpPr>
        <p:spPr>
          <a:xfrm>
            <a:off x="5715008" y="4500570"/>
            <a:ext cx="3143272" cy="1477328"/>
          </a:xfrm>
          <a:prstGeom prst="rect">
            <a:avLst/>
          </a:prstGeom>
        </p:spPr>
        <p:txBody>
          <a:bodyPr wrap="square">
            <a:spAutoFit/>
          </a:bodyPr>
          <a:lstStyle/>
          <a:p>
            <a:r>
              <a:rPr lang="ru-RU" b="1" dirty="0" err="1"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Туманність</a:t>
            </a:r>
            <a:r>
              <a:rPr lang="ru-RU" b="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err="1"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Котяче</a:t>
            </a:r>
            <a:r>
              <a:rPr lang="ru-RU" b="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 Око</a:t>
            </a:r>
            <a:r>
              <a:rPr lang="ru-RU"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err="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планетарна</a:t>
            </a:r>
            <a:r>
              <a:rPr lang="ru-RU"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err="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туманність</a:t>
            </a:r>
            <a:r>
              <a:rPr lang="ru-RU"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яка </a:t>
            </a:r>
            <a:r>
              <a:rPr lang="ru-RU" b="1" dirty="0" err="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сформувалась</a:t>
            </a:r>
            <a:r>
              <a:rPr lang="ru-RU"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err="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після</a:t>
            </a:r>
            <a:r>
              <a:rPr lang="ru-RU"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err="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загибелі</a:t>
            </a:r>
            <a:r>
              <a:rPr lang="ru-RU"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err="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зірки</a:t>
            </a:r>
            <a:r>
              <a:rPr lang="ru-RU"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err="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яка</a:t>
            </a:r>
            <a:r>
              <a:rPr lang="ru-RU"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за </a:t>
            </a:r>
            <a:r>
              <a:rPr lang="ru-RU" b="1" dirty="0" err="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масою</a:t>
            </a:r>
            <a:r>
              <a:rPr lang="ru-RU"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err="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була</a:t>
            </a:r>
            <a:r>
              <a:rPr lang="ru-RU"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err="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близькою</a:t>
            </a:r>
            <a:r>
              <a:rPr lang="ru-RU"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до </a:t>
            </a:r>
            <a:r>
              <a:rPr lang="ru-RU" b="1" dirty="0" err="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Сонця</a:t>
            </a:r>
            <a:endParaRPr lang="uk-UA"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0" name="Рисунок 9" descr="549px-NGC6543.jpg"/>
          <p:cNvPicPr>
            <a:picLocks noChangeAspect="1"/>
          </p:cNvPicPr>
          <p:nvPr/>
        </p:nvPicPr>
        <p:blipFill>
          <a:blip r:embed="rId2" cstate="print"/>
          <a:stretch>
            <a:fillRect/>
          </a:stretch>
        </p:blipFill>
        <p:spPr>
          <a:xfrm>
            <a:off x="785786" y="1714488"/>
            <a:ext cx="4429156" cy="4840608"/>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0-#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58" presetClass="entr" presetSubtype="0" accel="10000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2000" fill="hold"/>
                                        <p:tgtEl>
                                          <p:spTgt spid="10"/>
                                        </p:tgtEl>
                                        <p:attrNameLst>
                                          <p:attrName>ppt_w</p:attrName>
                                        </p:attrNameLst>
                                      </p:cBhvr>
                                      <p:tavLst>
                                        <p:tav tm="0">
                                          <p:val>
                                            <p:strVal val="#ppt_w*2.5"/>
                                          </p:val>
                                        </p:tav>
                                        <p:tav tm="100000">
                                          <p:val>
                                            <p:strVal val="#ppt_w"/>
                                          </p:val>
                                        </p:tav>
                                      </p:tavLst>
                                    </p:anim>
                                    <p:anim calcmode="lin" valueType="num">
                                      <p:cBhvr>
                                        <p:cTn id="13" dur="2000" fill="hold"/>
                                        <p:tgtEl>
                                          <p:spTgt spid="10"/>
                                        </p:tgtEl>
                                        <p:attrNameLst>
                                          <p:attrName>ppt_h</p:attrName>
                                        </p:attrNameLst>
                                      </p:cBhvr>
                                      <p:tavLst>
                                        <p:tav tm="0">
                                          <p:val>
                                            <p:strVal val="#ppt_h*0.01"/>
                                          </p:val>
                                        </p:tav>
                                        <p:tav tm="100000">
                                          <p:val>
                                            <p:strVal val="#ppt_h"/>
                                          </p:val>
                                        </p:tav>
                                      </p:tavLst>
                                    </p:anim>
                                    <p:anim calcmode="lin" valueType="num">
                                      <p:cBhvr>
                                        <p:cTn id="14" dur="2000" fill="hold"/>
                                        <p:tgtEl>
                                          <p:spTgt spid="10"/>
                                        </p:tgtEl>
                                        <p:attrNameLst>
                                          <p:attrName>ppt_x</p:attrName>
                                        </p:attrNameLst>
                                      </p:cBhvr>
                                      <p:tavLst>
                                        <p:tav tm="0">
                                          <p:val>
                                            <p:strVal val="#ppt_x"/>
                                          </p:val>
                                        </p:tav>
                                        <p:tav tm="100000">
                                          <p:val>
                                            <p:strVal val="#ppt_x"/>
                                          </p:val>
                                        </p:tav>
                                      </p:tavLst>
                                    </p:anim>
                                    <p:anim calcmode="lin" valueType="num">
                                      <p:cBhvr>
                                        <p:cTn id="15" dur="2000" fill="hold"/>
                                        <p:tgtEl>
                                          <p:spTgt spid="10"/>
                                        </p:tgtEl>
                                        <p:attrNameLst>
                                          <p:attrName>ppt_y</p:attrName>
                                        </p:attrNameLst>
                                      </p:cBhvr>
                                      <p:tavLst>
                                        <p:tav tm="0">
                                          <p:val>
                                            <p:strVal val="#ppt_h+1"/>
                                          </p:val>
                                        </p:tav>
                                        <p:tav tm="100000">
                                          <p:val>
                                            <p:strVal val="#ppt_y"/>
                                          </p:val>
                                        </p:tav>
                                      </p:tavLst>
                                    </p:anim>
                                    <p:animEffect transition="in" filter="fade">
                                      <p:cBhvr>
                                        <p:cTn id="16" dur="2000"/>
                                        <p:tgtEl>
                                          <p:spTgt spid="10"/>
                                        </p:tgtEl>
                                      </p:cBhvr>
                                    </p:animEffect>
                                  </p:childTnLst>
                                </p:cTn>
                              </p:par>
                            </p:childTnLst>
                          </p:cTn>
                        </p:par>
                        <p:par>
                          <p:cTn id="17" fill="hold">
                            <p:stCondLst>
                              <p:cond delay="40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1" dur="1000" fill="hold"/>
                                        <p:tgtEl>
                                          <p:spTgt spid="9"/>
                                        </p:tgtEl>
                                        <p:attrNameLst>
                                          <p:attrName>ppt_y</p:attrName>
                                        </p:attrNameLst>
                                      </p:cBhvr>
                                      <p:tavLst>
                                        <p:tav tm="0">
                                          <p:val>
                                            <p:strVal val="#ppt_y"/>
                                          </p:val>
                                        </p:tav>
                                        <p:tav tm="100000">
                                          <p:val>
                                            <p:strVal val="#ppt_y"/>
                                          </p:val>
                                        </p:tav>
                                      </p:tavLst>
                                    </p:anim>
                                    <p:anim calcmode="lin" valueType="num">
                                      <p:cBhvr>
                                        <p:cTn id="22" dur="10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3" dur="10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4" dur="10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Прямоугольник 1"/>
          <p:cNvSpPr/>
          <p:nvPr/>
        </p:nvSpPr>
        <p:spPr>
          <a:xfrm>
            <a:off x="0" y="1214422"/>
            <a:ext cx="8715436" cy="4801314"/>
          </a:xfrm>
          <a:prstGeom prst="rect">
            <a:avLst/>
          </a:prstGeom>
        </p:spPr>
        <p:txBody>
          <a:bodyPr wrap="square">
            <a:spAutoFit/>
          </a:bodyPr>
          <a:lstStyle/>
          <a:p>
            <a:pPr algn="just"/>
            <a:r>
              <a:rPr lang="uk-UA"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Коли майже весь гідроген в ядрі перетворюється на гелій, термоядерні реакції сповільнюються, зменшується температура та, відповідно, тиск у ядрі. Гідростатична рівновага порушується й під дією сил тяжіння відбувається стискання ядра. Це призводить до зростання його густини та температури. У цей період структура зорі змінюється. Зовнішні шари розширюються, а температура поверхні зменшується, світність зорі зростає, вона перетворюється </a:t>
            </a:r>
            <a:r>
              <a:rPr lang="uk-UA" b="1" dirty="0" err="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начервоного</a:t>
            </a:r>
            <a:r>
              <a:rPr lang="uk-UA"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гіганта. Термоядерне горіння гідрогену продовжується в шарі на периферії ядра, а маса гелієвого ядра поступово зростає.</a:t>
            </a:r>
          </a:p>
          <a:p>
            <a:pPr algn="just"/>
            <a:r>
              <a:rPr lang="uk-UA"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У зорях із масою меншою 0,5 M</a:t>
            </a:r>
            <a:r>
              <a:rPr lang="uk-UA" b="1" baseline="-250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t>
            </a:r>
            <a:r>
              <a:rPr lang="uk-UA"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умови для інших термоядерних реакцій ніколи не виникають. Після припинення термоядерних реакцій протон-протонного циклу такі зорі поступово остигатимуть, хоча тривалий час іще будуть слабко випромінювати в інфрачервоному й мікрохвильовому діапазоні.</a:t>
            </a:r>
            <a:br>
              <a:rPr lang="uk-UA"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uk-UA"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У зорях із масою від 0,5 до 2,25 </a:t>
            </a:r>
            <a:r>
              <a:rPr lang="uk-UA" b="1" dirty="0" err="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до</a:t>
            </a:r>
            <a:r>
              <a:rPr lang="uk-UA"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M</a:t>
            </a:r>
            <a:r>
              <a:rPr lang="uk-UA" b="1" baseline="-250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t>
            </a:r>
            <a:r>
              <a:rPr lang="uk-UA"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коли маса гелієвого ядра сягає 0,4—0,5 M</a:t>
            </a:r>
            <a:r>
              <a:rPr lang="uk-UA" b="1" baseline="-250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t>
            </a:r>
            <a:r>
              <a:rPr lang="uk-UA"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а температура в ньому становить приблизно 100 мільйонів К, </a:t>
            </a:r>
            <a:r>
              <a:rPr lang="uk-UA" b="1" dirty="0" err="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починаєтьсяпотрійна</a:t>
            </a:r>
            <a:r>
              <a:rPr lang="uk-UA"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альфа-реакція, в якій гелій перетворюється на карбон. Оскільки реакція відбувається у виродженому ядрі, вона набуває вибухового характеру.</a:t>
            </a:r>
            <a:endParaRPr lang="uk-UA"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Прямоугольник 2"/>
          <p:cNvSpPr/>
          <p:nvPr/>
        </p:nvSpPr>
        <p:spPr>
          <a:xfrm>
            <a:off x="428596" y="285728"/>
            <a:ext cx="4643470" cy="461665"/>
          </a:xfrm>
          <a:prstGeom prst="rect">
            <a:avLst/>
          </a:prstGeom>
          <a:gradFill flip="none" rotWithShape="1">
            <a:gsLst>
              <a:gs pos="0">
                <a:schemeClr val="tx1">
                  <a:lumMod val="50000"/>
                  <a:lumOff val="50000"/>
                </a:schemeClr>
              </a:gs>
              <a:gs pos="50000">
                <a:schemeClr val="bg1">
                  <a:lumMod val="65000"/>
                </a:schemeClr>
              </a:gs>
              <a:gs pos="100000">
                <a:schemeClr val="tx1"/>
              </a:gs>
            </a:gsLst>
            <a:path path="circle">
              <a:fillToRect l="50000" t="50000" r="50000" b="50000"/>
            </a:path>
            <a:tileRect/>
          </a:gradFill>
        </p:spPr>
        <p:txBody>
          <a:bodyPr wrap="square">
            <a:spAutoFit/>
          </a:bodyPr>
          <a:lstStyle/>
          <a:p>
            <a:r>
              <a:rPr lang="ru-RU" sz="2400" b="1" dirty="0" smtClean="0">
                <a:solidFill>
                  <a:srgbClr val="7030A0"/>
                </a:solidFill>
                <a:latin typeface="Times New Roman" pitchFamily="18" charset="0"/>
                <a:cs typeface="Times New Roman" pitchFamily="18" charset="0"/>
              </a:rPr>
              <a:t>	</a:t>
            </a:r>
            <a:r>
              <a:rPr lang="ru-RU" sz="2400" b="1" dirty="0" err="1" smtClean="0">
                <a:solidFill>
                  <a:srgbClr val="7030A0"/>
                </a:solidFill>
                <a:latin typeface="Times New Roman" pitchFamily="18" charset="0"/>
                <a:cs typeface="Times New Roman" pitchFamily="18" charset="0"/>
              </a:rPr>
              <a:t>Зорі</a:t>
            </a:r>
            <a:r>
              <a:rPr lang="ru-RU" sz="2400" b="1" dirty="0" smtClean="0">
                <a:solidFill>
                  <a:srgbClr val="7030A0"/>
                </a:solidFill>
                <a:latin typeface="Times New Roman" pitchFamily="18" charset="0"/>
                <a:cs typeface="Times New Roman" pitchFamily="18" charset="0"/>
              </a:rPr>
              <a:t> </a:t>
            </a:r>
            <a:r>
              <a:rPr lang="ru-RU" sz="2400" b="1" dirty="0" err="1" smtClean="0">
                <a:solidFill>
                  <a:srgbClr val="7030A0"/>
                </a:solidFill>
                <a:latin typeface="Times New Roman" pitchFamily="18" charset="0"/>
                <a:cs typeface="Times New Roman" pitchFamily="18" charset="0"/>
              </a:rPr>
              <a:t>малої</a:t>
            </a:r>
            <a:r>
              <a:rPr lang="ru-RU" sz="2400" b="1" dirty="0" smtClean="0">
                <a:solidFill>
                  <a:srgbClr val="7030A0"/>
                </a:solidFill>
                <a:latin typeface="Times New Roman" pitchFamily="18" charset="0"/>
                <a:cs typeface="Times New Roman" pitchFamily="18" charset="0"/>
              </a:rPr>
              <a:t> </a:t>
            </a:r>
            <a:r>
              <a:rPr lang="ru-RU" sz="2400" b="1" dirty="0" err="1" smtClean="0">
                <a:solidFill>
                  <a:srgbClr val="7030A0"/>
                </a:solidFill>
                <a:latin typeface="Times New Roman" pitchFamily="18" charset="0"/>
                <a:cs typeface="Times New Roman" pitchFamily="18" charset="0"/>
              </a:rPr>
              <a:t>маси</a:t>
            </a:r>
            <a:endParaRPr lang="ru-RU" sz="2400" b="1" dirty="0">
              <a:solidFill>
                <a:srgbClr val="7030A0"/>
              </a:solidFill>
              <a:latin typeface="Times New Roman" pitchFamily="18" charset="0"/>
              <a:cs typeface="Times New Roman" pitchFamily="18" charset="0"/>
            </a:endParaRPr>
          </a:p>
        </p:txBody>
      </p:sp>
      <p:pic>
        <p:nvPicPr>
          <p:cNvPr id="13" name="Рисунок 12" descr="64852138.gif"/>
          <p:cNvPicPr>
            <a:picLocks noChangeAspect="1"/>
          </p:cNvPicPr>
          <p:nvPr/>
        </p:nvPicPr>
        <p:blipFill>
          <a:blip r:embed="rId2" cstate="print"/>
          <a:stretch>
            <a:fillRect/>
          </a:stretch>
        </p:blipFill>
        <p:spPr>
          <a:xfrm>
            <a:off x="5143504" y="357166"/>
            <a:ext cx="857256" cy="814922"/>
          </a:xfrm>
          <a:prstGeom prst="rect">
            <a:avLst/>
          </a:prstGeom>
        </p:spPr>
      </p:pic>
      <p:pic>
        <p:nvPicPr>
          <p:cNvPr id="14" name="Рисунок 13" descr="64852138.gif"/>
          <p:cNvPicPr>
            <a:picLocks noChangeAspect="1"/>
          </p:cNvPicPr>
          <p:nvPr/>
        </p:nvPicPr>
        <p:blipFill>
          <a:blip r:embed="rId2" cstate="print"/>
          <a:stretch>
            <a:fillRect/>
          </a:stretch>
        </p:blipFill>
        <p:spPr>
          <a:xfrm>
            <a:off x="6072198" y="142852"/>
            <a:ext cx="676317" cy="642918"/>
          </a:xfrm>
          <a:prstGeom prst="rect">
            <a:avLst/>
          </a:prstGeom>
        </p:spPr>
      </p:pic>
      <p:pic>
        <p:nvPicPr>
          <p:cNvPr id="15" name="Рисунок 14" descr="64852138.gif"/>
          <p:cNvPicPr>
            <a:picLocks noChangeAspect="1"/>
          </p:cNvPicPr>
          <p:nvPr/>
        </p:nvPicPr>
        <p:blipFill>
          <a:blip r:embed="rId2" cstate="print"/>
          <a:stretch>
            <a:fillRect/>
          </a:stretch>
        </p:blipFill>
        <p:spPr>
          <a:xfrm>
            <a:off x="6786578" y="571480"/>
            <a:ext cx="566678" cy="538694"/>
          </a:xfrm>
          <a:prstGeom prst="rect">
            <a:avLst/>
          </a:prstGeom>
        </p:spPr>
      </p:pic>
      <p:pic>
        <p:nvPicPr>
          <p:cNvPr id="16" name="Рисунок 15" descr="64852138.gif"/>
          <p:cNvPicPr>
            <a:picLocks noChangeAspect="1"/>
          </p:cNvPicPr>
          <p:nvPr/>
        </p:nvPicPr>
        <p:blipFill>
          <a:blip r:embed="rId2" cstate="print"/>
          <a:stretch>
            <a:fillRect/>
          </a:stretch>
        </p:blipFill>
        <p:spPr>
          <a:xfrm>
            <a:off x="7429520" y="214290"/>
            <a:ext cx="500066" cy="475371"/>
          </a:xfrm>
          <a:prstGeom prst="rect">
            <a:avLst/>
          </a:prstGeom>
        </p:spPr>
      </p:pic>
      <p:pic>
        <p:nvPicPr>
          <p:cNvPr id="17" name="Рисунок 16" descr="64852138.gif"/>
          <p:cNvPicPr>
            <a:picLocks noChangeAspect="1"/>
          </p:cNvPicPr>
          <p:nvPr/>
        </p:nvPicPr>
        <p:blipFill>
          <a:blip r:embed="rId2" cstate="print"/>
          <a:stretch>
            <a:fillRect/>
          </a:stretch>
        </p:blipFill>
        <p:spPr>
          <a:xfrm>
            <a:off x="8072462" y="642918"/>
            <a:ext cx="419104" cy="398407"/>
          </a:xfrm>
          <a:prstGeom prst="rect">
            <a:avLst/>
          </a:prstGeom>
        </p:spPr>
      </p:pic>
      <p:pic>
        <p:nvPicPr>
          <p:cNvPr id="18" name="Рисунок 17" descr="64852138.gif"/>
          <p:cNvPicPr>
            <a:picLocks noChangeAspect="1"/>
          </p:cNvPicPr>
          <p:nvPr/>
        </p:nvPicPr>
        <p:blipFill>
          <a:blip r:embed="rId2" cstate="print"/>
          <a:stretch>
            <a:fillRect/>
          </a:stretch>
        </p:blipFill>
        <p:spPr>
          <a:xfrm>
            <a:off x="8572528" y="344584"/>
            <a:ext cx="357190" cy="339551"/>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2000" fill="hold"/>
                                        <p:tgtEl>
                                          <p:spTgt spid="3">
                                            <p:bg/>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bg/>
                                          </p:spTgt>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8"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TotalTime>
  <Words>255</Words>
  <Application>Microsoft Office PowerPoint</Application>
  <PresentationFormat>Экран (4:3)</PresentationFormat>
  <Paragraphs>41</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Еволюція зір</vt:lpstr>
      <vt:lpstr>Слайд 2</vt:lpstr>
      <vt:lpstr>Протозоря</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Еволюція зір</dc:title>
  <cp:lastModifiedBy>Admin</cp:lastModifiedBy>
  <cp:revision>14</cp:revision>
  <dcterms:modified xsi:type="dcterms:W3CDTF">2014-02-10T22:16:21Z</dcterms:modified>
</cp:coreProperties>
</file>