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7" r:id="rId6"/>
    <p:sldId id="267" r:id="rId7"/>
    <p:sldId id="265" r:id="rId8"/>
    <p:sldId id="272" r:id="rId9"/>
    <p:sldId id="260" r:id="rId10"/>
    <p:sldId id="261" r:id="rId11"/>
    <p:sldId id="262" r:id="rId12"/>
    <p:sldId id="269" r:id="rId13"/>
    <p:sldId id="270" r:id="rId14"/>
    <p:sldId id="263" r:id="rId15"/>
    <p:sldId id="264" r:id="rId16"/>
    <p:sldId id="275" r:id="rId17"/>
    <p:sldId id="271" r:id="rId18"/>
    <p:sldId id="266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2C6D027-C7A4-474B-BBF2-C95853EAA034}" type="datetimeFigureOut">
              <a:rPr lang="ru-RU" smtClean="0"/>
              <a:pPr/>
              <a:t>14.03.2010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D027-C7A4-474B-BBF2-C95853EAA034}" type="datetimeFigureOut">
              <a:rPr lang="ru-RU" smtClean="0"/>
              <a:pPr/>
              <a:t>14.03.2010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D027-C7A4-474B-BBF2-C95853EAA034}" type="datetimeFigureOut">
              <a:rPr lang="ru-RU" smtClean="0"/>
              <a:pPr/>
              <a:t>14.03.2010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2C6D027-C7A4-474B-BBF2-C95853EAA034}" type="datetimeFigureOut">
              <a:rPr lang="ru-RU" smtClean="0"/>
              <a:pPr/>
              <a:t>14.03.2010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2C6D027-C7A4-474B-BBF2-C95853EAA034}" type="datetimeFigureOut">
              <a:rPr lang="ru-RU" smtClean="0"/>
              <a:pPr/>
              <a:t>14.03.2010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2C6D027-C7A4-474B-BBF2-C95853EAA034}" type="datetimeFigureOut">
              <a:rPr lang="ru-RU" smtClean="0"/>
              <a:pPr/>
              <a:t>14.03.2010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2C6D027-C7A4-474B-BBF2-C95853EAA034}" type="datetimeFigureOut">
              <a:rPr lang="ru-RU" smtClean="0"/>
              <a:pPr/>
              <a:t>14.03.2010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D027-C7A4-474B-BBF2-C95853EAA034}" type="datetimeFigureOut">
              <a:rPr lang="ru-RU" smtClean="0"/>
              <a:pPr/>
              <a:t>14.03.2010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2C6D027-C7A4-474B-BBF2-C95853EAA034}" type="datetimeFigureOut">
              <a:rPr lang="ru-RU" smtClean="0"/>
              <a:pPr/>
              <a:t>14.03.2010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2C6D027-C7A4-474B-BBF2-C95853EAA034}" type="datetimeFigureOut">
              <a:rPr lang="ru-RU" smtClean="0"/>
              <a:pPr/>
              <a:t>14.03.2010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2C6D027-C7A4-474B-BBF2-C95853EAA034}" type="datetimeFigureOut">
              <a:rPr lang="ru-RU" smtClean="0"/>
              <a:pPr/>
              <a:t>14.03.2010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2C6D027-C7A4-474B-BBF2-C95853EAA034}" type="datetimeFigureOut">
              <a:rPr lang="ru-RU" smtClean="0"/>
              <a:pPr/>
              <a:t>14.03.2010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DDE74B0-C78E-403A-8522-7442EC23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Малі тіла сонячної системи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Астрономія. Наша планетна система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3186106" cy="1143000"/>
          </a:xfrm>
        </p:spPr>
        <p:txBody>
          <a:bodyPr/>
          <a:lstStyle/>
          <a:p>
            <a:r>
              <a:rPr lang="uk-UA" dirty="0" smtClean="0"/>
              <a:t>Комети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2543179"/>
          </a:xfrm>
        </p:spPr>
        <p:txBody>
          <a:bodyPr>
            <a:normAutofit/>
          </a:bodyPr>
          <a:lstStyle/>
          <a:p>
            <a:r>
              <a:rPr lang="uk-UA" sz="1800" dirty="0" smtClean="0"/>
              <a:t>мають ядро і хвіст;</a:t>
            </a:r>
          </a:p>
          <a:p>
            <a:r>
              <a:rPr lang="uk-UA" sz="1800" dirty="0" smtClean="0"/>
              <a:t>рухаються по дуже витягнутих, еліпсоподібних орбітах навколо Сонця;</a:t>
            </a:r>
          </a:p>
          <a:p>
            <a:r>
              <a:rPr lang="uk-UA" sz="1800" dirty="0" smtClean="0"/>
              <a:t>переважна більшість комет знаходяться в хмарі </a:t>
            </a:r>
            <a:r>
              <a:rPr lang="uk-UA" sz="1800" dirty="0" err="1" smtClean="0"/>
              <a:t>Оорта</a:t>
            </a:r>
            <a:r>
              <a:rPr lang="uk-UA" sz="1800" dirty="0" smtClean="0"/>
              <a:t> (10</a:t>
            </a:r>
            <a:r>
              <a:rPr lang="uk-UA" sz="1800" baseline="30000" dirty="0" smtClean="0"/>
              <a:t>12</a:t>
            </a:r>
            <a:r>
              <a:rPr lang="uk-UA" sz="1800" dirty="0" smtClean="0"/>
              <a:t> – 10</a:t>
            </a:r>
            <a:r>
              <a:rPr lang="uk-UA" sz="1800" baseline="30000" dirty="0" smtClean="0"/>
              <a:t>13 </a:t>
            </a:r>
            <a:r>
              <a:rPr lang="uk-UA" sz="1800" dirty="0" smtClean="0"/>
              <a:t>штук) та поясі </a:t>
            </a:r>
            <a:r>
              <a:rPr lang="uk-UA" sz="1800" dirty="0" err="1" smtClean="0"/>
              <a:t>Копейра</a:t>
            </a:r>
            <a:r>
              <a:rPr lang="uk-UA" sz="1800" dirty="0" smtClean="0"/>
              <a:t> (35 тис. розмірами більше 100 км, інших – близько 1 млрд.)</a:t>
            </a:r>
          </a:p>
          <a:p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429256" y="285728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Комета – </a:t>
            </a:r>
            <a:r>
              <a:rPr lang="uk-UA" b="1" dirty="0" err="1" smtClean="0">
                <a:solidFill>
                  <a:srgbClr val="FF0000"/>
                </a:solidFill>
              </a:rPr>
              <a:t>“довговолоса”</a:t>
            </a:r>
            <a:r>
              <a:rPr lang="uk-UA" b="1" dirty="0" smtClean="0">
                <a:solidFill>
                  <a:srgbClr val="FF0000"/>
                </a:solidFill>
              </a:rPr>
              <a:t>, називають іменами вчених, які їх відкрили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C:\Program Files\Physicon\Open Astronomy 2.5\content\chapter4\section11\paragraph3\images\041103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928934"/>
            <a:ext cx="3381372" cy="3381373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041104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2428868"/>
            <a:ext cx="3857652" cy="3857652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714876" y="6429396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Рух по орбіті комети Галлея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2614602" cy="102360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Комети</a:t>
            </a:r>
            <a:endParaRPr lang="ru-RU" dirty="0"/>
          </a:p>
        </p:txBody>
      </p:sp>
      <p:pic>
        <p:nvPicPr>
          <p:cNvPr id="4" name="Рисунок 3" descr="041104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357298"/>
            <a:ext cx="285750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2844" y="5786454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Комета Галлея в небі над штатом </a:t>
            </a:r>
            <a:r>
              <a:rPr lang="uk-UA" dirty="0" err="1" smtClean="0"/>
              <a:t>Джорджія</a:t>
            </a:r>
            <a:r>
              <a:rPr lang="uk-UA" dirty="0" smtClean="0"/>
              <a:t>, 1986 рік. Період обертання навколо Сонця – 76 років</a:t>
            </a:r>
            <a:endParaRPr lang="ru-RU" dirty="0"/>
          </a:p>
        </p:txBody>
      </p:sp>
      <p:pic>
        <p:nvPicPr>
          <p:cNvPr id="6" name="Рисунок 5" descr="041104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214290"/>
            <a:ext cx="42862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143736" y="428604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Комета </a:t>
            </a:r>
            <a:r>
              <a:rPr lang="uk-UA" dirty="0" err="1" smtClean="0"/>
              <a:t>Хейла-Боппа</a:t>
            </a:r>
            <a:r>
              <a:rPr lang="uk-UA" dirty="0" smtClean="0"/>
              <a:t>, 1997 рік</a:t>
            </a:r>
            <a:endParaRPr lang="ru-RU" dirty="0"/>
          </a:p>
        </p:txBody>
      </p:sp>
      <p:pic>
        <p:nvPicPr>
          <p:cNvPr id="8" name="Рисунок 7" descr="041104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572008"/>
            <a:ext cx="428625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857752" y="607220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Зіткнення комети </a:t>
            </a:r>
            <a:r>
              <a:rPr lang="uk-UA" dirty="0" err="1" smtClean="0"/>
              <a:t>Шумейкера-Леві</a:t>
            </a:r>
            <a:r>
              <a:rPr lang="uk-UA" dirty="0" smtClean="0"/>
              <a:t>-9 з Юпітером, 1992 рік</a:t>
            </a:r>
            <a:endParaRPr lang="ru-RU" dirty="0"/>
          </a:p>
        </p:txBody>
      </p:sp>
      <p:pic>
        <p:nvPicPr>
          <p:cNvPr id="10" name="Рисунок 9" descr="04110503.jpg"/>
          <p:cNvPicPr>
            <a:picLocks noChangeAspect="1"/>
          </p:cNvPicPr>
          <p:nvPr/>
        </p:nvPicPr>
        <p:blipFill>
          <a:blip r:embed="rId5"/>
          <a:srcRect t="22500" b="17500"/>
          <a:stretch>
            <a:fillRect/>
          </a:stretch>
        </p:blipFill>
        <p:spPr>
          <a:xfrm>
            <a:off x="3071802" y="2786058"/>
            <a:ext cx="3810000" cy="17145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00892" y="3286124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Ядро та хвіст комети Галлея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800"/>
              <a:t>Комета видима в Австралії, 2007 рік</a:t>
            </a:r>
          </a:p>
        </p:txBody>
      </p:sp>
      <p:pic>
        <p:nvPicPr>
          <p:cNvPr id="13721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17525"/>
            <a:ext cx="9144000" cy="648493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t="3780" b="3780"/>
          <a:stretch>
            <a:fillRect/>
          </a:stretch>
        </p:blipFill>
        <p:spPr>
          <a:xfrm>
            <a:off x="928662" y="1000108"/>
            <a:ext cx="7339012" cy="5503862"/>
          </a:xfrm>
          <a:prstGeom prst="rect">
            <a:avLst/>
          </a:prstGeom>
          <a:ln/>
        </p:spPr>
      </p:pic>
      <p:sp>
        <p:nvSpPr>
          <p:cNvPr id="5" name="TextBox 4"/>
          <p:cNvSpPr txBox="1"/>
          <p:nvPr/>
        </p:nvSpPr>
        <p:spPr>
          <a:xfrm>
            <a:off x="285720" y="142852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Деяку роль в утворенні гідросфери й атмосфери, можливо, також зіграли крижані ядра комет, що падали на ранню Землю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5829312" cy="91759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Метеори й метеорити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7467600" cy="1971676"/>
          </a:xfrm>
        </p:spPr>
        <p:txBody>
          <a:bodyPr>
            <a:normAutofit fontScale="92500" lnSpcReduction="20000"/>
          </a:bodyPr>
          <a:lstStyle/>
          <a:p>
            <a:r>
              <a:rPr lang="uk-UA" sz="2000" dirty="0" smtClean="0"/>
              <a:t>Метеор – світлове явище, що виникає на висоті від 80 до 130 км при вторгненні в земну атмосферу метеорних тіл (шматків каменю або скупчення космічного пилу).</a:t>
            </a:r>
          </a:p>
          <a:p>
            <a:r>
              <a:rPr lang="uk-UA" sz="2000" dirty="0" smtClean="0"/>
              <a:t>Боліди – особливо яскраві метеори.</a:t>
            </a:r>
          </a:p>
          <a:p>
            <a:r>
              <a:rPr lang="uk-UA" sz="2000" dirty="0" smtClean="0"/>
              <a:t>Метеорити – метеорні тіла, які досягають Землі.</a:t>
            </a:r>
          </a:p>
          <a:p>
            <a:r>
              <a:rPr lang="uk-UA" sz="2000" dirty="0" smtClean="0"/>
              <a:t>Радіант – точка на небі, з якої розлітаються метеори.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3643314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Метеорні потоки: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   Персеїди (20 липня – 20 серпня);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/>
              <a:t>   </a:t>
            </a:r>
            <a:r>
              <a:rPr lang="uk-UA" dirty="0" err="1" smtClean="0"/>
              <a:t>Ліріди</a:t>
            </a:r>
            <a:r>
              <a:rPr lang="uk-UA" dirty="0" smtClean="0"/>
              <a:t> (середина квітня);</a:t>
            </a:r>
          </a:p>
          <a:p>
            <a:pPr>
              <a:buFont typeface="Wingdings" pitchFamily="2" charset="2"/>
              <a:buChar char="§"/>
            </a:pPr>
            <a:r>
              <a:rPr lang="uk-UA" dirty="0"/>
              <a:t> </a:t>
            </a:r>
            <a:r>
              <a:rPr lang="uk-UA" dirty="0" smtClean="0"/>
              <a:t>  Леоніди (середина листопада).</a:t>
            </a:r>
            <a:endParaRPr lang="ru-RU" dirty="0"/>
          </a:p>
        </p:txBody>
      </p:sp>
      <p:pic>
        <p:nvPicPr>
          <p:cNvPr id="5" name="Рисунок 4" descr="041106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3571876"/>
            <a:ext cx="3429024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14480" y="5857892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Спостереження боліда в штаті </a:t>
            </a:r>
            <a:r>
              <a:rPr lang="uk-UA" dirty="0" err="1" smtClean="0"/>
              <a:t>Вайомінг</a:t>
            </a:r>
            <a:r>
              <a:rPr lang="uk-UA" dirty="0" smtClean="0"/>
              <a:t>, 1972 рік (час 101 с).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3757610" cy="66641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Метеорити</a:t>
            </a:r>
            <a:endParaRPr lang="ru-RU" dirty="0"/>
          </a:p>
        </p:txBody>
      </p:sp>
      <p:pic>
        <p:nvPicPr>
          <p:cNvPr id="8" name="Рисунок 7" descr="041107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857232"/>
            <a:ext cx="7500990" cy="409144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85720" y="5072074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dirty="0" smtClean="0"/>
              <a:t>В 1908 році над </a:t>
            </a:r>
            <a:r>
              <a:rPr lang="uk-UA" dirty="0" err="1" smtClean="0"/>
              <a:t>Підкам’яною</a:t>
            </a:r>
            <a:r>
              <a:rPr lang="uk-UA" dirty="0" smtClean="0"/>
              <a:t> </a:t>
            </a:r>
            <a:r>
              <a:rPr lang="uk-UA" dirty="0" smtClean="0"/>
              <a:t>Тунгускою пролетів яскравий болід. Вибухова хвиля поклала дерева </a:t>
            </a:r>
            <a:r>
              <a:rPr lang="uk-UA" b="1" dirty="0" smtClean="0">
                <a:solidFill>
                  <a:srgbClr val="0033CC"/>
                </a:solidFill>
              </a:rPr>
              <a:t>на площі діаметром більше 100 км</a:t>
            </a:r>
            <a:r>
              <a:rPr lang="uk-UA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uk-UA" dirty="0" smtClean="0"/>
              <a:t> Вчені не знайшли практично ніяких останків самого боліда. Швидше за все, </a:t>
            </a:r>
            <a:r>
              <a:rPr lang="uk-UA" b="1" i="1" dirty="0" smtClean="0"/>
              <a:t>Тунгуський метеорит</a:t>
            </a:r>
            <a:r>
              <a:rPr lang="uk-UA" dirty="0" smtClean="0"/>
              <a:t> був кометою або </a:t>
            </a:r>
            <a:r>
              <a:rPr lang="uk-UA" b="1" dirty="0" smtClean="0">
                <a:solidFill>
                  <a:srgbClr val="0033CC"/>
                </a:solidFill>
              </a:rPr>
              <a:t>невеликим (</a:t>
            </a:r>
            <a:r>
              <a:rPr lang="en-US" b="1" dirty="0" smtClean="0">
                <a:solidFill>
                  <a:srgbClr val="0033CC"/>
                </a:solidFill>
              </a:rPr>
              <a:t>~30 </a:t>
            </a:r>
            <a:r>
              <a:rPr lang="uk-UA" b="1" dirty="0" smtClean="0">
                <a:solidFill>
                  <a:srgbClr val="0033CC"/>
                </a:solidFill>
              </a:rPr>
              <a:t>м)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r>
              <a:rPr lang="uk-UA" b="1" dirty="0" smtClean="0">
                <a:solidFill>
                  <a:srgbClr val="0033CC"/>
                </a:solidFill>
              </a:rPr>
              <a:t>астероїдом</a:t>
            </a:r>
            <a:r>
              <a:rPr lang="uk-UA" dirty="0" smtClean="0"/>
              <a:t>, що врізався в Землю.</a:t>
            </a:r>
            <a:endParaRPr lang="uk-U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880732"/>
          </a:xfrm>
        </p:spPr>
        <p:txBody>
          <a:bodyPr/>
          <a:lstStyle/>
          <a:p>
            <a:r>
              <a:rPr lang="uk-UA" dirty="0" smtClean="0"/>
              <a:t>Метеорити</a:t>
            </a:r>
            <a:endParaRPr lang="ru-RU" dirty="0"/>
          </a:p>
        </p:txBody>
      </p:sp>
      <p:pic>
        <p:nvPicPr>
          <p:cNvPr id="4" name="Picture 4" descr="Падение метеорита в Чикаг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596" y="1500174"/>
            <a:ext cx="4714908" cy="3415606"/>
          </a:xfrm>
          <a:prstGeom prst="rect">
            <a:avLst/>
          </a:prstGeom>
          <a:ln/>
        </p:spPr>
      </p:pic>
      <p:pic>
        <p:nvPicPr>
          <p:cNvPr id="5" name="Рисунок 4" descr="041107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1428736"/>
            <a:ext cx="2250296" cy="3000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072166" y="4572008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Слід від удару 12-кілограмового метеориту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0006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Близько</a:t>
            </a:r>
            <a:r>
              <a:rPr lang="ru-RU" dirty="0" smtClean="0"/>
              <a:t> </a:t>
            </a:r>
            <a:r>
              <a:rPr lang="ru-RU" dirty="0" err="1" smtClean="0"/>
              <a:t>півночі</a:t>
            </a:r>
            <a:r>
              <a:rPr lang="ru-RU" dirty="0" smtClean="0"/>
              <a:t> 24.07.2005 в </a:t>
            </a:r>
            <a:r>
              <a:rPr lang="ru-RU" dirty="0" smtClean="0"/>
              <a:t>Чикаго </a:t>
            </a:r>
            <a:r>
              <a:rPr lang="ru-RU" dirty="0" smtClean="0"/>
              <a:t>(США) </a:t>
            </a:r>
            <a:r>
              <a:rPr lang="ru-RU" dirty="0" err="1" smtClean="0"/>
              <a:t>Колбі</a:t>
            </a:r>
            <a:r>
              <a:rPr lang="ru-RU" dirty="0" smtClean="0"/>
              <a:t> </a:t>
            </a:r>
            <a:r>
              <a:rPr lang="ru-RU" dirty="0" err="1" smtClean="0"/>
              <a:t>Наварро</a:t>
            </a:r>
            <a:r>
              <a:rPr lang="ru-RU" dirty="0" smtClean="0"/>
              <a:t> </a:t>
            </a:r>
            <a:r>
              <a:rPr lang="ru-RU" dirty="0" err="1" smtClean="0"/>
              <a:t>працював</a:t>
            </a:r>
            <a:r>
              <a:rPr lang="ru-RU" dirty="0" smtClean="0"/>
              <a:t> на </a:t>
            </a:r>
            <a:r>
              <a:rPr lang="ru-RU" dirty="0" err="1" smtClean="0"/>
              <a:t>компютері</a:t>
            </a:r>
            <a:r>
              <a:rPr lang="ru-RU" dirty="0" smtClean="0"/>
              <a:t>. Метеорит </a:t>
            </a:r>
            <a:r>
              <a:rPr lang="ru-RU" dirty="0" err="1" smtClean="0"/>
              <a:t>розміром</a:t>
            </a:r>
            <a:r>
              <a:rPr lang="ru-RU" dirty="0" smtClean="0"/>
              <a:t> </a:t>
            </a:r>
            <a:r>
              <a:rPr lang="en-US" dirty="0" smtClean="0"/>
              <a:t>~10</a:t>
            </a:r>
            <a:r>
              <a:rPr lang="ru-RU" dirty="0" smtClean="0"/>
              <a:t> см через стелю попав у принтер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відскочив</a:t>
            </a:r>
            <a:r>
              <a:rPr lang="ru-RU" dirty="0" smtClean="0"/>
              <a:t> до </a:t>
            </a:r>
            <a:r>
              <a:rPr lang="ru-RU" dirty="0" err="1" smtClean="0"/>
              <a:t>стінки</a:t>
            </a:r>
            <a:r>
              <a:rPr lang="ru-RU" dirty="0" smtClean="0"/>
              <a:t> (внизу на </a:t>
            </a:r>
            <a:r>
              <a:rPr lang="ru-RU" dirty="0" err="1" smtClean="0"/>
              <a:t>врізці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Місцезнаходження основних ударних </a:t>
            </a:r>
            <a:r>
              <a:rPr lang="uk-UA" dirty="0" smtClean="0"/>
              <a:t>кратерів - астроблем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041107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785926"/>
            <a:ext cx="6881861" cy="4129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3757610" cy="1023608"/>
          </a:xfrm>
        </p:spPr>
        <p:txBody>
          <a:bodyPr/>
          <a:lstStyle/>
          <a:p>
            <a:r>
              <a:rPr lang="uk-UA" dirty="0" smtClean="0"/>
              <a:t>Метеорити</a:t>
            </a:r>
            <a:endParaRPr lang="ru-RU" dirty="0"/>
          </a:p>
        </p:txBody>
      </p:sp>
      <p:pic>
        <p:nvPicPr>
          <p:cNvPr id="5" name="Рисунок 4" descr="041107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69" y="4357694"/>
            <a:ext cx="1778011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041107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42852"/>
            <a:ext cx="1785950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041107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69" y="2500306"/>
            <a:ext cx="1778011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500926" y="2714620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Кам’яний хондрит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500926" y="4857760"/>
            <a:ext cx="1500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Залізний метеорит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500826" y="857232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Залізно-кам’яний метеорит</a:t>
            </a:r>
            <a:endParaRPr lang="ru-RU" dirty="0"/>
          </a:p>
        </p:txBody>
      </p:sp>
      <p:pic>
        <p:nvPicPr>
          <p:cNvPr id="11" name="Рисунок 10" descr="untitled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2071678"/>
            <a:ext cx="5334014" cy="355092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ело Лугова розкинулося якраз у центрі метеоритного кратера. (Фото автора.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5643570" cy="309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3500438"/>
            <a:ext cx="83582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uk-UA" b="1" u="sng" dirty="0" smtClean="0"/>
              <a:t>У нас в Україні, у Вінницькій області</a:t>
            </a:r>
            <a:r>
              <a:rPr lang="uk-UA" dirty="0" smtClean="0"/>
              <a:t>, </a:t>
            </a:r>
            <a:r>
              <a:rPr lang="uk-UA" b="1" dirty="0" smtClean="0"/>
              <a:t>430 млн. років тому в результаті падіння невеликого астероїда близько 100 м у поперечнику утворилося заглиблення, яке мало глибину 700 метрів і діаметр 4 х 10 кілометрів. Нині воно має назву </a:t>
            </a:r>
            <a:r>
              <a:rPr lang="uk-UA" b="1" dirty="0" err="1" smtClean="0">
                <a:solidFill>
                  <a:srgbClr val="240694"/>
                </a:solidFill>
              </a:rPr>
              <a:t>Ільїнецький</a:t>
            </a:r>
            <a:r>
              <a:rPr lang="uk-UA" b="1" dirty="0" smtClean="0">
                <a:solidFill>
                  <a:srgbClr val="240694"/>
                </a:solidFill>
              </a:rPr>
              <a:t> кратер</a:t>
            </a:r>
            <a:r>
              <a:rPr lang="uk-UA" b="1" dirty="0" smtClean="0"/>
              <a:t>. </a:t>
            </a:r>
          </a:p>
          <a:p>
            <a:pPr algn="just">
              <a:lnSpc>
                <a:spcPct val="90000"/>
              </a:lnSpc>
            </a:pPr>
            <a:r>
              <a:rPr lang="ru-RU" b="1" dirty="0" smtClean="0"/>
              <a:t>	В 1851 р. </a:t>
            </a:r>
            <a:r>
              <a:rPr lang="ru-RU" b="1" dirty="0" err="1" smtClean="0"/>
              <a:t>професор</a:t>
            </a:r>
            <a:r>
              <a:rPr lang="ru-RU" b="1" dirty="0" smtClean="0"/>
              <a:t> </a:t>
            </a:r>
            <a:r>
              <a:rPr lang="ru-RU" b="1" dirty="0" err="1" smtClean="0"/>
              <a:t>Київського</a:t>
            </a:r>
            <a:r>
              <a:rPr lang="ru-RU" b="1" dirty="0" smtClean="0"/>
              <a:t> </a:t>
            </a:r>
            <a:r>
              <a:rPr lang="ru-RU" b="1" dirty="0" err="1" smtClean="0"/>
              <a:t>університету</a:t>
            </a:r>
            <a:r>
              <a:rPr lang="ru-RU" b="1" dirty="0" smtClean="0"/>
              <a:t> </a:t>
            </a:r>
            <a:r>
              <a:rPr lang="ru-RU" b="1" dirty="0" err="1" smtClean="0"/>
              <a:t>К.Феофілактов</a:t>
            </a:r>
            <a:r>
              <a:rPr lang="ru-RU" b="1" dirty="0" smtClean="0"/>
              <a:t> </a:t>
            </a:r>
            <a:r>
              <a:rPr lang="ru-RU" b="1" dirty="0" err="1" smtClean="0"/>
              <a:t>шукав</a:t>
            </a:r>
            <a:r>
              <a:rPr lang="ru-RU" b="1" dirty="0" smtClean="0"/>
              <a:t> у </a:t>
            </a:r>
            <a:r>
              <a:rPr lang="ru-RU" b="1" dirty="0" err="1" smtClean="0"/>
              <a:t>цих</a:t>
            </a:r>
            <a:r>
              <a:rPr lang="ru-RU" b="1" dirty="0" smtClean="0"/>
              <a:t> </a:t>
            </a:r>
            <a:r>
              <a:rPr lang="ru-RU" b="1" dirty="0" err="1" smtClean="0"/>
              <a:t>місцях</a:t>
            </a:r>
            <a:r>
              <a:rPr lang="ru-RU" b="1" dirty="0" smtClean="0"/>
              <a:t> </a:t>
            </a:r>
            <a:r>
              <a:rPr lang="ru-RU" b="1" dirty="0" err="1" smtClean="0"/>
              <a:t>поклади</a:t>
            </a:r>
            <a:r>
              <a:rPr lang="ru-RU" b="1" dirty="0" smtClean="0"/>
              <a:t> горючих </a:t>
            </a:r>
            <a:r>
              <a:rPr lang="ru-RU" b="1" dirty="0" err="1" smtClean="0"/>
              <a:t>корисних</a:t>
            </a:r>
            <a:r>
              <a:rPr lang="ru-RU" b="1" dirty="0" smtClean="0"/>
              <a:t> </a:t>
            </a:r>
            <a:r>
              <a:rPr lang="ru-RU" b="1" dirty="0" err="1" smtClean="0"/>
              <a:t>копалин</a:t>
            </a:r>
            <a:r>
              <a:rPr lang="ru-RU" b="1" dirty="0" smtClean="0"/>
              <a:t>.</a:t>
            </a:r>
            <a:r>
              <a:rPr lang="uk-UA" dirty="0" smtClean="0"/>
              <a:t> </a:t>
            </a:r>
            <a:r>
              <a:rPr lang="uk-UA" b="1" dirty="0" smtClean="0"/>
              <a:t>	</a:t>
            </a:r>
          </a:p>
          <a:p>
            <a:pPr algn="just">
              <a:lnSpc>
                <a:spcPct val="90000"/>
              </a:lnSpc>
            </a:pPr>
            <a:r>
              <a:rPr lang="uk-UA" b="1" dirty="0" smtClean="0"/>
              <a:t>	Вчених</a:t>
            </a:r>
            <a:r>
              <a:rPr lang="ru-RU" b="1" dirty="0" smtClean="0"/>
              <a:t> </a:t>
            </a:r>
            <a:r>
              <a:rPr lang="ru-RU" b="1" dirty="0" err="1" smtClean="0"/>
              <a:t>здивувало</a:t>
            </a:r>
            <a:r>
              <a:rPr lang="ru-RU" b="1" dirty="0" smtClean="0"/>
              <a:t> те,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мінерали</a:t>
            </a:r>
            <a:r>
              <a:rPr lang="ru-RU" b="1" dirty="0" smtClean="0"/>
              <a:t> </a:t>
            </a:r>
            <a:r>
              <a:rPr lang="ru-RU" b="1" dirty="0" err="1" smtClean="0"/>
              <a:t>мали</a:t>
            </a:r>
            <a:r>
              <a:rPr lang="ru-RU" b="1" dirty="0" smtClean="0"/>
              <a:t> </a:t>
            </a:r>
            <a:r>
              <a:rPr lang="ru-RU" b="1" dirty="0" err="1" smtClean="0"/>
              <a:t>незвичайну</a:t>
            </a:r>
            <a:r>
              <a:rPr lang="ru-RU" b="1" dirty="0" smtClean="0"/>
              <a:t> форму — </a:t>
            </a:r>
            <a:r>
              <a:rPr lang="ru-RU" b="1" dirty="0" err="1" smtClean="0"/>
              <a:t>були</a:t>
            </a:r>
            <a:r>
              <a:rPr lang="ru-RU" b="1" dirty="0" smtClean="0"/>
              <a:t> </a:t>
            </a:r>
            <a:r>
              <a:rPr lang="ru-RU" b="1" dirty="0" err="1" smtClean="0"/>
              <a:t>ніби</a:t>
            </a:r>
            <a:r>
              <a:rPr lang="ru-RU" b="1" dirty="0" smtClean="0"/>
              <a:t> </a:t>
            </a:r>
            <a:r>
              <a:rPr lang="ru-RU" b="1" dirty="0" err="1" smtClean="0"/>
              <a:t>сплюснутими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</a:t>
            </a:r>
            <a:r>
              <a:rPr lang="ru-RU" b="1" dirty="0" err="1" smtClean="0"/>
              <a:t>дією</a:t>
            </a:r>
            <a:r>
              <a:rPr lang="ru-RU" b="1" dirty="0" smtClean="0"/>
              <a:t> </a:t>
            </a:r>
            <a:r>
              <a:rPr lang="ru-RU" b="1" dirty="0" err="1" smtClean="0"/>
              <a:t>величезного</a:t>
            </a:r>
            <a:r>
              <a:rPr lang="ru-RU" b="1" dirty="0" smtClean="0"/>
              <a:t> </a:t>
            </a:r>
            <a:r>
              <a:rPr lang="ru-RU" b="1" dirty="0" err="1" smtClean="0"/>
              <a:t>тиску</a:t>
            </a:r>
            <a:r>
              <a:rPr lang="ru-RU" b="1" dirty="0" smtClean="0"/>
              <a:t>. А за </a:t>
            </a:r>
            <a:r>
              <a:rPr lang="ru-RU" b="1" dirty="0" err="1" smtClean="0"/>
              <a:t>кілометр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цього</a:t>
            </a:r>
            <a:r>
              <a:rPr lang="ru-RU" b="1" dirty="0" smtClean="0"/>
              <a:t> </a:t>
            </a:r>
            <a:r>
              <a:rPr lang="ru-RU" b="1" dirty="0" err="1" smtClean="0"/>
              <a:t>місця</a:t>
            </a:r>
            <a:r>
              <a:rPr lang="ru-RU" b="1" dirty="0" smtClean="0"/>
              <a:t> на </a:t>
            </a:r>
            <a:r>
              <a:rPr lang="ru-RU" b="1" dirty="0" err="1" smtClean="0"/>
              <a:t>поверхню</a:t>
            </a:r>
            <a:r>
              <a:rPr lang="ru-RU" b="1" dirty="0" smtClean="0"/>
              <a:t> </a:t>
            </a:r>
            <a:r>
              <a:rPr lang="ru-RU" b="1" dirty="0" err="1" smtClean="0"/>
              <a:t>виходила</a:t>
            </a:r>
            <a:r>
              <a:rPr lang="ru-RU" b="1" dirty="0" smtClean="0"/>
              <a:t> </a:t>
            </a:r>
            <a:r>
              <a:rPr lang="ru-RU" b="1" dirty="0" err="1" smtClean="0"/>
              <a:t>дуже</a:t>
            </a:r>
            <a:r>
              <a:rPr lang="ru-RU" b="1" dirty="0" smtClean="0"/>
              <a:t> </a:t>
            </a:r>
            <a:r>
              <a:rPr lang="ru-RU" b="1" dirty="0" err="1" smtClean="0"/>
              <a:t>крихка</a:t>
            </a:r>
            <a:r>
              <a:rPr lang="ru-RU" b="1" dirty="0" smtClean="0"/>
              <a:t> порода, </a:t>
            </a:r>
            <a:r>
              <a:rPr lang="ru-RU" b="1" dirty="0" err="1" smtClean="0"/>
              <a:t>найвірогідніше</a:t>
            </a:r>
            <a:r>
              <a:rPr lang="ru-RU" b="1" dirty="0" smtClean="0"/>
              <a:t>, </a:t>
            </a:r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впливу</a:t>
            </a:r>
            <a:r>
              <a:rPr lang="ru-RU" b="1" dirty="0" smtClean="0"/>
              <a:t> </a:t>
            </a:r>
            <a:r>
              <a:rPr lang="ru-RU" b="1" dirty="0" err="1" smtClean="0"/>
              <a:t>високої</a:t>
            </a:r>
            <a:r>
              <a:rPr lang="ru-RU" b="1" dirty="0" smtClean="0"/>
              <a:t> </a:t>
            </a:r>
            <a:r>
              <a:rPr lang="ru-RU" b="1" dirty="0" err="1" smtClean="0"/>
              <a:t>температури</a:t>
            </a:r>
            <a:r>
              <a:rPr lang="ru-RU" b="1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41104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3000372"/>
            <a:ext cx="2857500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Малі тіла сонячної системи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Астероїди</a:t>
            </a:r>
          </a:p>
          <a:p>
            <a:r>
              <a:rPr lang="uk-UA" dirty="0" smtClean="0"/>
              <a:t>Комети</a:t>
            </a:r>
          </a:p>
          <a:p>
            <a:r>
              <a:rPr lang="uk-UA" dirty="0" smtClean="0"/>
              <a:t>Метеори й метеорити</a:t>
            </a:r>
            <a:endParaRPr lang="ru-RU" dirty="0"/>
          </a:p>
        </p:txBody>
      </p:sp>
      <p:pic>
        <p:nvPicPr>
          <p:cNvPr id="4" name="Рисунок 3" descr="041101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214422"/>
            <a:ext cx="2666992" cy="20002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041106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3786190"/>
            <a:ext cx="33337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400" b="1" dirty="0" smtClean="0">
                <a:solidFill>
                  <a:schemeClr val="accent2"/>
                </a:solidFill>
              </a:rPr>
              <a:t>ЗУСТРІЧ” КОСМІЧНИХ ТІЛ ІЗ ЗЕМЛЕЮ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428736"/>
            <a:ext cx="8286808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buFont typeface="Wingdings" pitchFamily="2" charset="2"/>
              <a:buNone/>
            </a:pPr>
            <a:r>
              <a:rPr lang="uk-UA" sz="1600" b="1" dirty="0" smtClean="0"/>
              <a:t> </a:t>
            </a:r>
            <a:endParaRPr lang="uk-UA" sz="2000" b="1" dirty="0" smtClean="0">
              <a:solidFill>
                <a:schemeClr val="accent2"/>
              </a:solidFill>
            </a:endParaRPr>
          </a:p>
          <a:p>
            <a:pPr>
              <a:spcBef>
                <a:spcPts val="700"/>
              </a:spcBef>
            </a:pPr>
            <a:endParaRPr lang="uk-UA" b="1" dirty="0" smtClean="0"/>
          </a:p>
          <a:p>
            <a:pPr>
              <a:spcBef>
                <a:spcPts val="700"/>
              </a:spcBef>
            </a:pPr>
            <a:r>
              <a:rPr lang="uk-UA" b="1" dirty="0" smtClean="0"/>
              <a:t>Щодня на Землю надходить від </a:t>
            </a:r>
            <a:r>
              <a:rPr lang="uk-UA" b="1" dirty="0" smtClean="0">
                <a:solidFill>
                  <a:srgbClr val="FF0000"/>
                </a:solidFill>
              </a:rPr>
              <a:t>100</a:t>
            </a:r>
            <a:r>
              <a:rPr lang="uk-UA" b="1" dirty="0" smtClean="0"/>
              <a:t> до </a:t>
            </a:r>
            <a:r>
              <a:rPr lang="uk-UA" b="1" dirty="0" smtClean="0">
                <a:solidFill>
                  <a:srgbClr val="FF0000"/>
                </a:solidFill>
              </a:rPr>
              <a:t>1000</a:t>
            </a:r>
            <a:r>
              <a:rPr lang="uk-UA" b="1" dirty="0" smtClean="0"/>
              <a:t> т неземної речовини. </a:t>
            </a:r>
          </a:p>
          <a:p>
            <a:pPr>
              <a:spcBef>
                <a:spcPts val="700"/>
              </a:spcBef>
            </a:pPr>
            <a:r>
              <a:rPr lang="uk-UA" b="1" dirty="0" smtClean="0"/>
              <a:t>Але тільки 1% від цієї кількості представлено великими уламками, що мають можливість долетіти до її поверхні. </a:t>
            </a:r>
          </a:p>
          <a:p>
            <a:pPr>
              <a:spcBef>
                <a:spcPts val="700"/>
              </a:spcBef>
            </a:pPr>
            <a:r>
              <a:rPr lang="uk-UA" b="1" dirty="0" smtClean="0"/>
              <a:t>Тобто, щодня на Землю падає від </a:t>
            </a:r>
            <a:r>
              <a:rPr lang="uk-UA" b="1" dirty="0" smtClean="0">
                <a:solidFill>
                  <a:srgbClr val="FF0000"/>
                </a:solidFill>
              </a:rPr>
              <a:t>1</a:t>
            </a:r>
            <a:r>
              <a:rPr lang="uk-UA" b="1" dirty="0" smtClean="0"/>
              <a:t> до </a:t>
            </a:r>
            <a:r>
              <a:rPr lang="uk-UA" b="1" dirty="0" smtClean="0">
                <a:solidFill>
                  <a:srgbClr val="FF0000"/>
                </a:solidFill>
              </a:rPr>
              <a:t>10</a:t>
            </a:r>
            <a:r>
              <a:rPr lang="uk-UA" b="1" dirty="0" smtClean="0"/>
              <a:t> т метеоритів(!). Але падають вони переважно в місцях, де людина її не бачить (океани, ліси).</a:t>
            </a:r>
          </a:p>
          <a:p>
            <a:pPr>
              <a:spcBef>
                <a:spcPts val="700"/>
              </a:spcBef>
            </a:pPr>
            <a:r>
              <a:rPr lang="uk-UA" b="1" dirty="0" smtClean="0"/>
              <a:t>Якщо маса тіла невелика, то продовжується подальше зменшення його швидкості до величини 50-150 м/с. З такими швидкостями на Землю упала більшість метеоритів. </a:t>
            </a:r>
          </a:p>
          <a:p>
            <a:pPr>
              <a:spcBef>
                <a:spcPts val="700"/>
              </a:spcBef>
            </a:pPr>
            <a:r>
              <a:rPr lang="uk-UA" b="1" dirty="0" smtClean="0"/>
              <a:t>Але при великій масі тіло не встигає ні згоріти, ні сильно загальмуватися і тому зіштовхується з поверхнею з космічною швидкістю. У цьому випадку відбувається вибух, викликаний переходом великої кінетичної енергії тіла в теплову, механічну й інші види енергії, а на земній поверхні утвориться вибуховий кратер. В результаті значна частина речовини плавиться і випаровується.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467600" cy="846158"/>
          </a:xfrm>
        </p:spPr>
        <p:txBody>
          <a:bodyPr/>
          <a:lstStyle/>
          <a:p>
            <a:r>
              <a:rPr lang="uk-UA" dirty="0" smtClean="0"/>
              <a:t>Астероїди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2900369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розміри від 1 км до 1500 км;</a:t>
            </a:r>
          </a:p>
          <a:p>
            <a:r>
              <a:rPr lang="uk-UA" dirty="0" smtClean="0"/>
              <a:t>відсутня атмосфера і гідросфера;</a:t>
            </a:r>
          </a:p>
          <a:p>
            <a:r>
              <a:rPr lang="uk-UA" dirty="0" smtClean="0"/>
              <a:t>різна форма: від кульової до сигароподібної;</a:t>
            </a:r>
          </a:p>
          <a:p>
            <a:r>
              <a:rPr lang="uk-UA" dirty="0" smtClean="0"/>
              <a:t>різна структура поверхні, здатність відбивати світло;</a:t>
            </a:r>
          </a:p>
          <a:p>
            <a:r>
              <a:rPr lang="uk-UA" dirty="0" smtClean="0"/>
              <a:t>різні періоди осьового обертання: від декількох годин до декількох діб.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4143380"/>
            <a:ext cx="7929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Загальна кількість астероїдів – 30-50 тисяч, розміром більше 200 км – близько 30 штук, від 80 до 200 км – близько тисячі. </a:t>
            </a:r>
          </a:p>
          <a:p>
            <a:r>
              <a:rPr lang="uk-UA" dirty="0" smtClean="0"/>
              <a:t>Найбільший астероїд – </a:t>
            </a:r>
            <a:r>
              <a:rPr lang="uk-UA" dirty="0" err="1" smtClean="0"/>
              <a:t>Церера</a:t>
            </a:r>
            <a:r>
              <a:rPr lang="uk-UA" dirty="0" smtClean="0"/>
              <a:t>, радіус 470 км.</a:t>
            </a:r>
          </a:p>
          <a:p>
            <a:r>
              <a:rPr lang="uk-UA" dirty="0" smtClean="0"/>
              <a:t>Найближчі до Сонця астероїди – Фаетон і Ікар, найбільш віддалений – </a:t>
            </a:r>
            <a:r>
              <a:rPr lang="uk-UA" dirty="0" err="1" smtClean="0"/>
              <a:t>Хірон</a:t>
            </a:r>
            <a:r>
              <a:rPr lang="uk-UA" dirty="0" smtClean="0"/>
              <a:t>.</a:t>
            </a:r>
          </a:p>
          <a:p>
            <a:r>
              <a:rPr lang="uk-UA" dirty="0" smtClean="0"/>
              <a:t>На астероїді </a:t>
            </a:r>
            <a:r>
              <a:rPr lang="uk-UA" dirty="0" err="1" smtClean="0"/>
              <a:t>Гаспра</a:t>
            </a:r>
            <a:r>
              <a:rPr lang="uk-UA" dirty="0" smtClean="0"/>
              <a:t> є магнітне поле.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429256" y="285728"/>
            <a:ext cx="33575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Астероїд – </a:t>
            </a:r>
            <a:r>
              <a:rPr lang="uk-UA" b="1" dirty="0" err="1" smtClean="0">
                <a:solidFill>
                  <a:srgbClr val="FF0000"/>
                </a:solidFill>
              </a:rPr>
              <a:t>“зіркоподібний”</a:t>
            </a:r>
            <a:endParaRPr lang="uk-UA" b="1" dirty="0" smtClean="0">
              <a:solidFill>
                <a:srgbClr val="FF0000"/>
              </a:solidFill>
            </a:endParaRPr>
          </a:p>
          <a:p>
            <a:r>
              <a:rPr lang="uk-UA" b="1" dirty="0" smtClean="0">
                <a:solidFill>
                  <a:srgbClr val="FF0000"/>
                </a:solidFill>
              </a:rPr>
              <a:t>Імена астероїдів – назви божеств, відомих людей, часто спереду вказують рік відкриття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4110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2571744"/>
            <a:ext cx="4762500" cy="3810000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Орбіти астероїдів</a:t>
            </a:r>
            <a:endParaRPr lang="ru-RU" dirty="0"/>
          </a:p>
        </p:txBody>
      </p:sp>
      <p:pic>
        <p:nvPicPr>
          <p:cNvPr id="4" name="Рисунок 3" descr="041101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1571612"/>
            <a:ext cx="3786214" cy="3795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5" name="Picture 5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11751" t="35237" r="54945" b="41969"/>
          <a:stretch>
            <a:fillRect/>
          </a:stretch>
        </p:blipFill>
        <p:spPr>
          <a:xfrm>
            <a:off x="214282" y="1500174"/>
            <a:ext cx="5661173" cy="4714884"/>
          </a:xfrm>
          <a:ln/>
        </p:spPr>
      </p:pic>
      <p:sp>
        <p:nvSpPr>
          <p:cNvPr id="5" name="TextBox 4"/>
          <p:cNvSpPr txBox="1"/>
          <p:nvPr/>
        </p:nvSpPr>
        <p:spPr>
          <a:xfrm>
            <a:off x="6000760" y="1500174"/>
            <a:ext cx="2714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Орбіти 100 найкрупніших астероїдів, що перетинають орбіту Землі, показану червоним еліпсом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0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Орбіти астероїдів</a:t>
            </a:r>
            <a:endParaRPr kumimoji="0" lang="ru-RU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3286148" cy="79690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Астероїди</a:t>
            </a:r>
            <a:endParaRPr lang="ru-RU" dirty="0"/>
          </a:p>
        </p:txBody>
      </p:sp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285860"/>
            <a:ext cx="8800125" cy="46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3286148" cy="79690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Астероїди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5786454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Найбільший астероїд  - </a:t>
            </a:r>
            <a:r>
              <a:rPr lang="uk-UA" dirty="0" err="1" smtClean="0"/>
              <a:t>Церера</a:t>
            </a:r>
            <a:r>
              <a:rPr lang="uk-UA" dirty="0" smtClean="0"/>
              <a:t>. Діаметр – близько 1030 км.</a:t>
            </a:r>
            <a:r>
              <a:rPr lang="en-US" dirty="0" smtClean="0"/>
              <a:t> </a:t>
            </a:r>
            <a:r>
              <a:rPr lang="uk-UA" dirty="0" smtClean="0"/>
              <a:t>За гіпотезою має чистий лід.</a:t>
            </a:r>
            <a:endParaRPr lang="ru-RU" dirty="0"/>
          </a:p>
        </p:txBody>
      </p:sp>
      <p:pic>
        <p:nvPicPr>
          <p:cNvPr id="6" name="Рисунок 5" descr="04110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214290"/>
            <a:ext cx="2952744" cy="22145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500694" y="2500306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Астероїд </a:t>
            </a:r>
            <a:r>
              <a:rPr lang="uk-UA" dirty="0" err="1" smtClean="0"/>
              <a:t>Гаспра</a:t>
            </a:r>
            <a:r>
              <a:rPr lang="uk-UA" dirty="0" smtClean="0"/>
              <a:t>. Має кратери розміром до 160 м. Має магнітне поле.</a:t>
            </a:r>
            <a:endParaRPr lang="ru-RU" dirty="0"/>
          </a:p>
        </p:txBody>
      </p:sp>
      <p:pic>
        <p:nvPicPr>
          <p:cNvPr id="8" name="Рисунок 7" descr="largest_asteroi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000108"/>
            <a:ext cx="3357586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928670"/>
            <a:ext cx="2428892" cy="2428892"/>
          </a:xfrm>
          <a:prstGeom prst="rect">
            <a:avLst/>
          </a:prstGeom>
        </p:spPr>
      </p:pic>
      <p:pic>
        <p:nvPicPr>
          <p:cNvPr id="10" name="Рисунок 9" descr="ero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3714752"/>
            <a:ext cx="2500330" cy="1867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643438" y="5786454"/>
            <a:ext cx="421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Астероїд Ерос – перший астероїд,  який досліджений космічною станцією </a:t>
            </a:r>
            <a:r>
              <a:rPr lang="en-US" dirty="0" smtClean="0"/>
              <a:t>NEAR</a:t>
            </a:r>
            <a:endParaRPr lang="ru-RU" dirty="0"/>
          </a:p>
        </p:txBody>
      </p:sp>
      <p:pic>
        <p:nvPicPr>
          <p:cNvPr id="12" name="Рисунок 11" descr="к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6824853" y="3890791"/>
            <a:ext cx="1982913" cy="1345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/>
          <a:srcRect l="8820" t="3149" r="6299" b="1575"/>
          <a:stretch>
            <a:fillRect/>
          </a:stretch>
        </p:blipFill>
        <p:spPr>
          <a:xfrm>
            <a:off x="0" y="3071810"/>
            <a:ext cx="2888226" cy="2592793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tilda_Na1200k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20" y="928670"/>
            <a:ext cx="7178091" cy="2643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3286148" cy="79690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Астероїди</a:t>
            </a:r>
            <a:endParaRPr lang="ru-RU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4282" y="3643314"/>
            <a:ext cx="5214974" cy="228601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 smtClean="0"/>
              <a:t>Астеро</a:t>
            </a:r>
            <a:r>
              <a:rPr lang="uk-UA" dirty="0" smtClean="0"/>
              <a:t>їд</a:t>
            </a:r>
            <a:r>
              <a:rPr lang="ru-RU" dirty="0" smtClean="0"/>
              <a:t> Мат</a:t>
            </a:r>
            <a:r>
              <a:rPr lang="uk-UA" dirty="0" smtClean="0"/>
              <a:t>і</a:t>
            </a:r>
            <a:r>
              <a:rPr lang="ru-RU" dirty="0" smtClean="0"/>
              <a:t>льда 253 </a:t>
            </a:r>
            <a:r>
              <a:rPr lang="uk-UA" dirty="0" smtClean="0"/>
              <a:t>з відстані</a:t>
            </a:r>
            <a:r>
              <a:rPr lang="ru-RU" dirty="0" smtClean="0"/>
              <a:t> 1200 км. </a:t>
            </a:r>
            <a:r>
              <a:rPr lang="ru-RU" dirty="0" err="1" smtClean="0"/>
              <a:t>Знімок</a:t>
            </a:r>
            <a:r>
              <a:rPr lang="ru-RU" dirty="0" smtClean="0"/>
              <a:t> б</a:t>
            </a:r>
            <a:r>
              <a:rPr lang="uk-UA" dirty="0" smtClean="0"/>
              <a:t>у</a:t>
            </a:r>
            <a:r>
              <a:rPr lang="ru-RU" dirty="0" err="1" smtClean="0"/>
              <a:t>ло</a:t>
            </a:r>
            <a:r>
              <a:rPr lang="ru-RU" dirty="0" smtClean="0"/>
              <a:t> </a:t>
            </a:r>
            <a:r>
              <a:rPr lang="uk-UA" dirty="0" smtClean="0"/>
              <a:t>отримано з КА </a:t>
            </a:r>
            <a:r>
              <a:rPr lang="ru-RU" dirty="0" smtClean="0"/>
              <a:t>27</a:t>
            </a:r>
            <a:r>
              <a:rPr lang="uk-UA" dirty="0" smtClean="0"/>
              <a:t>.06.</a:t>
            </a:r>
            <a:r>
              <a:rPr lang="ru-RU" dirty="0" smtClean="0"/>
              <a:t>1997 </a:t>
            </a:r>
            <a:r>
              <a:rPr lang="uk-UA" dirty="0" smtClean="0"/>
              <a:t>р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 smtClean="0"/>
              <a:t>видим</a:t>
            </a:r>
            <a:r>
              <a:rPr lang="uk-UA" dirty="0" smtClean="0"/>
              <a:t>і</a:t>
            </a:r>
            <a:r>
              <a:rPr lang="ru-RU" dirty="0" err="1" smtClean="0"/>
              <a:t>й</a:t>
            </a:r>
            <a:r>
              <a:rPr lang="ru-RU" dirty="0" smtClean="0"/>
              <a:t> части</a:t>
            </a:r>
            <a:r>
              <a:rPr lang="uk-UA" dirty="0" smtClean="0"/>
              <a:t>ні</a:t>
            </a:r>
            <a:r>
              <a:rPr lang="ru-RU" dirty="0" smtClean="0"/>
              <a:t> </a:t>
            </a:r>
            <a:r>
              <a:rPr lang="ru-RU" dirty="0" err="1" smtClean="0"/>
              <a:t>астеро</a:t>
            </a:r>
            <a:r>
              <a:rPr lang="uk-UA" dirty="0" smtClean="0"/>
              <a:t>ї</a:t>
            </a:r>
            <a:r>
              <a:rPr lang="ru-RU" dirty="0" smtClean="0"/>
              <a:t>да </a:t>
            </a:r>
            <a:r>
              <a:rPr lang="ru-RU" dirty="0" err="1" smtClean="0"/>
              <a:t>видн</a:t>
            </a:r>
            <a:r>
              <a:rPr lang="uk-UA" dirty="0" smtClean="0"/>
              <a:t>і численні </a:t>
            </a:r>
            <a:r>
              <a:rPr lang="ru-RU" dirty="0" err="1" smtClean="0"/>
              <a:t>ударн</a:t>
            </a:r>
            <a:r>
              <a:rPr lang="uk-UA" dirty="0" smtClean="0"/>
              <a:t>і</a:t>
            </a:r>
            <a:r>
              <a:rPr lang="ru-RU" dirty="0" smtClean="0"/>
              <a:t> кратер</a:t>
            </a:r>
            <a:r>
              <a:rPr lang="uk-UA" dirty="0" smtClean="0"/>
              <a:t>и з</a:t>
            </a:r>
            <a:r>
              <a:rPr lang="ru-RU" dirty="0" smtClean="0"/>
              <a:t> </a:t>
            </a:r>
            <a:r>
              <a:rPr lang="ru-RU" dirty="0" err="1" smtClean="0"/>
              <a:t>разм</a:t>
            </a:r>
            <a:r>
              <a:rPr lang="uk-UA" dirty="0" smtClean="0"/>
              <a:t>і</a:t>
            </a:r>
            <a:r>
              <a:rPr lang="ru-RU" dirty="0" err="1" smtClean="0"/>
              <a:t>р</a:t>
            </a:r>
            <a:r>
              <a:rPr lang="uk-UA" dirty="0" err="1" smtClean="0"/>
              <a:t>ами</a:t>
            </a:r>
            <a:r>
              <a:rPr lang="ru-RU" dirty="0" smtClean="0"/>
              <a:t> </a:t>
            </a:r>
            <a:r>
              <a:rPr lang="uk-UA" dirty="0" smtClean="0"/>
              <a:t>від</a:t>
            </a:r>
            <a:r>
              <a:rPr lang="ru-RU" dirty="0" smtClean="0"/>
              <a:t> 0,5 до 30 км. </a:t>
            </a:r>
            <a:r>
              <a:rPr lang="uk-UA" dirty="0" smtClean="0"/>
              <a:t>На видимій поверхні є </a:t>
            </a:r>
            <a:r>
              <a:rPr lang="ru-RU" dirty="0" smtClean="0"/>
              <a:t>5 кратер</a:t>
            </a:r>
            <a:r>
              <a:rPr lang="uk-UA" dirty="0" smtClean="0"/>
              <a:t>і</a:t>
            </a:r>
            <a:r>
              <a:rPr lang="ru-RU" dirty="0" smtClean="0"/>
              <a:t>в </a:t>
            </a:r>
            <a:r>
              <a:rPr lang="uk-UA" dirty="0" smtClean="0"/>
              <a:t>з </a:t>
            </a:r>
            <a:r>
              <a:rPr lang="ru-RU" dirty="0" err="1" smtClean="0"/>
              <a:t>д</a:t>
            </a:r>
            <a:r>
              <a:rPr lang="uk-UA" dirty="0" smtClean="0"/>
              <a:t>і</a:t>
            </a:r>
            <a:r>
              <a:rPr lang="ru-RU" dirty="0" err="1" smtClean="0"/>
              <a:t>аметром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б</a:t>
            </a:r>
            <a:r>
              <a:rPr lang="uk-UA" dirty="0" smtClean="0"/>
              <a:t>і</a:t>
            </a:r>
            <a:r>
              <a:rPr lang="ru-RU" dirty="0" err="1" smtClean="0"/>
              <a:t>льше</a:t>
            </a:r>
            <a:r>
              <a:rPr lang="ru-RU" dirty="0" smtClean="0"/>
              <a:t> 20 км (!)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14942" y="3429000"/>
            <a:ext cx="3645200" cy="2428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214942" y="6000768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Великий кратер астероїда Ерос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3286148" cy="79690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Астероїди</a:t>
            </a:r>
            <a:endParaRPr lang="ru-RU" dirty="0"/>
          </a:p>
        </p:txBody>
      </p:sp>
      <p:pic>
        <p:nvPicPr>
          <p:cNvPr id="4" name="Рисунок 3" descr="041102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142984"/>
            <a:ext cx="42862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0034" y="4143380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Астероїд Іда (40 км) та її супутник Дактиль (1,5 км). Обертається на відстані 100 км від Іди</a:t>
            </a:r>
          </a:p>
          <a:p>
            <a:endParaRPr lang="ru-RU" dirty="0"/>
          </a:p>
        </p:txBody>
      </p:sp>
      <p:pic>
        <p:nvPicPr>
          <p:cNvPr id="7" name="Рисунок 6" descr="041102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214290"/>
            <a:ext cx="3810000" cy="285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9190" y="3143248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Тутатіс</a:t>
            </a:r>
            <a:r>
              <a:rPr lang="uk-UA" dirty="0" smtClean="0"/>
              <a:t> – подвійний астероїд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71538" y="5214950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Небезпека:</a:t>
            </a:r>
            <a:r>
              <a:rPr lang="uk-UA" dirty="0" smtClean="0"/>
              <a:t> близько тисячі астероїдів мають орбіти, які перетинають орбіту Землі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357686" y="6072206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Аризонський</a:t>
            </a:r>
            <a:r>
              <a:rPr lang="uk-UA" dirty="0" smtClean="0"/>
              <a:t> кратер – утворився від падіння небесного тіла вагою 10 000 т.</a:t>
            </a:r>
            <a:endParaRPr lang="ru-RU" dirty="0"/>
          </a:p>
        </p:txBody>
      </p:sp>
      <p:pic>
        <p:nvPicPr>
          <p:cNvPr id="12" name="Рисунок 11" descr="041107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3857628"/>
            <a:ext cx="3000396" cy="225029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179</TotalTime>
  <Words>752</Words>
  <Application>Microsoft Office PowerPoint</Application>
  <PresentationFormat>Экран (4:3)</PresentationFormat>
  <Paragraphs>79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Яркая</vt:lpstr>
      <vt:lpstr>Малі тіла сонячної системи</vt:lpstr>
      <vt:lpstr>Малі тіла сонячної системи</vt:lpstr>
      <vt:lpstr>Астероїди</vt:lpstr>
      <vt:lpstr>Орбіти астероїдів</vt:lpstr>
      <vt:lpstr>Слайд 5</vt:lpstr>
      <vt:lpstr>Астероїди</vt:lpstr>
      <vt:lpstr>Астероїди</vt:lpstr>
      <vt:lpstr>Астероїди</vt:lpstr>
      <vt:lpstr>Астероїди</vt:lpstr>
      <vt:lpstr>Комети</vt:lpstr>
      <vt:lpstr>Комети</vt:lpstr>
      <vt:lpstr>Комета видима в Австралії, 2007 рік</vt:lpstr>
      <vt:lpstr>Слайд 13</vt:lpstr>
      <vt:lpstr>Метеори й метеорити</vt:lpstr>
      <vt:lpstr>Метеорити</vt:lpstr>
      <vt:lpstr>Метеорити</vt:lpstr>
      <vt:lpstr>Місцезнаходження основних ударних кратерів - астроблем </vt:lpstr>
      <vt:lpstr>Метеорити</vt:lpstr>
      <vt:lpstr>Слайд 19</vt:lpstr>
      <vt:lpstr>ЗУСТРІЧ” КОСМІЧНИХ ТІЛ ІЗ ЗЕМЛЕЮ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Малі тіла сонячної системи</dc:title>
  <dc:creator>Elsic</dc:creator>
  <cp:lastModifiedBy>Elsic</cp:lastModifiedBy>
  <cp:revision>24</cp:revision>
  <dcterms:created xsi:type="dcterms:W3CDTF">2010-03-11T18:26:03Z</dcterms:created>
  <dcterms:modified xsi:type="dcterms:W3CDTF">2010-03-14T10:11:41Z</dcterms:modified>
</cp:coreProperties>
</file>