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006EC-5AB7-4094-BD08-B562F1A1BEC0}" type="datetimeFigureOut">
              <a:rPr lang="uk-UA" smtClean="0"/>
              <a:t>14.04.2014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DFC4-3671-4498-98B9-0804CB18B104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006EC-5AB7-4094-BD08-B562F1A1BEC0}" type="datetimeFigureOut">
              <a:rPr lang="uk-UA" smtClean="0"/>
              <a:t>14.04.2014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DFC4-3671-4498-98B9-0804CB18B10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006EC-5AB7-4094-BD08-B562F1A1BEC0}" type="datetimeFigureOut">
              <a:rPr lang="uk-UA" smtClean="0"/>
              <a:t>14.04.2014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DFC4-3671-4498-98B9-0804CB18B10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006EC-5AB7-4094-BD08-B562F1A1BEC0}" type="datetimeFigureOut">
              <a:rPr lang="uk-UA" smtClean="0"/>
              <a:t>14.04.2014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DFC4-3671-4498-98B9-0804CB18B10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006EC-5AB7-4094-BD08-B562F1A1BEC0}" type="datetimeFigureOut">
              <a:rPr lang="uk-UA" smtClean="0"/>
              <a:t>14.04.2014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5AEDFC4-3671-4498-98B9-0804CB18B10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006EC-5AB7-4094-BD08-B562F1A1BEC0}" type="datetimeFigureOut">
              <a:rPr lang="uk-UA" smtClean="0"/>
              <a:t>14.04.2014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DFC4-3671-4498-98B9-0804CB18B10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006EC-5AB7-4094-BD08-B562F1A1BEC0}" type="datetimeFigureOut">
              <a:rPr lang="uk-UA" smtClean="0"/>
              <a:t>14.04.2014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DFC4-3671-4498-98B9-0804CB18B10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006EC-5AB7-4094-BD08-B562F1A1BEC0}" type="datetimeFigureOut">
              <a:rPr lang="uk-UA" smtClean="0"/>
              <a:t>14.04.2014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DFC4-3671-4498-98B9-0804CB18B10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006EC-5AB7-4094-BD08-B562F1A1BEC0}" type="datetimeFigureOut">
              <a:rPr lang="uk-UA" smtClean="0"/>
              <a:t>14.04.2014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DFC4-3671-4498-98B9-0804CB18B10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006EC-5AB7-4094-BD08-B562F1A1BEC0}" type="datetimeFigureOut">
              <a:rPr lang="uk-UA" smtClean="0"/>
              <a:t>14.04.2014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DFC4-3671-4498-98B9-0804CB18B10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006EC-5AB7-4094-BD08-B562F1A1BEC0}" type="datetimeFigureOut">
              <a:rPr lang="uk-UA" smtClean="0"/>
              <a:t>14.04.2014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DFC4-3671-4498-98B9-0804CB18B10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BF006EC-5AB7-4094-BD08-B562F1A1BEC0}" type="datetimeFigureOut">
              <a:rPr lang="uk-UA" smtClean="0"/>
              <a:t>14.04.2014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5AEDFC4-3671-4498-98B9-0804CB18B104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32807" y="2967335"/>
            <a:ext cx="76783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uk-UA" sz="5400" b="1" cap="none" spc="0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Квазари. Світ галактик</a:t>
            </a:r>
          </a:p>
        </p:txBody>
      </p:sp>
    </p:spTree>
    <p:extLst>
      <p:ext uri="{BB962C8B-B14F-4D97-AF65-F5344CB8AC3E}">
        <p14:creationId xmlns:p14="http://schemas.microsoft.com/office/powerpoint/2010/main" val="249625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90" b="4290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59632" y="620688"/>
            <a:ext cx="6624736" cy="936104"/>
          </a:xfrm>
        </p:spPr>
        <p:txBody>
          <a:bodyPr>
            <a:normAutofit/>
          </a:bodyPr>
          <a:lstStyle/>
          <a:p>
            <a:r>
              <a:rPr lang="ru-RU" sz="2800" dirty="0" err="1"/>
              <a:t>Уявлення</a:t>
            </a:r>
            <a:r>
              <a:rPr lang="ru-RU" sz="2800" dirty="0"/>
              <a:t> </a:t>
            </a:r>
            <a:r>
              <a:rPr lang="ru-RU" sz="2800" dirty="0" err="1"/>
              <a:t>древніх</a:t>
            </a:r>
            <a:r>
              <a:rPr lang="ru-RU" sz="2800" dirty="0"/>
              <a:t> </a:t>
            </a:r>
            <a:r>
              <a:rPr lang="ru-RU" sz="2800" dirty="0" err="1"/>
              <a:t>вавілонців</a:t>
            </a:r>
            <a:r>
              <a:rPr lang="ru-RU" sz="2800" dirty="0"/>
              <a:t> про Землю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8502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9" r="8029"/>
          <a:stretch>
            <a:fillRect/>
          </a:stretch>
        </p:blipFill>
        <p:spPr/>
      </p:pic>
      <p:sp>
        <p:nvSpPr>
          <p:cNvPr id="8" name="Заголовок 2"/>
          <p:cNvSpPr>
            <a:spLocks noGrp="1"/>
          </p:cNvSpPr>
          <p:nvPr>
            <p:ph type="body" sz="half" idx="2"/>
          </p:nvPr>
        </p:nvSpPr>
        <p:spPr>
          <a:xfrm>
            <a:off x="1331640" y="476672"/>
            <a:ext cx="6488112" cy="1147762"/>
          </a:xfrm>
        </p:spPr>
        <p:txBody>
          <a:bodyPr>
            <a:normAutofit/>
          </a:bodyPr>
          <a:lstStyle/>
          <a:p>
            <a:r>
              <a:rPr lang="ru-RU" sz="2800" dirty="0" err="1"/>
              <a:t>Уявлення</a:t>
            </a:r>
            <a:r>
              <a:rPr lang="ru-RU" sz="2800" dirty="0"/>
              <a:t> </a:t>
            </a:r>
            <a:r>
              <a:rPr lang="ru-RU" sz="2800" dirty="0" err="1"/>
              <a:t>давніх</a:t>
            </a:r>
            <a:r>
              <a:rPr lang="ru-RU" sz="2800" dirty="0"/>
              <a:t> </a:t>
            </a:r>
            <a:r>
              <a:rPr lang="ru-RU" sz="2800" dirty="0" err="1"/>
              <a:t>єгиптян</a:t>
            </a:r>
            <a:r>
              <a:rPr lang="ru-RU" sz="2800" dirty="0"/>
              <a:t> про землю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7773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" r="448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19672" y="620688"/>
            <a:ext cx="5839544" cy="1076451"/>
          </a:xfrm>
        </p:spPr>
        <p:txBody>
          <a:bodyPr>
            <a:normAutofit/>
          </a:bodyPr>
          <a:lstStyle/>
          <a:p>
            <a:r>
              <a:rPr lang="ru-RU" sz="2800" dirty="0" err="1"/>
              <a:t>Уявлення</a:t>
            </a:r>
            <a:r>
              <a:rPr lang="ru-RU" sz="2800" dirty="0"/>
              <a:t> </a:t>
            </a:r>
            <a:r>
              <a:rPr lang="ru-RU" sz="2800" dirty="0" err="1"/>
              <a:t>древніх</a:t>
            </a:r>
            <a:r>
              <a:rPr lang="ru-RU" sz="2800" dirty="0"/>
              <a:t> </a:t>
            </a:r>
            <a:r>
              <a:rPr lang="ru-RU" sz="2800" dirty="0" err="1"/>
              <a:t>індійців</a:t>
            </a:r>
            <a:r>
              <a:rPr lang="ru-RU" sz="2800" dirty="0"/>
              <a:t> про Землю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85250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38" r="6138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47664" y="548680"/>
            <a:ext cx="6199584" cy="1004443"/>
          </a:xfrm>
        </p:spPr>
        <p:txBody>
          <a:bodyPr>
            <a:normAutofit/>
          </a:bodyPr>
          <a:lstStyle/>
          <a:p>
            <a:r>
              <a:rPr lang="ru-RU" sz="2800" dirty="0" err="1"/>
              <a:t>Уявлення</a:t>
            </a:r>
            <a:r>
              <a:rPr lang="ru-RU" sz="2800" dirty="0"/>
              <a:t> </a:t>
            </a:r>
            <a:r>
              <a:rPr lang="ru-RU" sz="2800" dirty="0" err="1"/>
              <a:t>древніх</a:t>
            </a:r>
            <a:r>
              <a:rPr lang="ru-RU" sz="2800" dirty="0"/>
              <a:t> </a:t>
            </a:r>
            <a:r>
              <a:rPr lang="ru-RU" sz="2800" dirty="0" err="1"/>
              <a:t>греків</a:t>
            </a:r>
            <a:r>
              <a:rPr lang="ru-RU" sz="2800" dirty="0"/>
              <a:t> про Землю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41219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4378498"/>
          </a:xfrm>
        </p:spPr>
        <p:txBody>
          <a:bodyPr>
            <a:normAutofit/>
          </a:bodyPr>
          <a:lstStyle/>
          <a:p>
            <a:r>
              <a:rPr lang="uk-UA" sz="1600" b="0" dirty="0">
                <a:solidFill>
                  <a:schemeClr val="tx1"/>
                </a:solidFill>
                <a:effectLst/>
              </a:rPr>
              <a:t>Залежно від ступеня розвитку рукавів галактики </a:t>
            </a:r>
            <a:r>
              <a:rPr lang="en-US" sz="1600" b="0" dirty="0">
                <a:solidFill>
                  <a:schemeClr val="tx1"/>
                </a:solidFill>
                <a:effectLst/>
              </a:rPr>
              <a:t>S </a:t>
            </a:r>
            <a:r>
              <a:rPr lang="uk-UA" sz="1600" b="0" dirty="0">
                <a:solidFill>
                  <a:schemeClr val="tx1"/>
                </a:solidFill>
                <a:effectLst/>
              </a:rPr>
              <a:t>і </a:t>
            </a:r>
            <a:r>
              <a:rPr lang="en-US" sz="1600" b="0" dirty="0">
                <a:solidFill>
                  <a:schemeClr val="tx1"/>
                </a:solidFill>
                <a:effectLst/>
              </a:rPr>
              <a:t>SB </a:t>
            </a:r>
            <a:r>
              <a:rPr lang="uk-UA" sz="1600" b="0" dirty="0">
                <a:solidFill>
                  <a:schemeClr val="tx1"/>
                </a:solidFill>
                <a:effectLst/>
              </a:rPr>
              <a:t>діляться на підкласи </a:t>
            </a:r>
            <a:r>
              <a:rPr lang="en-US" sz="1600" b="0" dirty="0">
                <a:solidFill>
                  <a:schemeClr val="tx1"/>
                </a:solidFill>
                <a:effectLst/>
              </a:rPr>
              <a:t>Sa, Sb </a:t>
            </a:r>
            <a:r>
              <a:rPr lang="uk-UA" sz="1600" b="0" dirty="0">
                <a:solidFill>
                  <a:schemeClr val="tx1"/>
                </a:solidFill>
                <a:effectLst/>
              </a:rPr>
              <a:t>та </a:t>
            </a:r>
            <a:r>
              <a:rPr lang="en-US" sz="1600" b="0" dirty="0" err="1">
                <a:solidFill>
                  <a:schemeClr val="tx1"/>
                </a:solidFill>
                <a:effectLst/>
              </a:rPr>
              <a:t>Sc</a:t>
            </a:r>
            <a:r>
              <a:rPr lang="en-US" sz="1600" b="0" dirty="0">
                <a:solidFill>
                  <a:schemeClr val="tx1"/>
                </a:solidFill>
                <a:effectLst/>
              </a:rPr>
              <a:t> (</a:t>
            </a:r>
            <a:r>
              <a:rPr lang="uk-UA" sz="1600" b="0" dirty="0">
                <a:solidFill>
                  <a:schemeClr val="tx1"/>
                </a:solidFill>
                <a:effectLst/>
              </a:rPr>
              <a:t>відповідно </a:t>
            </a:r>
            <a:r>
              <a:rPr lang="en-US" sz="1600" b="0" dirty="0" err="1">
                <a:solidFill>
                  <a:schemeClr val="tx1"/>
                </a:solidFill>
                <a:effectLst/>
              </a:rPr>
              <a:t>SBa</a:t>
            </a:r>
            <a:r>
              <a:rPr lang="en-US" sz="1600" b="0" dirty="0">
                <a:solidFill>
                  <a:schemeClr val="tx1"/>
                </a:solidFill>
                <a:effectLst/>
              </a:rPr>
              <a:t>, </a:t>
            </a:r>
            <a:r>
              <a:rPr lang="en-US" sz="1600" b="0" dirty="0" err="1">
                <a:solidFill>
                  <a:schemeClr val="tx1"/>
                </a:solidFill>
                <a:effectLst/>
              </a:rPr>
              <a:t>SBb</a:t>
            </a:r>
            <a:r>
              <a:rPr lang="en-US" sz="1600" b="0" dirty="0">
                <a:solidFill>
                  <a:schemeClr val="tx1"/>
                </a:solidFill>
                <a:effectLst/>
              </a:rPr>
              <a:t> </a:t>
            </a:r>
            <a:r>
              <a:rPr lang="uk-UA" sz="1600" b="0" dirty="0">
                <a:solidFill>
                  <a:schemeClr val="tx1"/>
                </a:solidFill>
                <a:effectLst/>
              </a:rPr>
              <a:t>і </a:t>
            </a:r>
            <a:r>
              <a:rPr lang="en-US" sz="1600" b="0" dirty="0" err="1">
                <a:solidFill>
                  <a:schemeClr val="tx1"/>
                </a:solidFill>
                <a:effectLst/>
              </a:rPr>
              <a:t>SBc</a:t>
            </a:r>
            <a:r>
              <a:rPr lang="en-US" sz="1600" b="0" dirty="0">
                <a:solidFill>
                  <a:schemeClr val="tx1"/>
                </a:solidFill>
                <a:effectLst/>
              </a:rPr>
              <a:t>). </a:t>
            </a:r>
            <a:r>
              <a:rPr lang="uk-UA" sz="1600" b="0" dirty="0">
                <a:solidFill>
                  <a:schemeClr val="tx1"/>
                </a:solidFill>
                <a:effectLst/>
              </a:rPr>
              <a:t>У галактик</a:t>
            </a:r>
            <a:br>
              <a:rPr lang="uk-UA" sz="1600" b="0" dirty="0">
                <a:solidFill>
                  <a:schemeClr val="tx1"/>
                </a:solidFill>
                <a:effectLst/>
              </a:rPr>
            </a:br>
            <a:r>
              <a:rPr lang="uk-UA" sz="1600" b="0" dirty="0">
                <a:solidFill>
                  <a:schemeClr val="tx1"/>
                </a:solidFill>
                <a:effectLst/>
              </a:rPr>
              <a:t>підкласу </a:t>
            </a:r>
            <a:r>
              <a:rPr lang="en-US" sz="1600" b="0" dirty="0">
                <a:solidFill>
                  <a:schemeClr val="tx1"/>
                </a:solidFill>
                <a:effectLst/>
              </a:rPr>
              <a:t>Sa </a:t>
            </a:r>
            <a:r>
              <a:rPr lang="uk-UA" sz="1600" b="0" dirty="0">
                <a:solidFill>
                  <a:schemeClr val="tx1"/>
                </a:solidFill>
                <a:effectLst/>
              </a:rPr>
              <a:t>спіралей майже не видно, тоді як у галактик підкласу </a:t>
            </a:r>
            <a:r>
              <a:rPr lang="en-US" sz="1600" b="0" dirty="0" err="1">
                <a:solidFill>
                  <a:schemeClr val="tx1"/>
                </a:solidFill>
                <a:effectLst/>
              </a:rPr>
              <a:t>Sc</a:t>
            </a:r>
            <a:r>
              <a:rPr lang="en-US" sz="1600" b="0" dirty="0">
                <a:solidFill>
                  <a:schemeClr val="tx1"/>
                </a:solidFill>
                <a:effectLst/>
              </a:rPr>
              <a:t> </a:t>
            </a:r>
            <a:r>
              <a:rPr lang="uk-UA" sz="1600" b="0" dirty="0">
                <a:solidFill>
                  <a:schemeClr val="tx1"/>
                </a:solidFill>
                <a:effectLst/>
              </a:rPr>
              <a:t>майже вся речовина скупчена в спіральних рукавах.</a:t>
            </a:r>
            <a:br>
              <a:rPr lang="uk-UA" sz="1600" b="0" dirty="0">
                <a:solidFill>
                  <a:schemeClr val="tx1"/>
                </a:solidFill>
                <a:effectLst/>
              </a:rPr>
            </a:br>
            <a:r>
              <a:rPr lang="uk-UA" sz="1600" b="0" dirty="0">
                <a:solidFill>
                  <a:schemeClr val="tx1"/>
                </a:solidFill>
                <a:effectLst/>
              </a:rPr>
              <a:t>Проміжними між галактиками Е і </a:t>
            </a:r>
            <a:r>
              <a:rPr lang="en-US" sz="1600" b="0" dirty="0">
                <a:solidFill>
                  <a:schemeClr val="tx1"/>
                </a:solidFill>
                <a:effectLst/>
              </a:rPr>
              <a:t>S </a:t>
            </a:r>
            <a:r>
              <a:rPr lang="uk-UA" sz="1600" b="0" dirty="0">
                <a:solidFill>
                  <a:schemeClr val="tx1"/>
                </a:solidFill>
                <a:effectLst/>
              </a:rPr>
              <a:t>є лінзоподібні галактики (підтип </a:t>
            </a:r>
            <a:r>
              <a:rPr lang="en-US" sz="1600" b="0" dirty="0">
                <a:solidFill>
                  <a:schemeClr val="tx1"/>
                </a:solidFill>
                <a:effectLst/>
              </a:rPr>
              <a:t>SO), </a:t>
            </a:r>
            <a:r>
              <a:rPr lang="uk-UA" sz="1600" b="0" dirty="0">
                <a:solidFill>
                  <a:schemeClr val="tx1"/>
                </a:solidFill>
                <a:effectLst/>
              </a:rPr>
              <a:t>яскравість яких від центра до краю змінюється стрибками.</a:t>
            </a:r>
            <a:br>
              <a:rPr lang="uk-UA" sz="1600" b="0" dirty="0">
                <a:solidFill>
                  <a:schemeClr val="tx1"/>
                </a:solidFill>
                <a:effectLst/>
              </a:rPr>
            </a:br>
            <a:r>
              <a:rPr lang="uk-UA" sz="1600" b="0" dirty="0">
                <a:solidFill>
                  <a:schemeClr val="tx1"/>
                </a:solidFill>
                <a:effectLst/>
              </a:rPr>
              <a:t/>
            </a:r>
            <a:br>
              <a:rPr lang="uk-UA" sz="1600" b="0" dirty="0">
                <a:solidFill>
                  <a:schemeClr val="tx1"/>
                </a:solidFill>
                <a:effectLst/>
              </a:rPr>
            </a:br>
            <a:r>
              <a:rPr lang="uk-UA" sz="1600" b="0" dirty="0">
                <a:solidFill>
                  <a:schemeClr val="tx1"/>
                </a:solidFill>
                <a:effectLst/>
              </a:rPr>
              <a:t>До неправильних галактик (тип </a:t>
            </a:r>
            <a:r>
              <a:rPr lang="uk-UA" sz="1600" b="0" dirty="0" err="1">
                <a:solidFill>
                  <a:schemeClr val="tx1"/>
                </a:solidFill>
                <a:effectLst/>
              </a:rPr>
              <a:t>Іг</a:t>
            </a:r>
            <a:r>
              <a:rPr lang="uk-UA" sz="1600" b="0" dirty="0">
                <a:solidFill>
                  <a:schemeClr val="tx1"/>
                </a:solidFill>
                <a:effectLst/>
              </a:rPr>
              <a:t>) належать ті, що не мають чітко вираженого ядра і симетричної структури.</a:t>
            </a:r>
            <a:r>
              <a:rPr lang="uk-UA" sz="1600" b="0" dirty="0">
                <a:effectLst/>
              </a:rPr>
              <a:t/>
            </a:r>
            <a:br>
              <a:rPr lang="uk-UA" sz="1600" b="0" dirty="0">
                <a:effectLst/>
              </a:rPr>
            </a:b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60849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332656"/>
            <a:ext cx="6760840" cy="1512168"/>
          </a:xfrm>
        </p:spPr>
        <p:txBody>
          <a:bodyPr>
            <a:normAutofit/>
          </a:bodyPr>
          <a:lstStyle/>
          <a:p>
            <a:r>
              <a:rPr lang="vi-VN" sz="2000" b="1" dirty="0"/>
              <a:t>Кваза́ри</a:t>
            </a:r>
            <a:r>
              <a:rPr lang="vi-VN" sz="2000" dirty="0"/>
              <a:t>  — позагалактичні об'єкти, які мають зореподібні зображення і сильні емісійні лінії з великим </a:t>
            </a:r>
            <a:r>
              <a:rPr lang="uk-UA" sz="2000" dirty="0" smtClean="0"/>
              <a:t>червоними зміщенням</a:t>
            </a:r>
            <a:r>
              <a:rPr lang="vi-VN" sz="2000" dirty="0"/>
              <a:t> у </a:t>
            </a:r>
            <a:r>
              <a:rPr lang="uk-UA" sz="2000" dirty="0" smtClean="0"/>
              <a:t>спектрі</a:t>
            </a:r>
            <a:r>
              <a:rPr lang="vi-VN" sz="2000" dirty="0" smtClean="0"/>
              <a:t>.</a:t>
            </a:r>
            <a:endParaRPr lang="uk-UA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268760"/>
            <a:ext cx="6590506" cy="52724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5715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body" idx="1"/>
          </p:nvPr>
        </p:nvSpPr>
        <p:spPr>
          <a:xfrm>
            <a:off x="971600" y="836712"/>
            <a:ext cx="7427912" cy="5040560"/>
          </a:xfrm>
        </p:spPr>
        <p:txBody>
          <a:bodyPr>
            <a:normAutofit/>
          </a:bodyPr>
          <a:lstStyle/>
          <a:p>
            <a:r>
              <a:rPr lang="uk-UA" sz="2400" dirty="0"/>
              <a:t>Квазари виявлені в </a:t>
            </a:r>
            <a:r>
              <a:rPr lang="uk-UA" sz="2400" dirty="0" smtClean="0"/>
              <a:t>1963</a:t>
            </a:r>
            <a:r>
              <a:rPr lang="uk-UA" sz="2400" dirty="0"/>
              <a:t> як джерела </a:t>
            </a:r>
            <a:r>
              <a:rPr lang="uk-UA" sz="2400" dirty="0" smtClean="0"/>
              <a:t>. </a:t>
            </a:r>
            <a:r>
              <a:rPr lang="uk-UA" sz="2400" dirty="0"/>
              <a:t>Згодом було виявлено квазари, які за оптичними характеристиками не відрізняються від квазарів, проте не </a:t>
            </a:r>
            <a:r>
              <a:rPr lang="uk-UA" sz="2400" dirty="0" err="1"/>
              <a:t>мають </a:t>
            </a:r>
            <a:r>
              <a:rPr lang="uk-UA" sz="2400" dirty="0" err="1" smtClean="0"/>
              <a:t>радіовипромінн</a:t>
            </a:r>
            <a:r>
              <a:rPr lang="uk-UA" sz="2400" dirty="0" smtClean="0"/>
              <a:t>ювання. </a:t>
            </a:r>
            <a:r>
              <a:rPr lang="uk-UA" sz="2400" dirty="0"/>
              <a:t>Сьогодні обидва типи об'єктів називають квазарами: </a:t>
            </a:r>
            <a:r>
              <a:rPr lang="uk-UA" sz="2400" dirty="0" err="1"/>
              <a:t>перші — </a:t>
            </a:r>
            <a:r>
              <a:rPr lang="uk-UA" sz="2400" dirty="0" err="1"/>
              <a:t>радіогол</a:t>
            </a:r>
            <a:r>
              <a:rPr lang="uk-UA" sz="2400" dirty="0"/>
              <a:t>осними</a:t>
            </a:r>
            <a:r>
              <a:rPr lang="uk-UA" sz="2400" dirty="0"/>
              <a:t> (або радіоактивними), а другі — </a:t>
            </a:r>
            <a:r>
              <a:rPr lang="uk-UA" sz="2400" dirty="0"/>
              <a:t>радіотихими</a:t>
            </a:r>
            <a:r>
              <a:rPr lang="uk-UA" sz="2400" dirty="0"/>
              <a:t> (або радіоспокійними). </a:t>
            </a:r>
            <a:r>
              <a:rPr lang="uk-UA" sz="2400" dirty="0" err="1"/>
              <a:t>Радіоголосні</a:t>
            </a:r>
            <a:r>
              <a:rPr lang="uk-UA" sz="2400" dirty="0"/>
              <a:t> квазари становлять декілька відсотків від загальної кількості квазарів.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48902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381346" y="2852936"/>
            <a:ext cx="7355160" cy="3225470"/>
          </a:xfrm>
        </p:spPr>
        <p:txBody>
          <a:bodyPr>
            <a:normAutofit/>
          </a:bodyPr>
          <a:lstStyle/>
          <a:p>
            <a:r>
              <a:rPr lang="ru-RU" sz="2400" dirty="0" err="1"/>
              <a:t>Оскільки</a:t>
            </a:r>
            <a:r>
              <a:rPr lang="ru-RU" sz="2400" dirty="0"/>
              <a:t> </a:t>
            </a:r>
            <a:r>
              <a:rPr lang="ru-RU" sz="2400" dirty="0" err="1"/>
              <a:t>властивості</a:t>
            </a:r>
            <a:r>
              <a:rPr lang="ru-RU" sz="2400" dirty="0"/>
              <a:t> </a:t>
            </a:r>
            <a:r>
              <a:rPr lang="ru-RU" sz="2400" dirty="0" err="1"/>
              <a:t>квазарів</a:t>
            </a:r>
            <a:r>
              <a:rPr lang="ru-RU" sz="2400" dirty="0"/>
              <a:t> є </a:t>
            </a:r>
            <a:r>
              <a:rPr lang="ru-RU" sz="2400" dirty="0" err="1"/>
              <a:t>близькими</a:t>
            </a:r>
            <a:r>
              <a:rPr lang="ru-RU" sz="2400" dirty="0"/>
              <a:t> до </a:t>
            </a:r>
            <a:r>
              <a:rPr lang="ru-RU" sz="2400" dirty="0" err="1"/>
              <a:t>властивостей</a:t>
            </a:r>
            <a:r>
              <a:rPr lang="ru-RU" sz="2400" dirty="0"/>
              <a:t> </a:t>
            </a:r>
            <a:r>
              <a:rPr lang="ru-RU" sz="2400" dirty="0" err="1"/>
              <a:t>всіх</a:t>
            </a:r>
            <a:r>
              <a:rPr lang="ru-RU" sz="2400" dirty="0"/>
              <a:t> </a:t>
            </a:r>
            <a:r>
              <a:rPr lang="ru-RU" sz="2400" dirty="0" err="1"/>
              <a:t>активних</a:t>
            </a:r>
            <a:r>
              <a:rPr lang="ru-RU" sz="2400" dirty="0"/>
              <a:t> галактик, то </a:t>
            </a:r>
            <a:r>
              <a:rPr lang="ru-RU" sz="2400" dirty="0" err="1"/>
              <a:t>їхнє</a:t>
            </a:r>
            <a:r>
              <a:rPr lang="ru-RU" sz="2400" dirty="0"/>
              <a:t> </a:t>
            </a:r>
            <a:r>
              <a:rPr lang="ru-RU" sz="2400" dirty="0" err="1" smtClean="0"/>
              <a:t>випромінювання</a:t>
            </a:r>
            <a:r>
              <a:rPr lang="ru-RU" sz="2400" dirty="0"/>
              <a:t> 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порівняти</a:t>
            </a:r>
            <a:r>
              <a:rPr lang="ru-RU" sz="2400" dirty="0"/>
              <a:t> з </a:t>
            </a:r>
            <a:r>
              <a:rPr lang="ru-RU" sz="2400" dirty="0" err="1"/>
              <a:t>малими</a:t>
            </a:r>
            <a:r>
              <a:rPr lang="ru-RU" sz="2400" dirty="0"/>
              <a:t> </a:t>
            </a:r>
            <a:r>
              <a:rPr lang="ru-RU" sz="2400" dirty="0" err="1"/>
              <a:t>активними</a:t>
            </a:r>
            <a:r>
              <a:rPr lang="ru-RU" sz="2400" dirty="0"/>
              <a:t> галактиками, в </a:t>
            </a:r>
            <a:r>
              <a:rPr lang="ru-RU" sz="2400" dirty="0" err="1"/>
              <a:t>яких</a:t>
            </a:r>
            <a:r>
              <a:rPr lang="ru-RU" sz="2400" dirty="0"/>
              <a:t> є </a:t>
            </a:r>
            <a:r>
              <a:rPr lang="ru-RU" sz="2400" dirty="0" err="1"/>
              <a:t>супермасивні</a:t>
            </a:r>
            <a:r>
              <a:rPr lang="ru-RU" sz="2400" dirty="0"/>
              <a:t> </a:t>
            </a:r>
            <a:r>
              <a:rPr lang="ru-RU" sz="2400" dirty="0" err="1" smtClean="0"/>
              <a:t>чорні</a:t>
            </a:r>
            <a:r>
              <a:rPr lang="ru-RU" sz="2400" dirty="0" smtClean="0"/>
              <a:t> </a:t>
            </a:r>
            <a:r>
              <a:rPr lang="ru-RU" sz="2400" dirty="0" err="1" smtClean="0"/>
              <a:t>діри</a:t>
            </a:r>
            <a:r>
              <a:rPr lang="ru-RU" sz="2400" dirty="0" smtClean="0"/>
              <a:t>. </a:t>
            </a:r>
            <a:r>
              <a:rPr lang="uk-UA" sz="2400" dirty="0"/>
              <a:t>Квазари дають інформацію про ранній період Всесвіту — кінець </a:t>
            </a:r>
            <a:r>
              <a:rPr lang="uk-UA" sz="2400" dirty="0" err="1"/>
              <a:t>реіонізації</a:t>
            </a:r>
            <a:r>
              <a:rPr lang="uk-UA" sz="2400" dirty="0"/>
              <a:t>.</a:t>
            </a:r>
            <a:endParaRPr lang="uk-UA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1029" y="1052736"/>
            <a:ext cx="82954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uk-UA" sz="5400" b="1" cap="none" spc="0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Випромінювання квазара</a:t>
            </a:r>
            <a:endParaRPr lang="uk-UA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025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89" b="13889"/>
          <a:stretch>
            <a:fillRect/>
          </a:stretch>
        </p:blipFill>
        <p:spPr>
          <a:xfrm>
            <a:off x="1547664" y="2132856"/>
            <a:ext cx="6127576" cy="4425472"/>
          </a:xfrm>
        </p:spPr>
      </p:pic>
      <p:sp>
        <p:nvSpPr>
          <p:cNvPr id="8" name="Заголовок 3"/>
          <p:cNvSpPr>
            <a:spLocks noGrp="1"/>
          </p:cNvSpPr>
          <p:nvPr>
            <p:ph type="body" sz="half" idx="2"/>
          </p:nvPr>
        </p:nvSpPr>
        <p:spPr>
          <a:xfrm>
            <a:off x="755576" y="260648"/>
            <a:ext cx="7704856" cy="1728192"/>
          </a:xfrm>
        </p:spPr>
        <p:txBody>
          <a:bodyPr>
            <a:noAutofit/>
          </a:bodyPr>
          <a:lstStyle/>
          <a:p>
            <a:r>
              <a:rPr lang="uk-UA" sz="1600" dirty="0"/>
              <a:t>У спектрах багатьох квазарів, крім емісійних ліній, є одна або декілька систем ліній поглинання, червоні зміщення яких менші, ніж в емісійних ліній. Ці лінії поглинання формуються на шляху між квазарами і спостерігачем. Квазари мають найвищі </a:t>
            </a:r>
            <a:r>
              <a:rPr lang="uk-UA" sz="1600" dirty="0" smtClean="0"/>
              <a:t>світності серед </a:t>
            </a:r>
            <a:r>
              <a:rPr lang="uk-UA" sz="1600" dirty="0"/>
              <a:t>усіх об'єктів Всесвіту, наприклад, потужність випромінювання квазарів </a:t>
            </a:r>
            <a:r>
              <a:rPr lang="en-US" sz="1600" dirty="0"/>
              <a:t>S5 0014+81 </a:t>
            </a:r>
            <a:r>
              <a:rPr lang="uk-UA" sz="1600" dirty="0"/>
              <a:t>в оптичному діапазоні перевищує 5·10</a:t>
            </a:r>
            <a:r>
              <a:rPr lang="uk-UA" sz="1600" baseline="30000" dirty="0"/>
              <a:t>14</a:t>
            </a:r>
            <a:r>
              <a:rPr lang="en-US" sz="1600" dirty="0"/>
              <a:t>L. </a:t>
            </a:r>
            <a:r>
              <a:rPr lang="uk-UA" sz="1600" dirty="0"/>
              <a:t>Висока світність квазарів дає змогу спостерігати їх на дуже великих відстанях. Виявлено квазари з червоним зміщенням </a:t>
            </a:r>
            <a:r>
              <a:rPr lang="en-US" sz="1600" dirty="0"/>
              <a:t>z&gt;4.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8715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36096" y="1268760"/>
            <a:ext cx="3013940" cy="31085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2800" dirty="0"/>
              <a:t>На початку XXI ст. </a:t>
            </a:r>
            <a:r>
              <a:rPr lang="ru-RU" sz="2800" dirty="0" err="1"/>
              <a:t>встановлено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квазари</a:t>
            </a:r>
            <a:r>
              <a:rPr lang="ru-RU" sz="2800" dirty="0"/>
              <a:t> — </a:t>
            </a:r>
            <a:r>
              <a:rPr lang="ru-RU" sz="2800" dirty="0" err="1"/>
              <a:t>це</a:t>
            </a:r>
            <a:r>
              <a:rPr lang="ru-RU" sz="2800" dirty="0"/>
              <a:t> галактики,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мають</a:t>
            </a:r>
            <a:r>
              <a:rPr lang="ru-RU" sz="2800" dirty="0"/>
              <a:t> в </a:t>
            </a:r>
            <a:r>
              <a:rPr lang="ru-RU" sz="2800" dirty="0" err="1"/>
              <a:t>центрі</a:t>
            </a:r>
            <a:r>
              <a:rPr lang="ru-RU" sz="2800" dirty="0"/>
              <a:t> </a:t>
            </a:r>
            <a:r>
              <a:rPr lang="ru-RU" sz="2800" dirty="0" err="1"/>
              <a:t>надмасивні</a:t>
            </a:r>
            <a:r>
              <a:rPr lang="ru-RU" sz="2800" dirty="0"/>
              <a:t> </a:t>
            </a:r>
            <a:r>
              <a:rPr lang="ru-RU" sz="2800" dirty="0" err="1" smtClean="0"/>
              <a:t>чорні</a:t>
            </a:r>
            <a:r>
              <a:rPr lang="ru-RU" sz="2800" dirty="0" smtClean="0"/>
              <a:t> </a:t>
            </a:r>
            <a:r>
              <a:rPr lang="ru-RU" sz="2800" dirty="0" err="1" smtClean="0"/>
              <a:t>дірки</a:t>
            </a:r>
            <a:r>
              <a:rPr lang="ru-RU" sz="2800" dirty="0" smtClean="0"/>
              <a:t>.</a:t>
            </a:r>
            <a:endParaRPr lang="ru-RU" sz="28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28" y="764704"/>
            <a:ext cx="4566797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89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29" b="10229"/>
          <a:stretch>
            <a:fillRect/>
          </a:stretch>
        </p:blipFill>
        <p:spPr>
          <a:xfrm>
            <a:off x="1547664" y="1844824"/>
            <a:ext cx="6299104" cy="454935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35696" y="836712"/>
            <a:ext cx="5486400" cy="648072"/>
          </a:xfrm>
        </p:spPr>
        <p:txBody>
          <a:bodyPr>
            <a:noAutofit/>
          </a:bodyPr>
          <a:lstStyle/>
          <a:p>
            <a:r>
              <a:rPr lang="uk-UA" sz="4400" dirty="0"/>
              <a:t>Омега Центавра</a:t>
            </a:r>
            <a:endParaRPr lang="uk-UA" sz="4400" dirty="0"/>
          </a:p>
        </p:txBody>
      </p:sp>
    </p:spTree>
    <p:extLst>
      <p:ext uri="{BB962C8B-B14F-4D97-AF65-F5344CB8AC3E}">
        <p14:creationId xmlns:p14="http://schemas.microsoft.com/office/powerpoint/2010/main" val="296641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</p:spPr>
        <p:txBody>
          <a:bodyPr>
            <a:normAutofit/>
          </a:bodyPr>
          <a:lstStyle/>
          <a:p>
            <a:pPr algn="l"/>
            <a:r>
              <a:rPr lang="uk-UA" sz="2400" b="0" dirty="0">
                <a:solidFill>
                  <a:schemeClr val="tx1"/>
                </a:solidFill>
                <a:effectLst/>
                <a:latin typeface="+mn-lt"/>
              </a:rPr>
              <a:t>Перші квазари були відкриті на радіотелескопах в 1950-х роках. Більшість з них були записані як радіоджерела, які не відповідали жодним видимим об'єктам. Використовуючи малі телескопи і телескоп "</a:t>
            </a:r>
            <a:r>
              <a:rPr lang="en-US" sz="2400" b="0" dirty="0">
                <a:solidFill>
                  <a:schemeClr val="tx1"/>
                </a:solidFill>
                <a:effectLst/>
                <a:latin typeface="+mn-lt"/>
              </a:rPr>
              <a:t>Lovell" </a:t>
            </a:r>
            <a:r>
              <a:rPr lang="uk-UA" sz="2400" b="0" dirty="0">
                <a:solidFill>
                  <a:schemeClr val="tx1"/>
                </a:solidFill>
                <a:effectLst/>
                <a:latin typeface="+mn-lt"/>
              </a:rPr>
              <a:t>як інтерферометр, було показано, що вони мають дуже малі кутові розміри. Сотні цих об'єктів були записані до 1960 року і опубліковані в Третьому кембриджському каталозі, оскільки астрономи сканували небо в пошуку оптичних відповідників.</a:t>
            </a:r>
            <a:endParaRPr lang="uk-UA" sz="24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3598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body" idx="1"/>
          </p:nvPr>
        </p:nvSpPr>
        <p:spPr>
          <a:xfrm>
            <a:off x="971550" y="620713"/>
            <a:ext cx="7643813" cy="4896519"/>
          </a:xfrm>
        </p:spPr>
        <p:txBody>
          <a:bodyPr>
            <a:normAutofit lnSpcReduction="10000"/>
          </a:bodyPr>
          <a:lstStyle/>
          <a:p>
            <a:r>
              <a:rPr lang="vi-VN" b="1" dirty="0" smtClean="0"/>
              <a:t>Космоло́гія</a:t>
            </a:r>
            <a:r>
              <a:rPr lang="uk-UA" b="1" dirty="0" smtClean="0"/>
              <a:t> - </a:t>
            </a:r>
            <a:r>
              <a:rPr lang="uk-UA" dirty="0"/>
              <a:t>вчення </a:t>
            </a:r>
            <a:r>
              <a:rPr lang="uk-UA" dirty="0" err="1"/>
              <a:t>про </a:t>
            </a:r>
            <a:r>
              <a:rPr lang="uk-UA" dirty="0" err="1" smtClean="0"/>
              <a:t>Всесв</a:t>
            </a:r>
            <a:r>
              <a:rPr lang="uk-UA" dirty="0" smtClean="0"/>
              <a:t>іт</a:t>
            </a:r>
            <a:r>
              <a:rPr lang="uk-UA" dirty="0"/>
              <a:t> у цілому та про </a:t>
            </a:r>
            <a:r>
              <a:rPr lang="uk-UA" dirty="0" smtClean="0"/>
              <a:t>місце людства</a:t>
            </a:r>
            <a:r>
              <a:rPr lang="uk-UA" dirty="0"/>
              <a:t> у ньому. Незважаючи на давність самого вчення, термін «космологія» був уперше введений філософом </a:t>
            </a:r>
            <a:r>
              <a:rPr lang="uk-UA" dirty="0" smtClean="0"/>
              <a:t>Крістіаном Вольфом лише </a:t>
            </a:r>
            <a:r>
              <a:rPr lang="uk-UA" dirty="0"/>
              <a:t>в </a:t>
            </a:r>
            <a:r>
              <a:rPr lang="uk-UA" dirty="0" smtClean="0"/>
              <a:t>1730</a:t>
            </a:r>
            <a:r>
              <a:rPr lang="uk-UA" dirty="0"/>
              <a:t> році — і в наш час використовується в фізиці, філософії,</a:t>
            </a:r>
            <a:r>
              <a:rPr lang="uk-UA" dirty="0" err="1"/>
              <a:t> езотериці</a:t>
            </a:r>
            <a:r>
              <a:rPr lang="uk-UA" dirty="0"/>
              <a:t> та релігії</a:t>
            </a:r>
            <a:r>
              <a:rPr lang="uk-UA" dirty="0" smtClean="0"/>
              <a:t>. </a:t>
            </a:r>
          </a:p>
          <a:p>
            <a:endParaRPr lang="uk-UA" dirty="0"/>
          </a:p>
          <a:p>
            <a:endParaRPr lang="uk-UA" dirty="0" smtClean="0"/>
          </a:p>
          <a:p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/>
              <a:t>школа </a:t>
            </a:r>
            <a:r>
              <a:rPr lang="ru-RU" dirty="0" err="1"/>
              <a:t>філософії</a:t>
            </a:r>
            <a:r>
              <a:rPr lang="ru-RU" dirty="0"/>
              <a:t> </a:t>
            </a:r>
            <a:r>
              <a:rPr lang="ru-RU" dirty="0" err="1"/>
              <a:t>опирається</a:t>
            </a:r>
            <a:r>
              <a:rPr lang="ru-RU" dirty="0"/>
              <a:t> на </a:t>
            </a:r>
            <a:r>
              <a:rPr lang="ru-RU" dirty="0" err="1"/>
              <a:t>радянську</a:t>
            </a:r>
            <a:r>
              <a:rPr lang="ru-RU" dirty="0"/>
              <a:t> школу, дарма </a:t>
            </a:r>
            <a:r>
              <a:rPr lang="ru-RU" dirty="0" err="1"/>
              <a:t>що</a:t>
            </a:r>
            <a:r>
              <a:rPr lang="ru-RU" dirty="0"/>
              <a:t> стан </a:t>
            </a:r>
            <a:r>
              <a:rPr lang="ru-RU" dirty="0" err="1"/>
              <a:t>гуманітарних</a:t>
            </a:r>
            <a:r>
              <a:rPr lang="ru-RU" dirty="0"/>
              <a:t> наук у СРСР </a:t>
            </a:r>
            <a:r>
              <a:rPr lang="ru-RU" dirty="0" err="1"/>
              <a:t>був</a:t>
            </a:r>
            <a:r>
              <a:rPr lang="ru-RU" dirty="0"/>
              <a:t> не на </a:t>
            </a:r>
            <a:r>
              <a:rPr lang="ru-RU" dirty="0" err="1"/>
              <a:t>найвищому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зумовлювалось</a:t>
            </a:r>
            <a:r>
              <a:rPr lang="ru-RU" dirty="0"/>
              <a:t> </a:t>
            </a:r>
            <a:r>
              <a:rPr lang="ru-RU" dirty="0" err="1"/>
              <a:t>несиметричним</a:t>
            </a:r>
            <a:r>
              <a:rPr lang="ru-RU" dirty="0"/>
              <a:t> </a:t>
            </a:r>
            <a:r>
              <a:rPr lang="ru-RU" dirty="0" err="1"/>
              <a:t>ставленням</a:t>
            </a:r>
            <a:r>
              <a:rPr lang="ru-RU" dirty="0"/>
              <a:t> </a:t>
            </a:r>
            <a:r>
              <a:rPr lang="ru-RU" dirty="0" err="1"/>
              <a:t>радянської</a:t>
            </a:r>
            <a:r>
              <a:rPr lang="ru-RU" dirty="0"/>
              <a:t> </a:t>
            </a:r>
            <a:r>
              <a:rPr lang="ru-RU" dirty="0" err="1"/>
              <a:t>верхівки</a:t>
            </a:r>
            <a:r>
              <a:rPr lang="ru-RU" dirty="0"/>
              <a:t> до </a:t>
            </a:r>
            <a:r>
              <a:rPr lang="ru-RU" dirty="0" err="1" smtClean="0"/>
              <a:t>природничих</a:t>
            </a:r>
            <a:r>
              <a:rPr lang="ru-RU" dirty="0" smtClean="0"/>
              <a:t> та</a:t>
            </a:r>
            <a:r>
              <a:rPr lang="ru-RU" dirty="0"/>
              <a:t> </a:t>
            </a:r>
            <a:r>
              <a:rPr lang="ru-RU" dirty="0" err="1"/>
              <a:t>гуманітарних</a:t>
            </a:r>
            <a:r>
              <a:rPr lang="ru-RU" dirty="0"/>
              <a:t> наук, не на </a:t>
            </a:r>
            <a:r>
              <a:rPr lang="ru-RU" dirty="0" err="1"/>
              <a:t>користь</a:t>
            </a:r>
            <a:r>
              <a:rPr lang="ru-RU" dirty="0"/>
              <a:t> других. 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гуманітарні</a:t>
            </a:r>
            <a:r>
              <a:rPr lang="ru-RU" dirty="0"/>
              <a:t> науки стали </a:t>
            </a:r>
            <a:r>
              <a:rPr lang="ru-RU" dirty="0" err="1"/>
              <a:t>заручниками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 </a:t>
            </a:r>
            <a:r>
              <a:rPr lang="ru-RU" dirty="0" err="1"/>
              <a:t>пропаганди</a:t>
            </a:r>
            <a:r>
              <a:rPr lang="ru-RU" dirty="0"/>
              <a:t>, </a:t>
            </a:r>
            <a:r>
              <a:rPr lang="ru-RU" dirty="0" err="1"/>
              <a:t>базованої</a:t>
            </a:r>
            <a:r>
              <a:rPr lang="ru-RU" dirty="0"/>
              <a:t> на </a:t>
            </a:r>
            <a:r>
              <a:rPr lang="ru-RU" dirty="0" err="1"/>
              <a:t>поглядах</a:t>
            </a:r>
            <a:r>
              <a:rPr lang="ru-RU" dirty="0"/>
              <a:t> </a:t>
            </a:r>
            <a:r>
              <a:rPr lang="ru-RU" dirty="0" err="1"/>
              <a:t>вождів</a:t>
            </a:r>
            <a:r>
              <a:rPr lang="ru-RU" dirty="0"/>
              <a:t> </a:t>
            </a:r>
            <a:r>
              <a:rPr lang="ru-RU" dirty="0" err="1"/>
              <a:t>революції</a:t>
            </a:r>
            <a:r>
              <a:rPr lang="ru-RU" dirty="0"/>
              <a:t> </a:t>
            </a:r>
            <a:r>
              <a:rPr lang="ru-RU" dirty="0" err="1"/>
              <a:t>Володимира</a:t>
            </a:r>
            <a:r>
              <a:rPr lang="ru-RU" dirty="0"/>
              <a:t> </a:t>
            </a:r>
            <a:r>
              <a:rPr lang="ru-RU" dirty="0" err="1"/>
              <a:t>Леніна</a:t>
            </a:r>
            <a:r>
              <a:rPr lang="ru-RU" dirty="0"/>
              <a:t>, Карла Маркса та </a:t>
            </a:r>
            <a:r>
              <a:rPr lang="ru-RU" dirty="0" err="1"/>
              <a:t>Фрідріха</a:t>
            </a:r>
            <a:r>
              <a:rPr lang="ru-RU" dirty="0"/>
              <a:t> </a:t>
            </a:r>
            <a:r>
              <a:rPr lang="ru-RU" dirty="0" err="1"/>
              <a:t>Енгельса</a:t>
            </a:r>
            <a:r>
              <a:rPr lang="ru-RU" dirty="0"/>
              <a:t>, </a:t>
            </a:r>
            <a:r>
              <a:rPr lang="ru-RU" dirty="0" err="1"/>
              <a:t>виконуючи</a:t>
            </a:r>
            <a:r>
              <a:rPr lang="ru-RU" dirty="0"/>
              <a:t>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суто</a:t>
            </a:r>
            <a:r>
              <a:rPr lang="ru-RU" dirty="0"/>
              <a:t> </a:t>
            </a:r>
            <a:r>
              <a:rPr lang="ru-RU" dirty="0" err="1"/>
              <a:t>пасивну</a:t>
            </a:r>
            <a:r>
              <a:rPr lang="ru-RU" dirty="0"/>
              <a:t> роль і не </a:t>
            </a:r>
            <a:r>
              <a:rPr lang="ru-RU" dirty="0" err="1"/>
              <a:t>маючи</a:t>
            </a:r>
            <a:r>
              <a:rPr lang="ru-RU" dirty="0"/>
              <a:t> </a:t>
            </a:r>
            <a:r>
              <a:rPr lang="ru-RU" dirty="0" err="1"/>
              <a:t>достатніх</a:t>
            </a:r>
            <a:r>
              <a:rPr lang="ru-RU" dirty="0"/>
              <a:t> умов для </a:t>
            </a:r>
            <a:r>
              <a:rPr lang="ru-RU" dirty="0" err="1"/>
              <a:t>самостійного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1973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60</TotalTime>
  <Words>197</Words>
  <Application>Microsoft Office PowerPoint</Application>
  <PresentationFormat>Экран (4:3)</PresentationFormat>
  <Paragraphs>18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Перші квазари були відкриті на радіотелескопах в 1950-х роках. Більшість з них були записані як радіоджерела, які не відповідали жодним видимим об'єктам. Використовуючи малі телескопи і телескоп "Lovell" як інтерферометр, було показано, що вони мають дуже малі кутові розміри. Сотні цих об'єктів були записані до 1960 року і опубліковані в Третьому кембриджському каталозі, оскільки астрономи сканували небо в пошуку оптичних відповідників.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Залежно від ступеня розвитку рукавів галактики S і SB діляться на підкласи Sa, Sb та Sc (відповідно SBa, SBb і SBc). У галактик підкласу Sa спіралей майже не видно, тоді як у галактик підкласу Sc майже вся речовина скупчена в спіральних рукавах. Проміжними між галактиками Е і S є лінзоподібні галактики (підтип SO), яскравість яких від центра до краю змінюється стрибками.  До неправильних галактик (тип Іг) належать ті, що не мають чітко вираженого ядра і симетричної структури.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Саша</dc:creator>
  <cp:lastModifiedBy>Саша</cp:lastModifiedBy>
  <cp:revision>6</cp:revision>
  <dcterms:created xsi:type="dcterms:W3CDTF">2014-04-14T18:28:47Z</dcterms:created>
  <dcterms:modified xsi:type="dcterms:W3CDTF">2014-04-14T19:29:28Z</dcterms:modified>
</cp:coreProperties>
</file>