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6" r:id="rId5"/>
    <p:sldId id="258" r:id="rId6"/>
    <p:sldId id="260" r:id="rId7"/>
    <p:sldId id="261" r:id="rId8"/>
    <p:sldId id="267" r:id="rId9"/>
    <p:sldId id="262" r:id="rId10"/>
    <p:sldId id="268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467544" y="472892"/>
            <a:ext cx="5404856" cy="2232247"/>
          </a:xfrm>
        </p:spPr>
        <p:txBody>
          <a:bodyPr/>
          <a:lstStyle/>
          <a:p>
            <a:pPr algn="just" eaLnBrk="1" hangingPunct="1"/>
            <a:r>
              <a:rPr lang="ru-RU" sz="6000" b="0" dirty="0" smtClean="0">
                <a:solidFill>
                  <a:srgbClr val="FFC000"/>
                </a:solidFill>
                <a:effectLst/>
                <a:latin typeface="Minion Pro Cond" pitchFamily="18" charset="0"/>
                <a:ea typeface="Ebrima" pitchFamily="2" charset="0"/>
                <a:cs typeface="Ebrima" pitchFamily="2" charset="0"/>
              </a:rPr>
              <a:t>Солнечная активность</a:t>
            </a:r>
          </a:p>
        </p:txBody>
      </p:sp>
      <p:pic>
        <p:nvPicPr>
          <p:cNvPr id="5123" name="Рисунок 4" descr="febcme_soho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47" y="2155887"/>
            <a:ext cx="2343973" cy="1970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75" y="2852936"/>
            <a:ext cx="5048510" cy="3500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47" y="476672"/>
            <a:ext cx="2343973" cy="1758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47" y="4126049"/>
            <a:ext cx="2343973" cy="216719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1369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16632"/>
            <a:ext cx="8136904" cy="1559768"/>
          </a:xfrm>
        </p:spPr>
        <p:txBody>
          <a:bodyPr>
            <a:normAutofit/>
          </a:bodyPr>
          <a:lstStyle/>
          <a:p>
            <a:r>
              <a:rPr lang="ru-RU" dirty="0"/>
              <a:t>Искусственный спутник Земли</a:t>
            </a:r>
            <a:r>
              <a:rPr lang="ru-RU" b="0" dirty="0"/>
              <a:t> (</a:t>
            </a:r>
            <a:r>
              <a:rPr lang="ru-RU" dirty="0"/>
              <a:t>ИСЗ</a:t>
            </a:r>
            <a:r>
              <a:rPr lang="ru-RU" b="0" dirty="0"/>
              <a:t>) — </a:t>
            </a:r>
            <a:r>
              <a:rPr lang="ru-RU" b="0" dirty="0" smtClean="0"/>
              <a:t>космический </a:t>
            </a:r>
            <a:r>
              <a:rPr lang="ru-RU" b="0" dirty="0"/>
              <a:t>летательный аппарат, вращающийся вокруг Земли по геоцентрической орбите.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62600"/>
            <a:ext cx="6552727" cy="4961728"/>
          </a:xfrm>
        </p:spPr>
      </p:pic>
    </p:spTree>
    <p:extLst>
      <p:ext uri="{BB962C8B-B14F-4D97-AF65-F5344CB8AC3E}">
        <p14:creationId xmlns:p14="http://schemas.microsoft.com/office/powerpoint/2010/main" val="264463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04664"/>
            <a:ext cx="7772400" cy="22322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68580" indent="0" algn="ctr">
              <a:buNone/>
            </a:pPr>
            <a:r>
              <a:rPr lang="ru-RU" dirty="0"/>
              <a:t>Орбитальные обсерватории «</a:t>
            </a:r>
            <a:r>
              <a:rPr lang="ru-RU" dirty="0" err="1"/>
              <a:t>Нимбус</a:t>
            </a:r>
            <a:r>
              <a:rPr lang="ru-RU" dirty="0"/>
              <a:t> 7», запущенная 25 октября 1978 года, и «Солнечный максимум», запущенная </a:t>
            </a:r>
            <a:r>
              <a:rPr lang="ru-RU" dirty="0" smtClean="0"/>
              <a:t>14 </a:t>
            </a:r>
            <a:r>
              <a:rPr lang="ru-RU" dirty="0"/>
              <a:t>февраля 1980 года, определили, что благодаря ярким областям вокруг пятен, общий эффект заключается в увеличении яркости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37" y="2276872"/>
            <a:ext cx="3797277" cy="3987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104456" cy="40006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rot="21173508">
            <a:off x="987805" y="2474067"/>
            <a:ext cx="3063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FF0000"/>
                </a:solidFill>
              </a:rPr>
              <a:t>Нимбус</a:t>
            </a:r>
            <a:r>
              <a:rPr lang="ru-RU" sz="2000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547958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Солнечный максимум</a:t>
            </a:r>
          </a:p>
        </p:txBody>
      </p:sp>
    </p:spTree>
    <p:extLst>
      <p:ext uri="{BB962C8B-B14F-4D97-AF65-F5344CB8AC3E}">
        <p14:creationId xmlns:p14="http://schemas.microsoft.com/office/powerpoint/2010/main" val="106412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725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Количество солнечных пятен характеризуется с помощью числа Вольфа, которое известно также как </a:t>
            </a:r>
            <a:r>
              <a:rPr lang="ru-RU" sz="2400" b="1" dirty="0" err="1"/>
              <a:t>цюрихское</a:t>
            </a:r>
            <a:r>
              <a:rPr lang="ru-RU" sz="2400" b="1" dirty="0"/>
              <a:t> число</a:t>
            </a:r>
            <a:r>
              <a:rPr lang="ru-RU" sz="2400" dirty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5400" b="1" i="1" dirty="0" smtClean="0"/>
              <a:t>W=k(m+10n)</a:t>
            </a:r>
            <a:r>
              <a:rPr lang="ru-RU" sz="5400" b="1" i="1" dirty="0" smtClean="0"/>
              <a:t>,</a:t>
            </a:r>
            <a:br>
              <a:rPr lang="ru-RU" sz="5400" b="1" i="1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/>
              <a:t>где</a:t>
            </a:r>
            <a:br>
              <a:rPr lang="ru-RU" sz="2800" dirty="0"/>
            </a:br>
            <a:r>
              <a:rPr lang="ru-RU" sz="2800" i="1" dirty="0"/>
              <a:t>W</a:t>
            </a:r>
            <a:r>
              <a:rPr lang="ru-RU" sz="2800" dirty="0"/>
              <a:t> — число Вольфа; </a:t>
            </a:r>
            <a:r>
              <a:rPr lang="ru-RU" sz="2800" i="1" dirty="0"/>
              <a:t>f</a:t>
            </a:r>
            <a:r>
              <a:rPr lang="ru-RU" sz="2800" dirty="0"/>
              <a:t> — количество наблюдаемых пятен; </a:t>
            </a:r>
            <a:r>
              <a:rPr lang="ru-RU" sz="2800" i="1" dirty="0"/>
              <a:t>g</a:t>
            </a:r>
            <a:r>
              <a:rPr lang="ru-RU" sz="2800" dirty="0"/>
              <a:t> — количество наблюдаемых групп пятен; </a:t>
            </a:r>
            <a:r>
              <a:rPr lang="ru-RU" sz="2800" i="1" dirty="0"/>
              <a:t>k</a:t>
            </a:r>
            <a:r>
              <a:rPr lang="ru-RU" sz="2800" dirty="0"/>
              <a:t> — нормировочный коэффициент. </a:t>
            </a:r>
          </a:p>
        </p:txBody>
      </p:sp>
    </p:spTree>
    <p:extLst>
      <p:ext uri="{BB962C8B-B14F-4D97-AF65-F5344CB8AC3E}">
        <p14:creationId xmlns:p14="http://schemas.microsoft.com/office/powerpoint/2010/main" val="13725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59769"/>
              </p:ext>
            </p:extLst>
          </p:nvPr>
        </p:nvGraphicFramePr>
        <p:xfrm>
          <a:off x="1115616" y="548678"/>
          <a:ext cx="7272807" cy="592009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424269"/>
                <a:gridCol w="2424269"/>
                <a:gridCol w="2424269"/>
              </a:tblGrid>
              <a:tr h="37201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Изменения солнечной активности с приблизительной датировкой:</a:t>
                      </a:r>
                      <a:endParaRPr lang="ru-RU" sz="1800" b="1" dirty="0">
                        <a:solidFill>
                          <a:schemeClr val="bg1"/>
                        </a:solidFill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015"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Название периода</a:t>
                      </a:r>
                      <a:endParaRPr lang="ru-RU" sz="150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Начало</a:t>
                      </a:r>
                      <a:endParaRPr lang="ru-RU" sz="150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Завершение</a:t>
                      </a:r>
                      <a:endParaRPr lang="ru-RU" sz="150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</a:tr>
              <a:tr h="91855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Минимум </a:t>
                      </a:r>
                      <a:r>
                        <a:rPr lang="ru-RU" sz="1500" dirty="0" err="1" smtClean="0"/>
                        <a:t>Оорта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1040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1080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</a:tr>
              <a:tr h="119412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Средневековый </a:t>
                      </a:r>
                      <a:r>
                        <a:rPr lang="ru-RU" sz="1500" dirty="0" smtClean="0"/>
                        <a:t>Максимум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1100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1250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</a:tr>
              <a:tr h="37201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Минимум Вольфа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1280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1350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</a:tr>
              <a:tr h="37201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Минимум </a:t>
                      </a:r>
                      <a:r>
                        <a:rPr lang="ru-RU" sz="1500" dirty="0" err="1"/>
                        <a:t>Шпёрера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1450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1550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</a:tr>
              <a:tr h="37201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Минимум </a:t>
                      </a:r>
                      <a:r>
                        <a:rPr lang="ru-RU" sz="1500" dirty="0" err="1"/>
                        <a:t>Маундера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1645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1715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</a:tr>
              <a:tr h="64299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Минимум Дальтона 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1790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1820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</a:tr>
              <a:tr h="65217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Современный Максимум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1950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2004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</a:tr>
              <a:tr h="652175">
                <a:tc>
                  <a:txBody>
                    <a:bodyPr/>
                    <a:lstStyle/>
                    <a:p>
                      <a:pPr algn="ctr"/>
                      <a:r>
                        <a:rPr lang="ru-RU" sz="1500"/>
                        <a:t>Современный Минимум</a:t>
                      </a:r>
                      <a:endParaRPr lang="ru-RU" sz="150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2004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(сейчас)</a:t>
                      </a:r>
                      <a:endParaRPr lang="ru-RU" sz="1500" dirty="0">
                        <a:ea typeface="Ebrima" pitchFamily="2" charset="0"/>
                        <a:cs typeface="Ebrima" pitchFamily="2" charset="0"/>
                      </a:endParaRPr>
                    </a:p>
                  </a:txBody>
                  <a:tcPr marL="74951" marR="74951" marT="37475" marB="3747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91264" cy="155219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68580" indent="0" algn="ctr">
              <a:buNone/>
            </a:pPr>
            <a:r>
              <a:rPr lang="ru-RU" b="1" dirty="0"/>
              <a:t>Солнечная активность — комплекс явлений и процессов, связанных с образованием и распадом в солнечной атмосфере сильных магнитных полей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024"/>
            <a:ext cx="813690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470" y="260648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038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11960" y="1994212"/>
            <a:ext cx="4536504" cy="2869576"/>
          </a:xfrm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divo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>
                <a:ea typeface="Ebrima" pitchFamily="2" charset="0"/>
                <a:cs typeface="Ebrima" pitchFamily="2" charset="0"/>
              </a:rPr>
              <a:t>Первые сообщения о </a:t>
            </a:r>
            <a:r>
              <a:rPr lang="ru-RU" dirty="0" smtClean="0">
                <a:ea typeface="Ebrima" pitchFamily="2" charset="0"/>
                <a:cs typeface="Ebrima" pitchFamily="2" charset="0"/>
              </a:rPr>
              <a:t>пятнах </a:t>
            </a:r>
            <a:r>
              <a:rPr lang="ru-RU" dirty="0">
                <a:ea typeface="Ebrima" pitchFamily="2" charset="0"/>
                <a:cs typeface="Ebrima" pitchFamily="2" charset="0"/>
              </a:rPr>
              <a:t>на </a:t>
            </a:r>
            <a:r>
              <a:rPr lang="ru-RU" dirty="0" smtClean="0">
                <a:ea typeface="Ebrima" pitchFamily="2" charset="0"/>
                <a:cs typeface="Ebrima" pitchFamily="2" charset="0"/>
              </a:rPr>
              <a:t>Солнце относятся </a:t>
            </a:r>
            <a:r>
              <a:rPr lang="ru-RU" dirty="0">
                <a:ea typeface="Ebrima" pitchFamily="2" charset="0"/>
                <a:cs typeface="Ebrima" pitchFamily="2" charset="0"/>
              </a:rPr>
              <a:t>к наблюдениям </a:t>
            </a:r>
            <a:r>
              <a:rPr lang="ru-RU" dirty="0" smtClean="0">
                <a:ea typeface="Ebrima" pitchFamily="2" charset="0"/>
                <a:cs typeface="Ebrima" pitchFamily="2" charset="0"/>
              </a:rPr>
              <a:t>80 г. до н. э. в Китае, </a:t>
            </a:r>
            <a:r>
              <a:rPr lang="ru-RU" dirty="0">
                <a:ea typeface="Ebrima" pitchFamily="2" charset="0"/>
                <a:cs typeface="Ebrima" pitchFamily="2" charset="0"/>
              </a:rPr>
              <a:t>первые рисунки относятся к </a:t>
            </a:r>
            <a:r>
              <a:rPr lang="ru-RU" dirty="0" smtClean="0">
                <a:ea typeface="Ebrima" pitchFamily="2" charset="0"/>
                <a:cs typeface="Ebrima" pitchFamily="2" charset="0"/>
              </a:rPr>
              <a:t>1128 г. </a:t>
            </a:r>
          </a:p>
          <a:p>
            <a:pPr marL="68580" indent="0" algn="just">
              <a:buNone/>
            </a:pPr>
            <a:r>
              <a:rPr lang="ru-RU" dirty="0" smtClean="0">
                <a:ea typeface="Ebrima" pitchFamily="2" charset="0"/>
                <a:cs typeface="Ebrima" pitchFamily="2" charset="0"/>
              </a:rPr>
              <a:t>В 1610г.астрономы </a:t>
            </a:r>
            <a:r>
              <a:rPr lang="ru-RU" dirty="0">
                <a:ea typeface="Ebrima" pitchFamily="2" charset="0"/>
                <a:cs typeface="Ebrima" pitchFamily="2" charset="0"/>
              </a:rPr>
              <a:t>начали </a:t>
            </a:r>
            <a:r>
              <a:rPr lang="ru-RU" dirty="0" smtClean="0">
                <a:ea typeface="Ebrima" pitchFamily="2" charset="0"/>
                <a:cs typeface="Ebrima" pitchFamily="2" charset="0"/>
              </a:rPr>
              <a:t>использовать телескоп </a:t>
            </a:r>
            <a:r>
              <a:rPr lang="ru-RU" dirty="0">
                <a:ea typeface="Ebrima" pitchFamily="2" charset="0"/>
                <a:cs typeface="Ebrima" pitchFamily="2" charset="0"/>
              </a:rPr>
              <a:t>для наблюдения Солнца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44816" cy="6480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inion Pro Cond" pitchFamily="18" charset="0"/>
              </a:rPr>
              <a:t/>
            </a:r>
            <a:br>
              <a:rPr lang="ru-RU" sz="2400" b="1" dirty="0" smtClean="0">
                <a:solidFill>
                  <a:srgbClr val="FFC000"/>
                </a:solidFill>
                <a:latin typeface="Minion Pro Cond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Minion Pro Cond" pitchFamily="18" charset="0"/>
              </a:rPr>
              <a:t>История </a:t>
            </a:r>
            <a:r>
              <a:rPr lang="ru-RU" sz="2400" b="1" dirty="0">
                <a:solidFill>
                  <a:srgbClr val="FFC000"/>
                </a:solidFill>
                <a:latin typeface="Minion Pro Cond" pitchFamily="18" charset="0"/>
              </a:rPr>
              <a:t>изучения солнечной активности</a:t>
            </a:r>
            <a:r>
              <a:rPr lang="ru-RU" sz="2400" b="1" dirty="0">
                <a:latin typeface="Minion Pro Cond" pitchFamily="18" charset="0"/>
              </a:rPr>
              <a:t/>
            </a:r>
            <a:br>
              <a:rPr lang="ru-RU" sz="2400" b="1" dirty="0">
                <a:latin typeface="Minion Pro Cond" pitchFamily="18" charset="0"/>
              </a:rPr>
            </a:br>
            <a:endParaRPr lang="ru-RU" sz="2400" dirty="0">
              <a:latin typeface="Minion Pro Cond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20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00656"/>
            <a:ext cx="2843807" cy="2132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79" y="0"/>
            <a:ext cx="2932000" cy="220486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66928"/>
            <a:ext cx="3471588" cy="53910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Телескоп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4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4" y="2020888"/>
            <a:ext cx="6121412" cy="40751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65816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Последние </a:t>
            </a:r>
            <a:r>
              <a:rPr lang="ru-RU" i="1" dirty="0">
                <a:solidFill>
                  <a:schemeClr val="bg1"/>
                </a:solidFill>
              </a:rPr>
              <a:t>30</a:t>
            </a:r>
            <a:r>
              <a:rPr lang="ru-RU" b="1" i="1" dirty="0">
                <a:solidFill>
                  <a:schemeClr val="bg1"/>
                </a:solidFill>
              </a:rPr>
              <a:t> лет солнечной </a:t>
            </a:r>
            <a:r>
              <a:rPr lang="ru-RU" b="1" i="1" dirty="0" smtClean="0">
                <a:solidFill>
                  <a:schemeClr val="bg1"/>
                </a:solidFill>
              </a:rPr>
              <a:t>активности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36815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В 1845 г. профессора </a:t>
            </a:r>
            <a:r>
              <a:rPr lang="ru-RU" sz="2000" b="0" cap="none" dirty="0" err="1" smtClean="0">
                <a:latin typeface="Times New Roman" pitchFamily="18" charset="0"/>
                <a:cs typeface="Times New Roman" pitchFamily="18" charset="0"/>
              </a:rPr>
              <a:t>Д.Генри</a:t>
            </a: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0" cap="none" dirty="0" err="1" smtClean="0">
                <a:latin typeface="Times New Roman" pitchFamily="18" charset="0"/>
                <a:cs typeface="Times New Roman" pitchFamily="18" charset="0"/>
              </a:rPr>
              <a:t>С.Александер</a:t>
            </a: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 наблюдали солнце с помощью термометра и определили, что пятна излучают меньше радиации по сравнению с окружающими областями солнца. Позже было определено излучение выше среднего в областях </a:t>
            </a:r>
            <a:r>
              <a:rPr lang="ru-RU" sz="2000" b="0" cap="none" dirty="0" err="1" smtClean="0">
                <a:latin typeface="Times New Roman" pitchFamily="18" charset="0"/>
                <a:cs typeface="Times New Roman" pitchFamily="18" charset="0"/>
              </a:rPr>
              <a:t>факул</a:t>
            </a:r>
            <a:r>
              <a:rPr lang="ru-RU" sz="2000" b="0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cap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19102"/>
            <a:ext cx="4149080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Скругленная соединительная линия 5"/>
          <p:cNvCxnSpPr/>
          <p:nvPr/>
        </p:nvCxnSpPr>
        <p:spPr>
          <a:xfrm rot="10800000" flipV="1">
            <a:off x="3995936" y="1700808"/>
            <a:ext cx="3672408" cy="2376264"/>
          </a:xfrm>
          <a:prstGeom prst="curvedConnector3">
            <a:avLst>
              <a:gd name="adj1" fmla="val 25101"/>
            </a:avLst>
          </a:prstGeom>
          <a:ln w="76200"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381533" y="1700807"/>
            <a:ext cx="6480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45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916832"/>
            <a:ext cx="3873624" cy="20882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dirty="0"/>
              <a:t>Связь изменений </a:t>
            </a:r>
            <a:r>
              <a:rPr lang="ru-RU" i="1" dirty="0"/>
              <a:t>СА</a:t>
            </a:r>
            <a:r>
              <a:rPr lang="ru-RU" dirty="0"/>
              <a:t> и </a:t>
            </a:r>
            <a:r>
              <a:rPr lang="ru-RU" dirty="0">
                <a:solidFill>
                  <a:schemeClr val="bg1"/>
                </a:solidFill>
              </a:rPr>
              <a:t>климата Земли исследуется начиная с 1900 года. Ч. Г. </a:t>
            </a:r>
            <a:r>
              <a:rPr lang="ru-RU" dirty="0" err="1">
                <a:solidFill>
                  <a:schemeClr val="bg1"/>
                </a:solidFill>
              </a:rPr>
              <a:t>Аббот</a:t>
            </a:r>
            <a:r>
              <a:rPr lang="ru-RU" dirty="0">
                <a:solidFill>
                  <a:schemeClr val="bg1"/>
                </a:solidFill>
              </a:rPr>
              <a:t> из </a:t>
            </a:r>
            <a:r>
              <a:rPr lang="ru-RU" dirty="0" err="1" smtClean="0">
                <a:solidFill>
                  <a:schemeClr val="bg1"/>
                </a:solidFill>
              </a:rPr>
              <a:t>Смитсонианской</a:t>
            </a:r>
            <a:r>
              <a:rPr lang="ru-RU" dirty="0" smtClean="0">
                <a:solidFill>
                  <a:schemeClr val="bg1"/>
                </a:solidFill>
              </a:rPr>
              <a:t> обсерватории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90575"/>
            <a:ext cx="2990850" cy="5276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78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4123330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114800" cy="701040"/>
          </a:xfrm>
        </p:spPr>
        <p:txBody>
          <a:bodyPr/>
          <a:lstStyle/>
          <a:p>
            <a:r>
              <a:rPr lang="ru-RU" dirty="0" smtClean="0"/>
              <a:t>Уильям Гершель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00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" y="44624"/>
            <a:ext cx="9084501" cy="681337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2" y="2339181"/>
            <a:ext cx="5324475" cy="3438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32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Minion Pro Cond" pitchFamily="18" charset="0"/>
                <a:cs typeface="Times New Roman" pitchFamily="18" charset="0"/>
              </a:rPr>
              <a:t>График, демонстрирующий показатели солнечной активности, включая число пятен и космогенное образование изотопов</a:t>
            </a:r>
            <a:r>
              <a:rPr lang="ru-RU" sz="2800" dirty="0">
                <a:solidFill>
                  <a:schemeClr val="tx1"/>
                </a:solidFill>
                <a:latin typeface="Minion Pro C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5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40</TotalTime>
  <Words>182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BlackTie</vt:lpstr>
      <vt:lpstr>Солнечная активность</vt:lpstr>
      <vt:lpstr>Презентация PowerPoint</vt:lpstr>
      <vt:lpstr> История изучения солнечной активности </vt:lpstr>
      <vt:lpstr>Телескоп</vt:lpstr>
      <vt:lpstr>Последние 30 лет солнечной активности</vt:lpstr>
      <vt:lpstr>В 1845 г. профессора Д.Генри и С.Александер наблюдали солнце с помощью термометра и определили, что пятна излучают меньше радиации по сравнению с окружающими областями солнца. Позже было определено излучение выше среднего в областях факул.</vt:lpstr>
      <vt:lpstr>Презентация PowerPoint</vt:lpstr>
      <vt:lpstr>Уильям Гершель</vt:lpstr>
      <vt:lpstr>График, демонстрирующий показатели солнечной активности, включая число пятен и космогенное образование изотопов.</vt:lpstr>
      <vt:lpstr>Искусственный спутник Земли (ИСЗ) — космический летательный аппарат, вращающийся вокруг Земли по геоцентрической орбите.</vt:lpstr>
      <vt:lpstr>Презентация PowerPoint</vt:lpstr>
      <vt:lpstr>Количество солнечных пятен характеризуется с помощью числа Вольфа, которое известно также как цюрихское число.    W=k(m+10n),  где W — число Вольфа; f — количество наблюдаемых пятен; g — количество наблюдаемых групп пятен; k — нормировочный коэффициент.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Солнечная активность</dc:title>
  <dc:creator>Даша</dc:creator>
  <cp:lastModifiedBy>Даша</cp:lastModifiedBy>
  <cp:revision>5</cp:revision>
  <dcterms:created xsi:type="dcterms:W3CDTF">2014-01-26T22:42:19Z</dcterms:created>
  <dcterms:modified xsi:type="dcterms:W3CDTF">2014-02-09T20:45:51Z</dcterms:modified>
</cp:coreProperties>
</file>