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7" r:id="rId12"/>
    <p:sldId id="266" r:id="rId1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16ED"/>
    <a:srgbClr val="DE57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A319CB6F-B6C5-4FD3-A14B-6DCEE700E863}" type="datetimeFigureOut">
              <a:rPr lang="ru-RU" smtClean="0"/>
              <a:t>18.11.2014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9416C72-9CB2-4EB3-8409-A17374A5C8C3}" type="slidenum">
              <a:rPr lang="ru-RU" smtClean="0"/>
              <a:t>‹#›</a:t>
            </a:fld>
            <a:endParaRPr lang="ru-RU"/>
          </a:p>
        </p:txBody>
      </p:sp>
    </p:spTree>
    <p:extLst>
      <p:ext uri="{BB962C8B-B14F-4D97-AF65-F5344CB8AC3E}">
        <p14:creationId xmlns:p14="http://schemas.microsoft.com/office/powerpoint/2010/main" val="940815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319CB6F-B6C5-4FD3-A14B-6DCEE700E863}" type="datetimeFigureOut">
              <a:rPr lang="ru-RU" smtClean="0"/>
              <a:t>18.11.2014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9416C72-9CB2-4EB3-8409-A17374A5C8C3}" type="slidenum">
              <a:rPr lang="ru-RU" smtClean="0"/>
              <a:t>‹#›</a:t>
            </a:fld>
            <a:endParaRPr lang="ru-RU"/>
          </a:p>
        </p:txBody>
      </p:sp>
    </p:spTree>
    <p:extLst>
      <p:ext uri="{BB962C8B-B14F-4D97-AF65-F5344CB8AC3E}">
        <p14:creationId xmlns:p14="http://schemas.microsoft.com/office/powerpoint/2010/main" val="897187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319CB6F-B6C5-4FD3-A14B-6DCEE700E863}" type="datetimeFigureOut">
              <a:rPr lang="ru-RU" smtClean="0"/>
              <a:t>18.11.2014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9416C72-9CB2-4EB3-8409-A17374A5C8C3}" type="slidenum">
              <a:rPr lang="ru-RU" smtClean="0"/>
              <a:t>‹#›</a:t>
            </a:fld>
            <a:endParaRPr lang="ru-RU"/>
          </a:p>
        </p:txBody>
      </p:sp>
    </p:spTree>
    <p:extLst>
      <p:ext uri="{BB962C8B-B14F-4D97-AF65-F5344CB8AC3E}">
        <p14:creationId xmlns:p14="http://schemas.microsoft.com/office/powerpoint/2010/main" val="2605287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319CB6F-B6C5-4FD3-A14B-6DCEE700E863}" type="datetimeFigureOut">
              <a:rPr lang="ru-RU" smtClean="0"/>
              <a:t>18.11.2014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9416C72-9CB2-4EB3-8409-A17374A5C8C3}" type="slidenum">
              <a:rPr lang="ru-RU" smtClean="0"/>
              <a:t>‹#›</a:t>
            </a:fld>
            <a:endParaRPr lang="ru-RU"/>
          </a:p>
        </p:txBody>
      </p:sp>
    </p:spTree>
    <p:extLst>
      <p:ext uri="{BB962C8B-B14F-4D97-AF65-F5344CB8AC3E}">
        <p14:creationId xmlns:p14="http://schemas.microsoft.com/office/powerpoint/2010/main" val="1169270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A319CB6F-B6C5-4FD3-A14B-6DCEE700E863}" type="datetimeFigureOut">
              <a:rPr lang="ru-RU" smtClean="0"/>
              <a:t>18.11.2014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9416C72-9CB2-4EB3-8409-A17374A5C8C3}" type="slidenum">
              <a:rPr lang="ru-RU" smtClean="0"/>
              <a:t>‹#›</a:t>
            </a:fld>
            <a:endParaRPr lang="ru-RU"/>
          </a:p>
        </p:txBody>
      </p:sp>
    </p:spTree>
    <p:extLst>
      <p:ext uri="{BB962C8B-B14F-4D97-AF65-F5344CB8AC3E}">
        <p14:creationId xmlns:p14="http://schemas.microsoft.com/office/powerpoint/2010/main" val="1763823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A319CB6F-B6C5-4FD3-A14B-6DCEE700E863}" type="datetimeFigureOut">
              <a:rPr lang="ru-RU" smtClean="0"/>
              <a:t>18.11.2014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9416C72-9CB2-4EB3-8409-A17374A5C8C3}" type="slidenum">
              <a:rPr lang="ru-RU" smtClean="0"/>
              <a:t>‹#›</a:t>
            </a:fld>
            <a:endParaRPr lang="ru-RU"/>
          </a:p>
        </p:txBody>
      </p:sp>
    </p:spTree>
    <p:extLst>
      <p:ext uri="{BB962C8B-B14F-4D97-AF65-F5344CB8AC3E}">
        <p14:creationId xmlns:p14="http://schemas.microsoft.com/office/powerpoint/2010/main" val="1211402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A319CB6F-B6C5-4FD3-A14B-6DCEE700E863}" type="datetimeFigureOut">
              <a:rPr lang="ru-RU" smtClean="0"/>
              <a:t>18.11.2014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9416C72-9CB2-4EB3-8409-A17374A5C8C3}" type="slidenum">
              <a:rPr lang="ru-RU" smtClean="0"/>
              <a:t>‹#›</a:t>
            </a:fld>
            <a:endParaRPr lang="ru-RU"/>
          </a:p>
        </p:txBody>
      </p:sp>
    </p:spTree>
    <p:extLst>
      <p:ext uri="{BB962C8B-B14F-4D97-AF65-F5344CB8AC3E}">
        <p14:creationId xmlns:p14="http://schemas.microsoft.com/office/powerpoint/2010/main" val="208839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A319CB6F-B6C5-4FD3-A14B-6DCEE700E863}" type="datetimeFigureOut">
              <a:rPr lang="ru-RU" smtClean="0"/>
              <a:t>18.11.2014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9416C72-9CB2-4EB3-8409-A17374A5C8C3}" type="slidenum">
              <a:rPr lang="ru-RU" smtClean="0"/>
              <a:t>‹#›</a:t>
            </a:fld>
            <a:endParaRPr lang="ru-RU"/>
          </a:p>
        </p:txBody>
      </p:sp>
    </p:spTree>
    <p:extLst>
      <p:ext uri="{BB962C8B-B14F-4D97-AF65-F5344CB8AC3E}">
        <p14:creationId xmlns:p14="http://schemas.microsoft.com/office/powerpoint/2010/main" val="2871457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319CB6F-B6C5-4FD3-A14B-6DCEE700E863}" type="datetimeFigureOut">
              <a:rPr lang="ru-RU" smtClean="0"/>
              <a:t>18.11.2014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9416C72-9CB2-4EB3-8409-A17374A5C8C3}" type="slidenum">
              <a:rPr lang="ru-RU" smtClean="0"/>
              <a:t>‹#›</a:t>
            </a:fld>
            <a:endParaRPr lang="ru-RU"/>
          </a:p>
        </p:txBody>
      </p:sp>
    </p:spTree>
    <p:extLst>
      <p:ext uri="{BB962C8B-B14F-4D97-AF65-F5344CB8AC3E}">
        <p14:creationId xmlns:p14="http://schemas.microsoft.com/office/powerpoint/2010/main" val="2131497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319CB6F-B6C5-4FD3-A14B-6DCEE700E863}" type="datetimeFigureOut">
              <a:rPr lang="ru-RU" smtClean="0"/>
              <a:t>18.11.2014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9416C72-9CB2-4EB3-8409-A17374A5C8C3}" type="slidenum">
              <a:rPr lang="ru-RU" smtClean="0"/>
              <a:t>‹#›</a:t>
            </a:fld>
            <a:endParaRPr lang="ru-RU"/>
          </a:p>
        </p:txBody>
      </p:sp>
    </p:spTree>
    <p:extLst>
      <p:ext uri="{BB962C8B-B14F-4D97-AF65-F5344CB8AC3E}">
        <p14:creationId xmlns:p14="http://schemas.microsoft.com/office/powerpoint/2010/main" val="3967299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319CB6F-B6C5-4FD3-A14B-6DCEE700E863}" type="datetimeFigureOut">
              <a:rPr lang="ru-RU" smtClean="0"/>
              <a:t>18.11.2014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9416C72-9CB2-4EB3-8409-A17374A5C8C3}" type="slidenum">
              <a:rPr lang="ru-RU" smtClean="0"/>
              <a:t>‹#›</a:t>
            </a:fld>
            <a:endParaRPr lang="ru-RU"/>
          </a:p>
        </p:txBody>
      </p:sp>
    </p:spTree>
    <p:extLst>
      <p:ext uri="{BB962C8B-B14F-4D97-AF65-F5344CB8AC3E}">
        <p14:creationId xmlns:p14="http://schemas.microsoft.com/office/powerpoint/2010/main" val="1567696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19CB6F-B6C5-4FD3-A14B-6DCEE700E863}" type="datetimeFigureOut">
              <a:rPr lang="ru-RU" smtClean="0"/>
              <a:t>18.11.2014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416C72-9CB2-4EB3-8409-A17374A5C8C3}" type="slidenum">
              <a:rPr lang="ru-RU" smtClean="0"/>
              <a:t>‹#›</a:t>
            </a:fld>
            <a:endParaRPr lang="ru-RU"/>
          </a:p>
        </p:txBody>
      </p:sp>
    </p:spTree>
    <p:extLst>
      <p:ext uri="{BB962C8B-B14F-4D97-AF65-F5344CB8AC3E}">
        <p14:creationId xmlns:p14="http://schemas.microsoft.com/office/powerpoint/2010/main" val="12989964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hyperlink" Target="http://uk.wikipedia.org/wiki/%D0%A1%D0%B2%D1%96%D1%82%D0%BD%D1%96%D1%81%D1%82%D1%8C" TargetMode="External"/><Relationship Id="rId7" Type="http://schemas.openxmlformats.org/officeDocument/2006/relationships/image" Target="../media/image7.jp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hyperlink" Target="http://uk.wikipedia.org/wiki/%D0%93%D0%B0%D0%BB%D0%B0%D0%BA%D1%82%D0%B8%D0%BA%D0%B0" TargetMode="External"/><Relationship Id="rId10" Type="http://schemas.openxmlformats.org/officeDocument/2006/relationships/image" Target="../media/image10.jpg"/><Relationship Id="rId4" Type="http://schemas.openxmlformats.org/officeDocument/2006/relationships/hyperlink" Target="http://uk.wikipedia.org/wiki/%D0%90%D0%B1%D1%81%D0%BE%D0%BB%D1%8E%D1%82%D0%BD%D0%B0_%D0%B7%D0%BE%D1%80%D1%8F%D0%BD%D0%B0_%D0%B2%D0%B5%D0%BB%D0%B8%D1%87%D0%B8%D0%BD%D0%B0" TargetMode="External"/><Relationship Id="rId9"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hyperlink" Target="http://uk.wikipedia.org/wiki/%D0%A7%D1%83%D0%BC%D0%B0%D1%86%D1%8C%D0%BA%D0%B8%D0%B9_%D0%A8%D0%BB%D1%8F%D1%85" TargetMode="External"/><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uk.wikipedia.org/wiki/%D0%9B%D0%B0%D1%82%D0%B8%D0%BD%D1%81%D1%8C%D0%BA%D0%B0_%D0%BC%D0%BE%D0%B2%D0%B0" TargetMode="External"/><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hyperlink" Target="http://uk.wikipedia.org/wiki/%D0%A1%D0%B2%D1%96%D1%82%D0%BD%D1%96%D1%81%D1%82%D1%8C" TargetMode="External"/><Relationship Id="rId4" Type="http://schemas.openxmlformats.org/officeDocument/2006/relationships/hyperlink" Target="http://uk.wikipedia.org/wiki/%D0%97%D0%BE%D1%80%D1%8F"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907704" y="1556792"/>
            <a:ext cx="5904656" cy="3140968"/>
          </a:xfrm>
        </p:spPr>
        <p:txBody>
          <a:bodyPr>
            <a:noAutofit/>
          </a:bodyPr>
          <a:lstStyle/>
          <a:p>
            <a:r>
              <a:rPr lang="ru-RU" sz="7200" spc="-300" dirty="0" err="1">
                <a:solidFill>
                  <a:schemeClr val="tx2">
                    <a:lumMod val="50000"/>
                  </a:schemeClr>
                </a:solidFill>
                <a:cs typeface="David" pitchFamily="34" charset="-79"/>
              </a:rPr>
              <a:t>Нові</a:t>
            </a:r>
            <a:r>
              <a:rPr lang="ru-RU" sz="7200" spc="-300" dirty="0">
                <a:solidFill>
                  <a:schemeClr val="tx2">
                    <a:lumMod val="50000"/>
                  </a:schemeClr>
                </a:solidFill>
                <a:cs typeface="David" pitchFamily="34" charset="-79"/>
              </a:rPr>
              <a:t> та </a:t>
            </a:r>
            <a:r>
              <a:rPr lang="ru-RU" sz="7200" spc="-300" dirty="0" err="1">
                <a:solidFill>
                  <a:schemeClr val="tx2">
                    <a:lumMod val="50000"/>
                  </a:schemeClr>
                </a:solidFill>
                <a:cs typeface="David" pitchFamily="34" charset="-79"/>
              </a:rPr>
              <a:t>Наднові</a:t>
            </a:r>
            <a:r>
              <a:rPr lang="ru-RU" sz="7200" spc="-300" dirty="0">
                <a:solidFill>
                  <a:schemeClr val="tx2">
                    <a:lumMod val="50000"/>
                  </a:schemeClr>
                </a:solidFill>
                <a:cs typeface="David" pitchFamily="34" charset="-79"/>
              </a:rPr>
              <a:t> </a:t>
            </a:r>
            <a:r>
              <a:rPr lang="ru-RU" sz="7200" spc="-300" dirty="0" err="1">
                <a:solidFill>
                  <a:schemeClr val="tx2">
                    <a:lumMod val="50000"/>
                  </a:schemeClr>
                </a:solidFill>
                <a:cs typeface="David" pitchFamily="34" charset="-79"/>
              </a:rPr>
              <a:t>зорі</a:t>
            </a:r>
            <a:endParaRPr lang="ru-RU" sz="7200" spc="-300" dirty="0">
              <a:solidFill>
                <a:schemeClr val="tx2">
                  <a:lumMod val="50000"/>
                </a:schemeClr>
              </a:solidFill>
              <a:cs typeface="David" pitchFamily="34" charset="-79"/>
            </a:endParaRPr>
          </a:p>
        </p:txBody>
      </p:sp>
    </p:spTree>
    <p:extLst>
      <p:ext uri="{BB962C8B-B14F-4D97-AF65-F5344CB8AC3E}">
        <p14:creationId xmlns:p14="http://schemas.microsoft.com/office/powerpoint/2010/main" val="263665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554" y="4941168"/>
            <a:ext cx="7355758" cy="1143000"/>
          </a:xfrm>
        </p:spPr>
        <p:txBody>
          <a:bodyPr>
            <a:noAutofit/>
          </a:bodyPr>
          <a:lstStyle/>
          <a:p>
            <a:r>
              <a:rPr lang="ru-RU" sz="2400" dirty="0" err="1">
                <a:solidFill>
                  <a:schemeClr val="accent6">
                    <a:lumMod val="60000"/>
                    <a:lumOff val="40000"/>
                  </a:schemeClr>
                </a:solidFill>
              </a:rPr>
              <a:t>Проте</a:t>
            </a:r>
            <a:r>
              <a:rPr lang="ru-RU" sz="2400" dirty="0">
                <a:solidFill>
                  <a:schemeClr val="accent6">
                    <a:lumMod val="60000"/>
                    <a:lumOff val="40000"/>
                  </a:schemeClr>
                </a:solidFill>
              </a:rPr>
              <a:t> </a:t>
            </a:r>
            <a:r>
              <a:rPr lang="ru-RU" sz="2400" dirty="0" err="1">
                <a:solidFill>
                  <a:schemeClr val="accent6">
                    <a:lumMod val="60000"/>
                    <a:lumOff val="40000"/>
                  </a:schemeClr>
                </a:solidFill>
              </a:rPr>
              <a:t>якщо</a:t>
            </a:r>
            <a:r>
              <a:rPr lang="ru-RU" sz="2400" dirty="0">
                <a:solidFill>
                  <a:schemeClr val="accent6">
                    <a:lumMod val="60000"/>
                    <a:lumOff val="40000"/>
                  </a:schemeClr>
                </a:solidFill>
              </a:rPr>
              <a:t> </a:t>
            </a:r>
            <a:r>
              <a:rPr lang="ru-RU" sz="2400" dirty="0" err="1">
                <a:solidFill>
                  <a:schemeClr val="accent6">
                    <a:lumMod val="60000"/>
                    <a:lumOff val="40000"/>
                  </a:schemeClr>
                </a:solidFill>
              </a:rPr>
              <a:t>відбувається</a:t>
            </a:r>
            <a:r>
              <a:rPr lang="ru-RU" sz="2400" dirty="0">
                <a:solidFill>
                  <a:schemeClr val="accent6">
                    <a:lumMod val="60000"/>
                    <a:lumOff val="40000"/>
                  </a:schemeClr>
                </a:solidFill>
              </a:rPr>
              <a:t> </a:t>
            </a:r>
            <a:r>
              <a:rPr lang="ru-RU" sz="2400" dirty="0" err="1">
                <a:solidFill>
                  <a:schemeClr val="accent6">
                    <a:lumMod val="60000"/>
                    <a:lumOff val="40000"/>
                  </a:schemeClr>
                </a:solidFill>
              </a:rPr>
              <a:t>перетікання</a:t>
            </a:r>
            <a:r>
              <a:rPr lang="ru-RU" sz="2400" dirty="0">
                <a:solidFill>
                  <a:schemeClr val="accent6">
                    <a:lumMod val="60000"/>
                    <a:lumOff val="40000"/>
                  </a:schemeClr>
                </a:solidFill>
              </a:rPr>
              <a:t> </a:t>
            </a:r>
            <a:r>
              <a:rPr lang="ru-RU" sz="2400" dirty="0" err="1">
                <a:solidFill>
                  <a:schemeClr val="accent6">
                    <a:lumMod val="60000"/>
                    <a:lumOff val="40000"/>
                  </a:schemeClr>
                </a:solidFill>
              </a:rPr>
              <a:t>речовини</a:t>
            </a:r>
            <a:r>
              <a:rPr lang="ru-RU" sz="2400" dirty="0">
                <a:solidFill>
                  <a:schemeClr val="accent6">
                    <a:lumMod val="60000"/>
                    <a:lumOff val="40000"/>
                  </a:schemeClr>
                </a:solidFill>
              </a:rPr>
              <a:t> </a:t>
            </a:r>
            <a:r>
              <a:rPr lang="ru-RU" sz="2400" dirty="0" err="1">
                <a:solidFill>
                  <a:schemeClr val="accent6">
                    <a:lumMod val="60000"/>
                    <a:lumOff val="40000"/>
                  </a:schemeClr>
                </a:solidFill>
              </a:rPr>
              <a:t>із</a:t>
            </a:r>
            <a:r>
              <a:rPr lang="ru-RU" sz="2400" dirty="0">
                <a:solidFill>
                  <a:schemeClr val="accent6">
                    <a:lumMod val="60000"/>
                    <a:lumOff val="40000"/>
                  </a:schemeClr>
                </a:solidFill>
              </a:rPr>
              <a:t> </a:t>
            </a:r>
            <a:r>
              <a:rPr lang="ru-RU" sz="2400" dirty="0" err="1" smtClean="0">
                <a:solidFill>
                  <a:schemeClr val="accent6">
                    <a:lumMod val="60000"/>
                    <a:lumOff val="40000"/>
                  </a:schemeClr>
                </a:solidFill>
              </a:rPr>
              <a:t>сусідньої</a:t>
            </a:r>
            <a:r>
              <a:rPr lang="ru-RU" sz="2400" dirty="0" smtClean="0">
                <a:solidFill>
                  <a:schemeClr val="accent6">
                    <a:lumMod val="60000"/>
                    <a:lumOff val="40000"/>
                  </a:schemeClr>
                </a:solidFill>
              </a:rPr>
              <a:t> </a:t>
            </a:r>
            <a:r>
              <a:rPr lang="ru-RU" sz="2400" dirty="0" err="1" smtClean="0">
                <a:solidFill>
                  <a:schemeClr val="accent6">
                    <a:lumMod val="60000"/>
                    <a:lumOff val="40000"/>
                  </a:schemeClr>
                </a:solidFill>
              </a:rPr>
              <a:t>гіганта</a:t>
            </a:r>
            <a:r>
              <a:rPr lang="ru-RU" sz="2400" dirty="0" smtClean="0">
                <a:solidFill>
                  <a:schemeClr val="accent6">
                    <a:lumMod val="60000"/>
                    <a:lumOff val="40000"/>
                  </a:schemeClr>
                </a:solidFill>
              </a:rPr>
              <a:t>, </a:t>
            </a:r>
            <a:r>
              <a:rPr lang="ru-RU" sz="2400" dirty="0" err="1" smtClean="0">
                <a:solidFill>
                  <a:schemeClr val="accent6">
                    <a:lumMod val="60000"/>
                    <a:lumOff val="40000"/>
                  </a:schemeClr>
                </a:solidFill>
              </a:rPr>
              <a:t>це</a:t>
            </a:r>
            <a:r>
              <a:rPr lang="ru-RU" sz="2400" dirty="0" smtClean="0">
                <a:solidFill>
                  <a:schemeClr val="accent6">
                    <a:lumMod val="60000"/>
                    <a:lumOff val="40000"/>
                  </a:schemeClr>
                </a:solidFill>
              </a:rPr>
              <a:t> </a:t>
            </a:r>
            <a:r>
              <a:rPr lang="ru-RU" sz="2400" dirty="0" err="1">
                <a:solidFill>
                  <a:schemeClr val="accent6">
                    <a:lumMod val="60000"/>
                    <a:lumOff val="40000"/>
                  </a:schemeClr>
                </a:solidFill>
              </a:rPr>
              <a:t>призводить</a:t>
            </a:r>
            <a:r>
              <a:rPr lang="ru-RU" sz="2400" dirty="0">
                <a:solidFill>
                  <a:schemeClr val="accent6">
                    <a:lumMod val="60000"/>
                    <a:lumOff val="40000"/>
                  </a:schemeClr>
                </a:solidFill>
              </a:rPr>
              <a:t> до </a:t>
            </a:r>
            <a:r>
              <a:rPr lang="ru-RU" sz="2400" dirty="0" err="1">
                <a:solidFill>
                  <a:schemeClr val="accent6">
                    <a:lumMod val="60000"/>
                    <a:lumOff val="40000"/>
                  </a:schemeClr>
                </a:solidFill>
              </a:rPr>
              <a:t>накопичення</a:t>
            </a:r>
            <a:r>
              <a:rPr lang="ru-RU" sz="2400" dirty="0">
                <a:solidFill>
                  <a:schemeClr val="accent6">
                    <a:lumMod val="60000"/>
                    <a:lumOff val="40000"/>
                  </a:schemeClr>
                </a:solidFill>
              </a:rPr>
              <a:t> </a:t>
            </a:r>
            <a:r>
              <a:rPr lang="ru-RU" sz="2400" dirty="0" err="1">
                <a:solidFill>
                  <a:schemeClr val="accent6">
                    <a:lumMod val="60000"/>
                    <a:lumOff val="40000"/>
                  </a:schemeClr>
                </a:solidFill>
              </a:rPr>
              <a:t>багатої</a:t>
            </a:r>
            <a:r>
              <a:rPr lang="ru-RU" sz="2400" dirty="0">
                <a:solidFill>
                  <a:schemeClr val="accent6">
                    <a:lumMod val="60000"/>
                    <a:lumOff val="40000"/>
                  </a:schemeClr>
                </a:solidFill>
              </a:rPr>
              <a:t> на </a:t>
            </a:r>
            <a:r>
              <a:rPr lang="ru-RU" sz="2400" dirty="0" err="1">
                <a:solidFill>
                  <a:schemeClr val="accent6">
                    <a:lumMod val="60000"/>
                    <a:lumOff val="40000"/>
                  </a:schemeClr>
                </a:solidFill>
              </a:rPr>
              <a:t>водень</a:t>
            </a:r>
            <a:r>
              <a:rPr lang="ru-RU" sz="2400" dirty="0">
                <a:solidFill>
                  <a:schemeClr val="accent6">
                    <a:lumMod val="60000"/>
                    <a:lumOff val="40000"/>
                  </a:schemeClr>
                </a:solidFill>
              </a:rPr>
              <a:t> </a:t>
            </a:r>
            <a:r>
              <a:rPr lang="ru-RU" sz="2400" dirty="0" err="1">
                <a:solidFill>
                  <a:schemeClr val="accent6">
                    <a:lumMod val="60000"/>
                    <a:lumOff val="40000"/>
                  </a:schemeClr>
                </a:solidFill>
              </a:rPr>
              <a:t>речовини</a:t>
            </a:r>
            <a:r>
              <a:rPr lang="ru-RU" sz="2400" dirty="0">
                <a:solidFill>
                  <a:schemeClr val="accent6">
                    <a:lumMod val="60000"/>
                    <a:lumOff val="40000"/>
                  </a:schemeClr>
                </a:solidFill>
              </a:rPr>
              <a:t> на </a:t>
            </a:r>
            <a:r>
              <a:rPr lang="ru-RU" sz="2400" dirty="0" err="1">
                <a:solidFill>
                  <a:schemeClr val="accent6">
                    <a:lumMod val="60000"/>
                    <a:lumOff val="40000"/>
                  </a:schemeClr>
                </a:solidFill>
              </a:rPr>
              <a:t>поверхні</a:t>
            </a:r>
            <a:r>
              <a:rPr lang="ru-RU" sz="2400" dirty="0">
                <a:solidFill>
                  <a:schemeClr val="accent6">
                    <a:lumMod val="60000"/>
                    <a:lumOff val="40000"/>
                  </a:schemeClr>
                </a:solidFill>
              </a:rPr>
              <a:t> </a:t>
            </a:r>
            <a:r>
              <a:rPr lang="ru-RU" sz="2400" dirty="0" err="1">
                <a:solidFill>
                  <a:schemeClr val="accent6">
                    <a:lumMod val="60000"/>
                    <a:lumOff val="40000"/>
                  </a:schemeClr>
                </a:solidFill>
              </a:rPr>
              <a:t>білого</a:t>
            </a:r>
            <a:r>
              <a:rPr lang="ru-RU" sz="2400" dirty="0">
                <a:solidFill>
                  <a:schemeClr val="accent6">
                    <a:lumMod val="60000"/>
                    <a:lumOff val="40000"/>
                  </a:schemeClr>
                </a:solidFill>
              </a:rPr>
              <a:t> карлика. Коли </a:t>
            </a:r>
            <a:r>
              <a:rPr lang="ru-RU" sz="2400" dirty="0" err="1">
                <a:solidFill>
                  <a:schemeClr val="accent6">
                    <a:lumMod val="60000"/>
                    <a:lumOff val="40000"/>
                  </a:schemeClr>
                </a:solidFill>
              </a:rPr>
              <a:t>біля</a:t>
            </a:r>
            <a:r>
              <a:rPr lang="ru-RU" sz="2400" dirty="0">
                <a:solidFill>
                  <a:schemeClr val="accent6">
                    <a:lumMod val="60000"/>
                    <a:lumOff val="40000"/>
                  </a:schemeClr>
                </a:solidFill>
              </a:rPr>
              <a:t> </a:t>
            </a:r>
            <a:r>
              <a:rPr lang="ru-RU" sz="2400" dirty="0" err="1">
                <a:solidFill>
                  <a:schemeClr val="accent6">
                    <a:lumMod val="60000"/>
                    <a:lumOff val="40000"/>
                  </a:schemeClr>
                </a:solidFill>
              </a:rPr>
              <a:t>підніжжя</a:t>
            </a:r>
            <a:r>
              <a:rPr lang="ru-RU" sz="2400" dirty="0">
                <a:solidFill>
                  <a:schemeClr val="accent6">
                    <a:lumMod val="60000"/>
                    <a:lumOff val="40000"/>
                  </a:schemeClr>
                </a:solidFill>
              </a:rPr>
              <a:t> </a:t>
            </a:r>
            <a:r>
              <a:rPr lang="ru-RU" sz="2400" dirty="0" err="1">
                <a:solidFill>
                  <a:schemeClr val="accent6">
                    <a:lumMod val="60000"/>
                    <a:lumOff val="40000"/>
                  </a:schemeClr>
                </a:solidFill>
              </a:rPr>
              <a:t>водневого</a:t>
            </a:r>
            <a:r>
              <a:rPr lang="ru-RU" sz="2400" dirty="0">
                <a:solidFill>
                  <a:schemeClr val="accent6">
                    <a:lumMod val="60000"/>
                    <a:lumOff val="40000"/>
                  </a:schemeClr>
                </a:solidFill>
              </a:rPr>
              <a:t> шару температура та </a:t>
            </a:r>
            <a:r>
              <a:rPr lang="ru-RU" sz="2400" dirty="0" err="1">
                <a:solidFill>
                  <a:schemeClr val="accent6">
                    <a:lumMod val="60000"/>
                    <a:lumOff val="40000"/>
                  </a:schemeClr>
                </a:solidFill>
              </a:rPr>
              <a:t>густина</a:t>
            </a:r>
            <a:r>
              <a:rPr lang="ru-RU" sz="2400" dirty="0">
                <a:solidFill>
                  <a:schemeClr val="accent6">
                    <a:lumMod val="60000"/>
                    <a:lumOff val="40000"/>
                  </a:schemeClr>
                </a:solidFill>
              </a:rPr>
              <a:t> </a:t>
            </a:r>
            <a:r>
              <a:rPr lang="ru-RU" sz="2400" dirty="0" err="1">
                <a:solidFill>
                  <a:schemeClr val="accent6">
                    <a:lumMod val="60000"/>
                    <a:lumOff val="40000"/>
                  </a:schemeClr>
                </a:solidFill>
              </a:rPr>
              <a:t>зросте</a:t>
            </a:r>
            <a:r>
              <a:rPr lang="ru-RU" sz="2400" dirty="0">
                <a:solidFill>
                  <a:schemeClr val="accent6">
                    <a:lumMod val="60000"/>
                    <a:lumOff val="40000"/>
                  </a:schemeClr>
                </a:solidFill>
              </a:rPr>
              <a:t> до </a:t>
            </a:r>
            <a:r>
              <a:rPr lang="ru-RU" sz="2400" dirty="0" err="1">
                <a:solidFill>
                  <a:schemeClr val="accent6">
                    <a:lumMod val="60000"/>
                    <a:lumOff val="40000"/>
                  </a:schemeClr>
                </a:solidFill>
              </a:rPr>
              <a:t>рівня</a:t>
            </a:r>
            <a:r>
              <a:rPr lang="ru-RU" sz="2400" dirty="0">
                <a:solidFill>
                  <a:schemeClr val="accent6">
                    <a:lumMod val="60000"/>
                    <a:lumOff val="40000"/>
                  </a:schemeClr>
                </a:solidFill>
              </a:rPr>
              <a:t>, </a:t>
            </a:r>
            <a:r>
              <a:rPr lang="ru-RU" sz="2400" dirty="0" err="1">
                <a:solidFill>
                  <a:schemeClr val="accent6">
                    <a:lumMod val="60000"/>
                    <a:lumOff val="40000"/>
                  </a:schemeClr>
                </a:solidFill>
              </a:rPr>
              <a:t>достатнього</a:t>
            </a:r>
            <a:r>
              <a:rPr lang="ru-RU" sz="2400" dirty="0">
                <a:solidFill>
                  <a:schemeClr val="accent6">
                    <a:lumMod val="60000"/>
                    <a:lumOff val="40000"/>
                  </a:schemeClr>
                </a:solidFill>
              </a:rPr>
              <a:t> для початку </a:t>
            </a:r>
            <a:r>
              <a:rPr lang="ru-RU" sz="2400" dirty="0" err="1">
                <a:solidFill>
                  <a:schemeClr val="accent6">
                    <a:lumMod val="60000"/>
                    <a:lumOff val="40000"/>
                  </a:schemeClr>
                </a:solidFill>
              </a:rPr>
              <a:t>термоядерної</a:t>
            </a:r>
            <a:r>
              <a:rPr lang="ru-RU" sz="2400" dirty="0">
                <a:solidFill>
                  <a:schemeClr val="accent6">
                    <a:lumMod val="60000"/>
                    <a:lumOff val="40000"/>
                  </a:schemeClr>
                </a:solidFill>
              </a:rPr>
              <a:t> </a:t>
            </a:r>
            <a:r>
              <a:rPr lang="ru-RU" sz="2400" dirty="0" err="1">
                <a:solidFill>
                  <a:schemeClr val="accent6">
                    <a:lumMod val="60000"/>
                    <a:lumOff val="40000"/>
                  </a:schemeClr>
                </a:solidFill>
              </a:rPr>
              <a:t>реакції</a:t>
            </a:r>
            <a:r>
              <a:rPr lang="ru-RU" sz="2400" dirty="0">
                <a:solidFill>
                  <a:schemeClr val="accent6">
                    <a:lumMod val="60000"/>
                    <a:lumOff val="40000"/>
                  </a:schemeClr>
                </a:solidFill>
              </a:rPr>
              <a:t>, «</a:t>
            </a:r>
            <a:r>
              <a:rPr lang="ru-RU" sz="2400" dirty="0" err="1">
                <a:solidFill>
                  <a:schemeClr val="accent6">
                    <a:lumMod val="60000"/>
                    <a:lumOff val="40000"/>
                  </a:schemeClr>
                </a:solidFill>
              </a:rPr>
              <a:t>воднева</a:t>
            </a:r>
            <a:r>
              <a:rPr lang="ru-RU" sz="2400" dirty="0">
                <a:solidFill>
                  <a:schemeClr val="accent6">
                    <a:lumMod val="60000"/>
                    <a:lumOff val="40000"/>
                  </a:schemeClr>
                </a:solidFill>
              </a:rPr>
              <a:t> бомба» на </a:t>
            </a:r>
            <a:r>
              <a:rPr lang="ru-RU" sz="2400" dirty="0" err="1">
                <a:solidFill>
                  <a:schemeClr val="accent6">
                    <a:lumMod val="60000"/>
                    <a:lumOff val="40000"/>
                  </a:schemeClr>
                </a:solidFill>
              </a:rPr>
              <a:t>поверхні</a:t>
            </a:r>
            <a:r>
              <a:rPr lang="ru-RU" sz="2400" dirty="0">
                <a:solidFill>
                  <a:schemeClr val="accent6">
                    <a:lumMod val="60000"/>
                    <a:lumOff val="40000"/>
                  </a:schemeClr>
                </a:solidFill>
              </a:rPr>
              <a:t> </a:t>
            </a:r>
            <a:r>
              <a:rPr lang="ru-RU" sz="2400" dirty="0" err="1">
                <a:solidFill>
                  <a:schemeClr val="accent6">
                    <a:lumMod val="60000"/>
                    <a:lumOff val="40000"/>
                  </a:schemeClr>
                </a:solidFill>
              </a:rPr>
              <a:t>білого</a:t>
            </a:r>
            <a:r>
              <a:rPr lang="ru-RU" sz="2400" dirty="0">
                <a:solidFill>
                  <a:schemeClr val="accent6">
                    <a:lumMod val="60000"/>
                    <a:lumOff val="40000"/>
                  </a:schemeClr>
                </a:solidFill>
              </a:rPr>
              <a:t> карлика </a:t>
            </a:r>
            <a:r>
              <a:rPr lang="ru-RU" sz="2400" dirty="0" err="1">
                <a:solidFill>
                  <a:schemeClr val="accent6">
                    <a:lumMod val="60000"/>
                    <a:lumOff val="40000"/>
                  </a:schemeClr>
                </a:solidFill>
              </a:rPr>
              <a:t>вибухне</a:t>
            </a:r>
            <a:r>
              <a:rPr lang="ru-RU" sz="2400" dirty="0">
                <a:solidFill>
                  <a:schemeClr val="accent6">
                    <a:lumMod val="60000"/>
                    <a:lumOff val="40000"/>
                  </a:schemeClr>
                </a:solidFill>
              </a:rPr>
              <a:t>.</a:t>
            </a:r>
          </a:p>
        </p:txBody>
      </p:sp>
    </p:spTree>
    <p:extLst>
      <p:ext uri="{BB962C8B-B14F-4D97-AF65-F5344CB8AC3E}">
        <p14:creationId xmlns:p14="http://schemas.microsoft.com/office/powerpoint/2010/main" val="4070493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124744"/>
            <a:ext cx="3960440" cy="1143000"/>
          </a:xfrm>
        </p:spPr>
        <p:txBody>
          <a:bodyPr>
            <a:noAutofit/>
          </a:bodyPr>
          <a:lstStyle/>
          <a:p>
            <a:r>
              <a:rPr lang="ru-RU" sz="2000" dirty="0" err="1">
                <a:solidFill>
                  <a:srgbClr val="00B0F0"/>
                </a:solidFill>
              </a:rPr>
              <a:t>Після</a:t>
            </a:r>
            <a:r>
              <a:rPr lang="ru-RU" sz="2000" dirty="0">
                <a:solidFill>
                  <a:srgbClr val="00B0F0"/>
                </a:solidFill>
              </a:rPr>
              <a:t> </a:t>
            </a:r>
            <a:r>
              <a:rPr lang="ru-RU" sz="2000" dirty="0" err="1">
                <a:solidFill>
                  <a:srgbClr val="00B0F0"/>
                </a:solidFill>
              </a:rPr>
              <a:t>спалаху</a:t>
            </a:r>
            <a:r>
              <a:rPr lang="ru-RU" sz="2000" dirty="0">
                <a:solidFill>
                  <a:srgbClr val="00B0F0"/>
                </a:solidFill>
              </a:rPr>
              <a:t> </a:t>
            </a:r>
            <a:r>
              <a:rPr lang="ru-RU" sz="2000" dirty="0" err="1">
                <a:solidFill>
                  <a:srgbClr val="00B0F0"/>
                </a:solidFill>
              </a:rPr>
              <a:t>зорі</a:t>
            </a:r>
            <a:r>
              <a:rPr lang="ru-RU" sz="2000" dirty="0">
                <a:solidFill>
                  <a:srgbClr val="00B0F0"/>
                </a:solidFill>
              </a:rPr>
              <a:t> </a:t>
            </a:r>
            <a:r>
              <a:rPr lang="ru-RU" sz="2000" dirty="0" err="1">
                <a:solidFill>
                  <a:srgbClr val="00B0F0"/>
                </a:solidFill>
              </a:rPr>
              <a:t>всі</a:t>
            </a:r>
            <a:r>
              <a:rPr lang="ru-RU" sz="2000" dirty="0">
                <a:solidFill>
                  <a:srgbClr val="00B0F0"/>
                </a:solidFill>
              </a:rPr>
              <a:t> </a:t>
            </a:r>
            <a:r>
              <a:rPr lang="ru-RU" sz="2000" dirty="0" err="1">
                <a:solidFill>
                  <a:srgbClr val="00B0F0"/>
                </a:solidFill>
              </a:rPr>
              <a:t>планети</a:t>
            </a:r>
            <a:r>
              <a:rPr lang="ru-RU" sz="2000" dirty="0">
                <a:solidFill>
                  <a:srgbClr val="00B0F0"/>
                </a:solidFill>
              </a:rPr>
              <a:t>, </a:t>
            </a:r>
            <a:r>
              <a:rPr lang="ru-RU" sz="2000" dirty="0" err="1">
                <a:solidFill>
                  <a:srgbClr val="00B0F0"/>
                </a:solidFill>
              </a:rPr>
              <a:t>які</a:t>
            </a:r>
            <a:r>
              <a:rPr lang="ru-RU" sz="2000" dirty="0">
                <a:solidFill>
                  <a:srgbClr val="00B0F0"/>
                </a:solidFill>
              </a:rPr>
              <a:t> </a:t>
            </a:r>
            <a:r>
              <a:rPr lang="ru-RU" sz="2000" dirty="0" err="1">
                <a:solidFill>
                  <a:srgbClr val="00B0F0"/>
                </a:solidFill>
              </a:rPr>
              <a:t>оберталися</a:t>
            </a:r>
            <a:r>
              <a:rPr lang="ru-RU" sz="2000" dirty="0">
                <a:solidFill>
                  <a:srgbClr val="00B0F0"/>
                </a:solidFill>
              </a:rPr>
              <a:t> </a:t>
            </a:r>
            <a:r>
              <a:rPr lang="ru-RU" sz="2000" dirty="0" err="1">
                <a:solidFill>
                  <a:srgbClr val="00B0F0"/>
                </a:solidFill>
              </a:rPr>
              <a:t>навколо</a:t>
            </a:r>
            <a:r>
              <a:rPr lang="ru-RU" sz="2000" dirty="0">
                <a:solidFill>
                  <a:srgbClr val="00B0F0"/>
                </a:solidFill>
              </a:rPr>
              <a:t> </a:t>
            </a:r>
            <a:r>
              <a:rPr lang="ru-RU" sz="2000" dirty="0" err="1">
                <a:solidFill>
                  <a:srgbClr val="00B0F0"/>
                </a:solidFill>
              </a:rPr>
              <a:t>неї</a:t>
            </a:r>
            <a:r>
              <a:rPr lang="ru-RU" sz="2000" dirty="0">
                <a:solidFill>
                  <a:srgbClr val="00B0F0"/>
                </a:solidFill>
              </a:rPr>
              <a:t>, </a:t>
            </a:r>
            <a:r>
              <a:rPr lang="ru-RU" sz="2000" dirty="0" err="1">
                <a:solidFill>
                  <a:srgbClr val="00B0F0"/>
                </a:solidFill>
              </a:rPr>
              <a:t>випаровуються</a:t>
            </a:r>
            <a:r>
              <a:rPr lang="ru-RU" sz="2000" dirty="0">
                <a:solidFill>
                  <a:srgbClr val="00B0F0"/>
                </a:solidFill>
              </a:rPr>
              <a:t> і </a:t>
            </a:r>
            <a:r>
              <a:rPr lang="ru-RU" sz="2000" dirty="0" err="1">
                <a:solidFill>
                  <a:srgbClr val="00B0F0"/>
                </a:solidFill>
              </a:rPr>
              <a:t>перетворюються</a:t>
            </a:r>
            <a:r>
              <a:rPr lang="ru-RU" sz="2000" dirty="0">
                <a:solidFill>
                  <a:srgbClr val="00B0F0"/>
                </a:solidFill>
              </a:rPr>
              <a:t> у </a:t>
            </a:r>
            <a:r>
              <a:rPr lang="ru-RU" sz="2000" dirty="0" err="1">
                <a:solidFill>
                  <a:srgbClr val="00B0F0"/>
                </a:solidFill>
              </a:rPr>
              <a:t>газопилову</a:t>
            </a:r>
            <a:r>
              <a:rPr lang="ru-RU" sz="2000" dirty="0">
                <a:solidFill>
                  <a:srgbClr val="00B0F0"/>
                </a:solidFill>
              </a:rPr>
              <a:t> </a:t>
            </a:r>
            <a:r>
              <a:rPr lang="ru-RU" sz="2000" dirty="0" err="1">
                <a:solidFill>
                  <a:srgbClr val="00B0F0"/>
                </a:solidFill>
              </a:rPr>
              <a:t>туманність</a:t>
            </a:r>
            <a:r>
              <a:rPr lang="ru-RU" sz="2000" dirty="0">
                <a:solidFill>
                  <a:srgbClr val="00B0F0"/>
                </a:solidFill>
              </a:rPr>
              <a:t>, з </a:t>
            </a:r>
            <a:r>
              <a:rPr lang="ru-RU" sz="2000" dirty="0" err="1">
                <a:solidFill>
                  <a:srgbClr val="00B0F0"/>
                </a:solidFill>
              </a:rPr>
              <a:t>якої</a:t>
            </a:r>
            <a:r>
              <a:rPr lang="ru-RU" sz="2000" dirty="0">
                <a:solidFill>
                  <a:srgbClr val="00B0F0"/>
                </a:solidFill>
              </a:rPr>
              <a:t> в </a:t>
            </a:r>
            <a:r>
              <a:rPr lang="ru-RU" sz="2000" dirty="0" err="1">
                <a:solidFill>
                  <a:srgbClr val="00B0F0"/>
                </a:solidFill>
              </a:rPr>
              <a:t>майбутньому</a:t>
            </a:r>
            <a:r>
              <a:rPr lang="ru-RU" sz="2000" dirty="0">
                <a:solidFill>
                  <a:srgbClr val="00B0F0"/>
                </a:solidFill>
              </a:rPr>
              <a:t> </a:t>
            </a:r>
            <a:r>
              <a:rPr lang="ru-RU" sz="2000" dirty="0" err="1">
                <a:solidFill>
                  <a:srgbClr val="00B0F0"/>
                </a:solidFill>
              </a:rPr>
              <a:t>може</a:t>
            </a:r>
            <a:r>
              <a:rPr lang="ru-RU" sz="2000" dirty="0">
                <a:solidFill>
                  <a:srgbClr val="00B0F0"/>
                </a:solidFill>
              </a:rPr>
              <a:t> </a:t>
            </a:r>
            <a:r>
              <a:rPr lang="ru-RU" sz="2000" dirty="0" err="1">
                <a:solidFill>
                  <a:srgbClr val="00B0F0"/>
                </a:solidFill>
              </a:rPr>
              <a:t>утворитися</a:t>
            </a:r>
            <a:r>
              <a:rPr lang="ru-RU" sz="2000" dirty="0">
                <a:solidFill>
                  <a:srgbClr val="00B0F0"/>
                </a:solidFill>
              </a:rPr>
              <a:t> </a:t>
            </a:r>
            <a:r>
              <a:rPr lang="ru-RU" sz="2000" dirty="0" err="1">
                <a:solidFill>
                  <a:srgbClr val="00B0F0"/>
                </a:solidFill>
              </a:rPr>
              <a:t>нове</a:t>
            </a:r>
            <a:r>
              <a:rPr lang="ru-RU" sz="2000" dirty="0">
                <a:solidFill>
                  <a:srgbClr val="00B0F0"/>
                </a:solidFill>
              </a:rPr>
              <a:t> </a:t>
            </a:r>
            <a:r>
              <a:rPr lang="ru-RU" sz="2000" dirty="0" err="1">
                <a:solidFill>
                  <a:srgbClr val="00B0F0"/>
                </a:solidFill>
              </a:rPr>
              <a:t>покоління</a:t>
            </a:r>
            <a:r>
              <a:rPr lang="ru-RU" sz="2000" dirty="0">
                <a:solidFill>
                  <a:srgbClr val="00B0F0"/>
                </a:solidFill>
              </a:rPr>
              <a:t> </a:t>
            </a:r>
            <a:r>
              <a:rPr lang="ru-RU" sz="2000" dirty="0" err="1">
                <a:solidFill>
                  <a:srgbClr val="00B0F0"/>
                </a:solidFill>
              </a:rPr>
              <a:t>зір</a:t>
            </a:r>
            <a:r>
              <a:rPr lang="ru-RU" sz="2000" dirty="0">
                <a:solidFill>
                  <a:srgbClr val="00B0F0"/>
                </a:solidFill>
              </a:rPr>
              <a:t>. </a:t>
            </a:r>
            <a:r>
              <a:rPr lang="ru-RU" sz="2000" dirty="0" err="1">
                <a:solidFill>
                  <a:srgbClr val="00B0F0"/>
                </a:solidFill>
              </a:rPr>
              <a:t>Тобто</a:t>
            </a:r>
            <a:r>
              <a:rPr lang="ru-RU" sz="2000" dirty="0">
                <a:solidFill>
                  <a:srgbClr val="00B0F0"/>
                </a:solidFill>
              </a:rPr>
              <a:t> у </a:t>
            </a:r>
            <a:r>
              <a:rPr lang="ru-RU" sz="2000" dirty="0" err="1">
                <a:solidFill>
                  <a:srgbClr val="00B0F0"/>
                </a:solidFill>
              </a:rPr>
              <a:t>Всесвіті</a:t>
            </a:r>
            <a:r>
              <a:rPr lang="ru-RU" sz="2000" dirty="0">
                <a:solidFill>
                  <a:srgbClr val="00B0F0"/>
                </a:solidFill>
              </a:rPr>
              <a:t> </a:t>
            </a:r>
            <a:r>
              <a:rPr lang="ru-RU" sz="2000" dirty="0" err="1">
                <a:solidFill>
                  <a:srgbClr val="00B0F0"/>
                </a:solidFill>
              </a:rPr>
              <a:t>спостерігається</a:t>
            </a:r>
            <a:r>
              <a:rPr lang="ru-RU" sz="2000" dirty="0">
                <a:solidFill>
                  <a:srgbClr val="00B0F0"/>
                </a:solidFill>
              </a:rPr>
              <a:t> </a:t>
            </a:r>
            <a:r>
              <a:rPr lang="ru-RU" sz="2000" dirty="0" err="1">
                <a:solidFill>
                  <a:srgbClr val="00B0F0"/>
                </a:solidFill>
              </a:rPr>
              <a:t>своєрідний</a:t>
            </a:r>
            <a:r>
              <a:rPr lang="ru-RU" sz="2000" dirty="0">
                <a:solidFill>
                  <a:srgbClr val="00B0F0"/>
                </a:solidFill>
              </a:rPr>
              <a:t> </a:t>
            </a:r>
            <a:r>
              <a:rPr lang="ru-RU" sz="2000" dirty="0" err="1">
                <a:solidFill>
                  <a:srgbClr val="00B0F0"/>
                </a:solidFill>
              </a:rPr>
              <a:t>кругообіг</a:t>
            </a:r>
            <a:r>
              <a:rPr lang="ru-RU" sz="2000" dirty="0">
                <a:solidFill>
                  <a:srgbClr val="00B0F0"/>
                </a:solidFill>
              </a:rPr>
              <a:t> </a:t>
            </a:r>
            <a:r>
              <a:rPr lang="ru-RU" sz="2000" dirty="0" err="1">
                <a:solidFill>
                  <a:srgbClr val="00B0F0"/>
                </a:solidFill>
              </a:rPr>
              <a:t>речовини</a:t>
            </a:r>
            <a:r>
              <a:rPr lang="ru-RU" sz="2000" dirty="0">
                <a:solidFill>
                  <a:srgbClr val="00B0F0"/>
                </a:solidFill>
              </a:rPr>
              <a:t>: </a:t>
            </a:r>
            <a:r>
              <a:rPr lang="ru-RU" sz="2000" dirty="0" err="1">
                <a:solidFill>
                  <a:srgbClr val="00B0F0"/>
                </a:solidFill>
              </a:rPr>
              <a:t>зорі</a:t>
            </a:r>
            <a:r>
              <a:rPr lang="ru-RU" sz="2000" dirty="0">
                <a:solidFill>
                  <a:srgbClr val="00B0F0"/>
                </a:solidFill>
              </a:rPr>
              <a:t> — </a:t>
            </a:r>
            <a:r>
              <a:rPr lang="ru-RU" sz="2000" dirty="0" err="1">
                <a:solidFill>
                  <a:srgbClr val="00B0F0"/>
                </a:solidFill>
              </a:rPr>
              <a:t>спалах</a:t>
            </a:r>
            <a:r>
              <a:rPr lang="ru-RU" sz="2000" dirty="0">
                <a:solidFill>
                  <a:srgbClr val="00B0F0"/>
                </a:solidFill>
              </a:rPr>
              <a:t> </a:t>
            </a:r>
            <a:r>
              <a:rPr lang="ru-RU" sz="2000" dirty="0" err="1">
                <a:solidFill>
                  <a:srgbClr val="00B0F0"/>
                </a:solidFill>
              </a:rPr>
              <a:t>зір</a:t>
            </a:r>
            <a:r>
              <a:rPr lang="ru-RU" sz="2000" dirty="0">
                <a:solidFill>
                  <a:srgbClr val="00B0F0"/>
                </a:solidFill>
              </a:rPr>
              <a:t> — </a:t>
            </a:r>
            <a:r>
              <a:rPr lang="ru-RU" sz="2000" dirty="0" err="1">
                <a:solidFill>
                  <a:srgbClr val="00B0F0"/>
                </a:solidFill>
              </a:rPr>
              <a:t>туманність</a:t>
            </a:r>
            <a:r>
              <a:rPr lang="ru-RU" sz="2000" dirty="0">
                <a:solidFill>
                  <a:srgbClr val="00B0F0"/>
                </a:solidFill>
              </a:rPr>
              <a:t> — і </a:t>
            </a:r>
            <a:r>
              <a:rPr lang="ru-RU" sz="2000" dirty="0" err="1">
                <a:solidFill>
                  <a:srgbClr val="00B0F0"/>
                </a:solidFill>
              </a:rPr>
              <a:t>знову</a:t>
            </a:r>
            <a:r>
              <a:rPr lang="ru-RU" sz="2000" dirty="0">
                <a:solidFill>
                  <a:srgbClr val="00B0F0"/>
                </a:solidFill>
              </a:rPr>
              <a:t> </a:t>
            </a:r>
            <a:r>
              <a:rPr lang="ru-RU" sz="2000" dirty="0" err="1">
                <a:solidFill>
                  <a:srgbClr val="00B0F0"/>
                </a:solidFill>
              </a:rPr>
              <a:t>народження</a:t>
            </a:r>
            <a:r>
              <a:rPr lang="ru-RU" sz="2000" dirty="0">
                <a:solidFill>
                  <a:srgbClr val="00B0F0"/>
                </a:solidFill>
              </a:rPr>
              <a:t> </a:t>
            </a:r>
            <a:r>
              <a:rPr lang="ru-RU" sz="2000" dirty="0" err="1">
                <a:solidFill>
                  <a:srgbClr val="00B0F0"/>
                </a:solidFill>
              </a:rPr>
              <a:t>молодих</a:t>
            </a:r>
            <a:r>
              <a:rPr lang="ru-RU" sz="2000" dirty="0">
                <a:solidFill>
                  <a:srgbClr val="00B0F0"/>
                </a:solidFill>
              </a:rPr>
              <a:t> </a:t>
            </a:r>
            <a:r>
              <a:rPr lang="ru-RU" sz="2000" dirty="0" err="1" smtClean="0">
                <a:solidFill>
                  <a:srgbClr val="00B0F0"/>
                </a:solidFill>
              </a:rPr>
              <a:t>зір</a:t>
            </a:r>
            <a:r>
              <a:rPr lang="ru-RU" sz="2000" dirty="0" smtClean="0">
                <a:solidFill>
                  <a:srgbClr val="00B0F0"/>
                </a:solidFill>
              </a:rPr>
              <a:t>.</a:t>
            </a:r>
            <a:endParaRPr lang="ru-RU" sz="2000" dirty="0">
              <a:solidFill>
                <a:srgbClr val="00B0F0"/>
              </a:solidFill>
            </a:endParaRPr>
          </a:p>
        </p:txBody>
      </p:sp>
    </p:spTree>
    <p:extLst>
      <p:ext uri="{BB962C8B-B14F-4D97-AF65-F5344CB8AC3E}">
        <p14:creationId xmlns:p14="http://schemas.microsoft.com/office/powerpoint/2010/main" val="1920582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858000"/>
          </a:xfrm>
        </p:spPr>
        <p:txBody>
          <a:bodyPr>
            <a:normAutofit/>
          </a:bodyPr>
          <a:lstStyle/>
          <a:p>
            <a:r>
              <a:rPr lang="uk-UA" sz="7200" dirty="0" smtClean="0">
                <a:solidFill>
                  <a:schemeClr val="accent2">
                    <a:lumMod val="50000"/>
                  </a:schemeClr>
                </a:solidFill>
              </a:rPr>
              <a:t>Дякую за увагу!</a:t>
            </a:r>
            <a:endParaRPr lang="ru-RU" sz="7200" dirty="0">
              <a:solidFill>
                <a:schemeClr val="accent2">
                  <a:lumMod val="50000"/>
                </a:schemeClr>
              </a:solidFill>
            </a:endParaRPr>
          </a:p>
        </p:txBody>
      </p:sp>
    </p:spTree>
    <p:extLst>
      <p:ext uri="{BB962C8B-B14F-4D97-AF65-F5344CB8AC3E}">
        <p14:creationId xmlns:p14="http://schemas.microsoft.com/office/powerpoint/2010/main" val="160956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708920"/>
            <a:ext cx="4248472" cy="1143000"/>
          </a:xfrm>
        </p:spPr>
        <p:txBody>
          <a:bodyPr>
            <a:noAutofit/>
          </a:bodyPr>
          <a:lstStyle/>
          <a:p>
            <a:pPr algn="l"/>
            <a:r>
              <a:rPr lang="ru-RU" sz="2800" dirty="0">
                <a:solidFill>
                  <a:srgbClr val="7030A0"/>
                </a:solidFill>
              </a:rPr>
              <a:t>У 1054 р. </a:t>
            </a:r>
            <a:r>
              <a:rPr lang="ru-RU" sz="2800" dirty="0" err="1">
                <a:solidFill>
                  <a:srgbClr val="7030A0"/>
                </a:solidFill>
              </a:rPr>
              <a:t>китайські</a:t>
            </a:r>
            <a:r>
              <a:rPr lang="ru-RU" sz="2800" dirty="0">
                <a:solidFill>
                  <a:srgbClr val="7030A0"/>
                </a:solidFill>
              </a:rPr>
              <a:t> </a:t>
            </a:r>
            <a:r>
              <a:rPr lang="ru-RU" sz="2800" dirty="0" err="1">
                <a:solidFill>
                  <a:srgbClr val="7030A0"/>
                </a:solidFill>
              </a:rPr>
              <a:t>астрономи</a:t>
            </a:r>
            <a:r>
              <a:rPr lang="ru-RU" sz="2800" dirty="0">
                <a:solidFill>
                  <a:srgbClr val="7030A0"/>
                </a:solidFill>
              </a:rPr>
              <a:t> </a:t>
            </a:r>
            <a:r>
              <a:rPr lang="ru-RU" sz="2800" dirty="0" err="1">
                <a:solidFill>
                  <a:srgbClr val="7030A0"/>
                </a:solidFill>
              </a:rPr>
              <a:t>спостерігали</a:t>
            </a:r>
            <a:r>
              <a:rPr lang="ru-RU" sz="2800" dirty="0">
                <a:solidFill>
                  <a:srgbClr val="7030A0"/>
                </a:solidFill>
              </a:rPr>
              <a:t> </a:t>
            </a:r>
            <a:r>
              <a:rPr lang="ru-RU" sz="2800" dirty="0" err="1">
                <a:solidFill>
                  <a:srgbClr val="7030A0"/>
                </a:solidFill>
              </a:rPr>
              <a:t>надзвичайно</a:t>
            </a:r>
            <a:r>
              <a:rPr lang="ru-RU" sz="2800" dirty="0">
                <a:solidFill>
                  <a:srgbClr val="7030A0"/>
                </a:solidFill>
              </a:rPr>
              <a:t> </a:t>
            </a:r>
            <a:r>
              <a:rPr lang="ru-RU" sz="2800" dirty="0" err="1">
                <a:solidFill>
                  <a:srgbClr val="7030A0"/>
                </a:solidFill>
              </a:rPr>
              <a:t>яскраву</a:t>
            </a:r>
            <a:r>
              <a:rPr lang="ru-RU" sz="2800" dirty="0">
                <a:solidFill>
                  <a:srgbClr val="7030A0"/>
                </a:solidFill>
              </a:rPr>
              <a:t> </a:t>
            </a:r>
            <a:r>
              <a:rPr lang="ru-RU" sz="2800" dirty="0" err="1">
                <a:solidFill>
                  <a:srgbClr val="7030A0"/>
                </a:solidFill>
              </a:rPr>
              <a:t>нову</a:t>
            </a:r>
            <a:r>
              <a:rPr lang="ru-RU" sz="2800" dirty="0">
                <a:solidFill>
                  <a:srgbClr val="7030A0"/>
                </a:solidFill>
              </a:rPr>
              <a:t> зорю, яку </a:t>
            </a:r>
            <a:r>
              <a:rPr lang="ru-RU" sz="2800" dirty="0" err="1">
                <a:solidFill>
                  <a:srgbClr val="7030A0"/>
                </a:solidFill>
              </a:rPr>
              <a:t>було</a:t>
            </a:r>
            <a:r>
              <a:rPr lang="ru-RU" sz="2800" dirty="0">
                <a:solidFill>
                  <a:srgbClr val="7030A0"/>
                </a:solidFill>
              </a:rPr>
              <a:t> видно вдень </a:t>
            </a:r>
            <a:r>
              <a:rPr lang="ru-RU" sz="2800" dirty="0" err="1">
                <a:solidFill>
                  <a:srgbClr val="7030A0"/>
                </a:solidFill>
              </a:rPr>
              <a:t>протягом</a:t>
            </a:r>
            <a:r>
              <a:rPr lang="ru-RU" sz="2800" dirty="0">
                <a:solidFill>
                  <a:srgbClr val="7030A0"/>
                </a:solidFill>
              </a:rPr>
              <a:t> </a:t>
            </a:r>
            <a:r>
              <a:rPr lang="ru-RU" sz="2800" dirty="0" err="1">
                <a:solidFill>
                  <a:srgbClr val="7030A0"/>
                </a:solidFill>
              </a:rPr>
              <a:t>кількох</a:t>
            </a:r>
            <a:r>
              <a:rPr lang="ru-RU" sz="2800" dirty="0">
                <a:solidFill>
                  <a:srgbClr val="7030A0"/>
                </a:solidFill>
              </a:rPr>
              <a:t> </a:t>
            </a:r>
            <a:r>
              <a:rPr lang="ru-RU" sz="2800" dirty="0" err="1">
                <a:solidFill>
                  <a:srgbClr val="7030A0"/>
                </a:solidFill>
              </a:rPr>
              <a:t>тижнів</a:t>
            </a:r>
            <a:r>
              <a:rPr lang="ru-RU" sz="2800" dirty="0">
                <a:solidFill>
                  <a:srgbClr val="7030A0"/>
                </a:solidFill>
              </a:rPr>
              <a:t>. </a:t>
            </a:r>
            <a:r>
              <a:rPr lang="ru-RU" sz="2800" dirty="0" err="1">
                <a:solidFill>
                  <a:srgbClr val="7030A0"/>
                </a:solidFill>
              </a:rPr>
              <a:t>Цю</a:t>
            </a:r>
            <a:r>
              <a:rPr lang="ru-RU" sz="2800" dirty="0">
                <a:solidFill>
                  <a:srgbClr val="7030A0"/>
                </a:solidFill>
              </a:rPr>
              <a:t> </a:t>
            </a:r>
            <a:r>
              <a:rPr lang="ru-RU" sz="2800" dirty="0" err="1">
                <a:solidFill>
                  <a:srgbClr val="7030A0"/>
                </a:solidFill>
              </a:rPr>
              <a:t>незвичайну</a:t>
            </a:r>
            <a:r>
              <a:rPr lang="ru-RU" sz="2800" dirty="0">
                <a:solidFill>
                  <a:srgbClr val="7030A0"/>
                </a:solidFill>
              </a:rPr>
              <a:t> зорю </a:t>
            </a:r>
            <a:r>
              <a:rPr lang="ru-RU" sz="2800" dirty="0" err="1">
                <a:solidFill>
                  <a:srgbClr val="7030A0"/>
                </a:solidFill>
              </a:rPr>
              <a:t>помітили</a:t>
            </a:r>
            <a:r>
              <a:rPr lang="ru-RU" sz="2800" dirty="0">
                <a:solidFill>
                  <a:srgbClr val="7030A0"/>
                </a:solidFill>
              </a:rPr>
              <a:t> </a:t>
            </a:r>
            <a:r>
              <a:rPr lang="ru-RU" sz="2800" dirty="0" err="1">
                <a:solidFill>
                  <a:srgbClr val="7030A0"/>
                </a:solidFill>
              </a:rPr>
              <a:t>також</a:t>
            </a:r>
            <a:r>
              <a:rPr lang="ru-RU" sz="2800" dirty="0">
                <a:solidFill>
                  <a:srgbClr val="7030A0"/>
                </a:solidFill>
              </a:rPr>
              <a:t> </a:t>
            </a:r>
            <a:r>
              <a:rPr lang="ru-RU" sz="2800" dirty="0" err="1">
                <a:solidFill>
                  <a:srgbClr val="7030A0"/>
                </a:solidFill>
              </a:rPr>
              <a:t>літописці</a:t>
            </a:r>
            <a:r>
              <a:rPr lang="ru-RU" sz="2800" dirty="0">
                <a:solidFill>
                  <a:srgbClr val="7030A0"/>
                </a:solidFill>
              </a:rPr>
              <a:t> в </a:t>
            </a:r>
            <a:r>
              <a:rPr lang="ru-RU" sz="2800" dirty="0" err="1">
                <a:solidFill>
                  <a:srgbClr val="7030A0"/>
                </a:solidFill>
              </a:rPr>
              <a:t>Київській</a:t>
            </a:r>
            <a:r>
              <a:rPr lang="ru-RU" sz="2800" dirty="0">
                <a:solidFill>
                  <a:srgbClr val="7030A0"/>
                </a:solidFill>
              </a:rPr>
              <a:t> </a:t>
            </a:r>
            <a:r>
              <a:rPr lang="ru-RU" sz="2800" dirty="0" err="1">
                <a:solidFill>
                  <a:srgbClr val="7030A0"/>
                </a:solidFill>
              </a:rPr>
              <a:t>Русі</a:t>
            </a:r>
            <a:r>
              <a:rPr lang="ru-RU" sz="2800" dirty="0">
                <a:solidFill>
                  <a:srgbClr val="7030A0"/>
                </a:solidFill>
              </a:rPr>
              <a:t>, </a:t>
            </a:r>
            <a:r>
              <a:rPr lang="ru-RU" sz="2800" dirty="0" err="1">
                <a:solidFill>
                  <a:srgbClr val="7030A0"/>
                </a:solidFill>
              </a:rPr>
              <a:t>бо</a:t>
            </a:r>
            <a:r>
              <a:rPr lang="ru-RU" sz="2800" dirty="0">
                <a:solidFill>
                  <a:srgbClr val="7030A0"/>
                </a:solidFill>
              </a:rPr>
              <a:t> </a:t>
            </a:r>
            <a:r>
              <a:rPr lang="ru-RU" sz="2800" dirty="0" err="1">
                <a:solidFill>
                  <a:srgbClr val="7030A0"/>
                </a:solidFill>
              </a:rPr>
              <a:t>це</a:t>
            </a:r>
            <a:r>
              <a:rPr lang="ru-RU" sz="2800" dirty="0">
                <a:solidFill>
                  <a:srgbClr val="7030A0"/>
                </a:solidFill>
              </a:rPr>
              <a:t> </a:t>
            </a:r>
            <a:r>
              <a:rPr lang="ru-RU" sz="2800" dirty="0" err="1">
                <a:solidFill>
                  <a:srgbClr val="7030A0"/>
                </a:solidFill>
              </a:rPr>
              <a:t>був</a:t>
            </a:r>
            <a:r>
              <a:rPr lang="ru-RU" sz="2800" dirty="0">
                <a:solidFill>
                  <a:srgbClr val="7030A0"/>
                </a:solidFill>
              </a:rPr>
              <a:t> </a:t>
            </a:r>
            <a:r>
              <a:rPr lang="ru-RU" sz="2800" dirty="0" err="1">
                <a:solidFill>
                  <a:srgbClr val="7030A0"/>
                </a:solidFill>
              </a:rPr>
              <a:t>рік</a:t>
            </a:r>
            <a:r>
              <a:rPr lang="ru-RU" sz="2800" dirty="0">
                <a:solidFill>
                  <a:srgbClr val="7030A0"/>
                </a:solidFill>
              </a:rPr>
              <a:t> </a:t>
            </a:r>
            <a:r>
              <a:rPr lang="ru-RU" sz="2800" dirty="0" err="1">
                <a:solidFill>
                  <a:srgbClr val="7030A0"/>
                </a:solidFill>
              </a:rPr>
              <a:t>смерті</a:t>
            </a:r>
            <a:r>
              <a:rPr lang="ru-RU" sz="2800" dirty="0">
                <a:solidFill>
                  <a:srgbClr val="7030A0"/>
                </a:solidFill>
              </a:rPr>
              <a:t> Ярослава Мудрого. </a:t>
            </a:r>
            <a:r>
              <a:rPr lang="ru-RU" sz="2800" dirty="0" err="1">
                <a:solidFill>
                  <a:srgbClr val="7030A0"/>
                </a:solidFill>
              </a:rPr>
              <a:t>Вважалося</a:t>
            </a:r>
            <a:r>
              <a:rPr lang="ru-RU" sz="2800" dirty="0">
                <a:solidFill>
                  <a:srgbClr val="7030A0"/>
                </a:solidFill>
              </a:rPr>
              <a:t>, </a:t>
            </a:r>
            <a:r>
              <a:rPr lang="ru-RU" sz="2800" dirty="0" err="1">
                <a:solidFill>
                  <a:srgbClr val="7030A0"/>
                </a:solidFill>
              </a:rPr>
              <a:t>що</a:t>
            </a:r>
            <a:r>
              <a:rPr lang="ru-RU" sz="2800" dirty="0">
                <a:solidFill>
                  <a:srgbClr val="7030A0"/>
                </a:solidFill>
              </a:rPr>
              <a:t> </a:t>
            </a:r>
            <a:r>
              <a:rPr lang="ru-RU" sz="2800" dirty="0" err="1">
                <a:solidFill>
                  <a:srgbClr val="7030A0"/>
                </a:solidFill>
              </a:rPr>
              <a:t>поява</a:t>
            </a:r>
            <a:r>
              <a:rPr lang="ru-RU" sz="2800" dirty="0">
                <a:solidFill>
                  <a:srgbClr val="7030A0"/>
                </a:solidFill>
              </a:rPr>
              <a:t> </a:t>
            </a:r>
            <a:r>
              <a:rPr lang="ru-RU" sz="2800" dirty="0" err="1">
                <a:solidFill>
                  <a:srgbClr val="7030A0"/>
                </a:solidFill>
              </a:rPr>
              <a:t>нової</a:t>
            </a:r>
            <a:r>
              <a:rPr lang="ru-RU" sz="2800" dirty="0">
                <a:solidFill>
                  <a:srgbClr val="7030A0"/>
                </a:solidFill>
              </a:rPr>
              <a:t> </a:t>
            </a:r>
            <a:r>
              <a:rPr lang="ru-RU" sz="2800" dirty="0" err="1">
                <a:solidFill>
                  <a:srgbClr val="7030A0"/>
                </a:solidFill>
              </a:rPr>
              <a:t>зорі</a:t>
            </a:r>
            <a:r>
              <a:rPr lang="ru-RU" sz="2800" dirty="0">
                <a:solidFill>
                  <a:srgbClr val="7030A0"/>
                </a:solidFill>
              </a:rPr>
              <a:t> </a:t>
            </a:r>
            <a:r>
              <a:rPr lang="ru-RU" sz="2800" dirty="0" err="1">
                <a:solidFill>
                  <a:srgbClr val="7030A0"/>
                </a:solidFill>
              </a:rPr>
              <a:t>віщувала</a:t>
            </a:r>
            <a:r>
              <a:rPr lang="ru-RU" sz="2800" dirty="0">
                <a:solidFill>
                  <a:srgbClr val="7030A0"/>
                </a:solidFill>
              </a:rPr>
              <a:t> «Боже </a:t>
            </a:r>
            <a:r>
              <a:rPr lang="ru-RU" sz="2800" dirty="0" err="1">
                <a:solidFill>
                  <a:srgbClr val="7030A0"/>
                </a:solidFill>
              </a:rPr>
              <a:t>знамення</a:t>
            </a:r>
            <a:r>
              <a:rPr lang="ru-RU" sz="2800" dirty="0">
                <a:solidFill>
                  <a:srgbClr val="7030A0"/>
                </a:solidFill>
              </a:rPr>
              <a:t>» на </a:t>
            </a:r>
            <a:r>
              <a:rPr lang="ru-RU" sz="2800" dirty="0" err="1">
                <a:solidFill>
                  <a:srgbClr val="7030A0"/>
                </a:solidFill>
              </a:rPr>
              <a:t>сумну</a:t>
            </a:r>
            <a:r>
              <a:rPr lang="ru-RU" sz="2800" dirty="0">
                <a:solidFill>
                  <a:srgbClr val="7030A0"/>
                </a:solidFill>
              </a:rPr>
              <a:t> </a:t>
            </a:r>
            <a:r>
              <a:rPr lang="ru-RU" sz="2800" dirty="0" err="1">
                <a:solidFill>
                  <a:srgbClr val="7030A0"/>
                </a:solidFill>
              </a:rPr>
              <a:t>подію</a:t>
            </a:r>
            <a:r>
              <a:rPr lang="ru-RU" sz="2800" dirty="0">
                <a:solidFill>
                  <a:srgbClr val="7030A0"/>
                </a:solidFill>
              </a:rPr>
              <a:t> в </a:t>
            </a:r>
            <a:r>
              <a:rPr lang="ru-RU" sz="2800" dirty="0" err="1">
                <a:solidFill>
                  <a:srgbClr val="7030A0"/>
                </a:solidFill>
              </a:rPr>
              <a:t>житті</a:t>
            </a:r>
            <a:r>
              <a:rPr lang="ru-RU" sz="2800" dirty="0">
                <a:solidFill>
                  <a:srgbClr val="7030A0"/>
                </a:solidFill>
              </a:rPr>
              <a:t> </a:t>
            </a:r>
            <a:r>
              <a:rPr lang="ru-RU" sz="2800" dirty="0" err="1">
                <a:solidFill>
                  <a:srgbClr val="7030A0"/>
                </a:solidFill>
              </a:rPr>
              <a:t>Русі</a:t>
            </a:r>
            <a:r>
              <a:rPr lang="ru-RU" sz="2800" dirty="0">
                <a:solidFill>
                  <a:srgbClr val="7030A0"/>
                </a:solidFill>
              </a:rPr>
              <a:t>.</a:t>
            </a: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0072" y="787369"/>
            <a:ext cx="3633574" cy="4726792"/>
          </a:xfrm>
          <a:prstGeom prst="rect">
            <a:avLst/>
          </a:prstGeom>
          <a:ln>
            <a:noFill/>
          </a:ln>
          <a:effectLst>
            <a:softEdge rad="112500"/>
          </a:effectLst>
        </p:spPr>
      </p:pic>
    </p:spTree>
    <p:extLst>
      <p:ext uri="{BB962C8B-B14F-4D97-AF65-F5344CB8AC3E}">
        <p14:creationId xmlns:p14="http://schemas.microsoft.com/office/powerpoint/2010/main" val="3897313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5687291"/>
            <a:ext cx="8229600" cy="1143000"/>
          </a:xfrm>
        </p:spPr>
        <p:txBody>
          <a:bodyPr>
            <a:noAutofit/>
          </a:bodyPr>
          <a:lstStyle/>
          <a:p>
            <a:r>
              <a:rPr lang="ru-RU" sz="2800" dirty="0" err="1">
                <a:solidFill>
                  <a:schemeClr val="accent5">
                    <a:lumMod val="60000"/>
                    <a:lumOff val="40000"/>
                  </a:schemeClr>
                </a:solidFill>
              </a:rPr>
              <a:t>Сьогодні</a:t>
            </a:r>
            <a:r>
              <a:rPr lang="ru-RU" sz="2800" dirty="0">
                <a:solidFill>
                  <a:schemeClr val="accent5">
                    <a:lumMod val="60000"/>
                    <a:lumOff val="40000"/>
                  </a:schemeClr>
                </a:solidFill>
              </a:rPr>
              <a:t> на тому </a:t>
            </a:r>
            <a:r>
              <a:rPr lang="ru-RU" sz="2800" dirty="0" err="1">
                <a:solidFill>
                  <a:schemeClr val="accent5">
                    <a:lumMod val="60000"/>
                    <a:lumOff val="40000"/>
                  </a:schemeClr>
                </a:solidFill>
              </a:rPr>
              <a:t>місці</a:t>
            </a:r>
            <a:r>
              <a:rPr lang="ru-RU" sz="2800" dirty="0">
                <a:solidFill>
                  <a:schemeClr val="accent5">
                    <a:lumMod val="60000"/>
                    <a:lumOff val="40000"/>
                  </a:schemeClr>
                </a:solidFill>
              </a:rPr>
              <a:t>, де </a:t>
            </a:r>
            <a:r>
              <a:rPr lang="ru-RU" sz="2800" dirty="0" err="1">
                <a:solidFill>
                  <a:schemeClr val="accent5">
                    <a:lumMod val="60000"/>
                    <a:lumOff val="40000"/>
                  </a:schemeClr>
                </a:solidFill>
              </a:rPr>
              <a:t>спалахнула</a:t>
            </a:r>
            <a:r>
              <a:rPr lang="ru-RU" sz="2800" dirty="0">
                <a:solidFill>
                  <a:schemeClr val="accent5">
                    <a:lumMod val="60000"/>
                    <a:lumOff val="40000"/>
                  </a:schemeClr>
                </a:solidFill>
              </a:rPr>
              <a:t> </a:t>
            </a:r>
            <a:r>
              <a:rPr lang="ru-RU" sz="2800" dirty="0" err="1">
                <a:solidFill>
                  <a:schemeClr val="accent5">
                    <a:lumMod val="60000"/>
                    <a:lumOff val="40000"/>
                  </a:schemeClr>
                </a:solidFill>
              </a:rPr>
              <a:t>ця</a:t>
            </a:r>
            <a:r>
              <a:rPr lang="ru-RU" sz="2800" dirty="0">
                <a:solidFill>
                  <a:schemeClr val="accent5">
                    <a:lumMod val="60000"/>
                    <a:lumOff val="40000"/>
                  </a:schemeClr>
                </a:solidFill>
              </a:rPr>
              <a:t> </a:t>
            </a:r>
            <a:r>
              <a:rPr lang="ru-RU" sz="2800" dirty="0" err="1">
                <a:solidFill>
                  <a:schemeClr val="accent5">
                    <a:lumMod val="60000"/>
                    <a:lumOff val="40000"/>
                  </a:schemeClr>
                </a:solidFill>
              </a:rPr>
              <a:t>таємнича</a:t>
            </a:r>
            <a:r>
              <a:rPr lang="ru-RU" sz="2800" dirty="0">
                <a:solidFill>
                  <a:schemeClr val="accent5">
                    <a:lumMod val="60000"/>
                    <a:lumOff val="40000"/>
                  </a:schemeClr>
                </a:solidFill>
              </a:rPr>
              <a:t> зоря, видно </a:t>
            </a:r>
            <a:r>
              <a:rPr lang="ru-RU" sz="2800" dirty="0" err="1">
                <a:solidFill>
                  <a:schemeClr val="accent5">
                    <a:lumMod val="60000"/>
                    <a:lumOff val="40000"/>
                  </a:schemeClr>
                </a:solidFill>
              </a:rPr>
              <a:t>туманність</a:t>
            </a:r>
            <a:r>
              <a:rPr lang="ru-RU" sz="2800" dirty="0">
                <a:solidFill>
                  <a:schemeClr val="accent5">
                    <a:lumMod val="60000"/>
                    <a:lumOff val="40000"/>
                  </a:schemeClr>
                </a:solidFill>
              </a:rPr>
              <a:t> </a:t>
            </a:r>
            <a:r>
              <a:rPr lang="ru-RU" sz="2800" dirty="0" smtClean="0">
                <a:solidFill>
                  <a:schemeClr val="accent5">
                    <a:lumMod val="60000"/>
                    <a:lumOff val="40000"/>
                  </a:schemeClr>
                </a:solidFill>
              </a:rPr>
              <a:t>Краб</a:t>
            </a:r>
            <a:r>
              <a:rPr lang="en-US" sz="2800" dirty="0">
                <a:solidFill>
                  <a:schemeClr val="accent5">
                    <a:lumMod val="60000"/>
                    <a:lumOff val="40000"/>
                  </a:schemeClr>
                </a:solidFill>
              </a:rPr>
              <a:t>.</a:t>
            </a:r>
            <a:endParaRPr lang="ru-RU" sz="2800" dirty="0">
              <a:solidFill>
                <a:schemeClr val="accent5">
                  <a:lumMod val="60000"/>
                  <a:lumOff val="40000"/>
                </a:schemeClr>
              </a:solidFill>
            </a:endParaRPr>
          </a:p>
        </p:txBody>
      </p:sp>
    </p:spTree>
    <p:extLst>
      <p:ext uri="{BB962C8B-B14F-4D97-AF65-F5344CB8AC3E}">
        <p14:creationId xmlns:p14="http://schemas.microsoft.com/office/powerpoint/2010/main" val="4249970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0"/>
            <a:ext cx="8229600" cy="1143000"/>
          </a:xfrm>
        </p:spPr>
        <p:txBody>
          <a:bodyPr>
            <a:noAutofit/>
          </a:bodyPr>
          <a:lstStyle/>
          <a:p>
            <a:r>
              <a:rPr lang="vi-VN" sz="2400" b="1" dirty="0">
                <a:solidFill>
                  <a:schemeClr val="accent5">
                    <a:lumMod val="60000"/>
                    <a:lumOff val="40000"/>
                  </a:schemeClr>
                </a:solidFill>
              </a:rPr>
              <a:t>Наднова́</a:t>
            </a:r>
            <a:r>
              <a:rPr lang="vi-VN" sz="2000" dirty="0">
                <a:solidFill>
                  <a:schemeClr val="accent5">
                    <a:lumMod val="60000"/>
                    <a:lumOff val="40000"/>
                  </a:schemeClr>
                </a:solidFill>
              </a:rPr>
              <a:t> — це зоря, що раптово збільшує свою </a:t>
            </a:r>
            <a:r>
              <a:rPr lang="vi-VN" sz="2000" dirty="0">
                <a:solidFill>
                  <a:schemeClr val="accent5">
                    <a:lumMod val="60000"/>
                    <a:lumOff val="40000"/>
                  </a:schemeClr>
                </a:solidFill>
                <a:hlinkClick r:id="rId3" tooltip="Світність"/>
              </a:rPr>
              <a:t>світність</a:t>
            </a:r>
            <a:r>
              <a:rPr lang="vi-VN" sz="2000" dirty="0">
                <a:solidFill>
                  <a:schemeClr val="accent5">
                    <a:lumMod val="60000"/>
                    <a:lumOff val="40000"/>
                  </a:schemeClr>
                </a:solidFill>
              </a:rPr>
              <a:t> у мільярди раз (на 20 </a:t>
            </a:r>
            <a:r>
              <a:rPr lang="vi-VN" sz="2000" dirty="0">
                <a:solidFill>
                  <a:schemeClr val="accent5">
                    <a:lumMod val="60000"/>
                    <a:lumOff val="40000"/>
                  </a:schemeClr>
                </a:solidFill>
                <a:hlinkClick r:id="rId4" tooltip="Абсолютна зоряна величина"/>
              </a:rPr>
              <a:t>зоряних величин</a:t>
            </a:r>
            <a:r>
              <a:rPr lang="vi-VN" sz="2000" dirty="0">
                <a:solidFill>
                  <a:schemeClr val="accent5">
                    <a:lumMod val="60000"/>
                    <a:lumOff val="40000"/>
                  </a:schemeClr>
                </a:solidFill>
              </a:rPr>
              <a:t>), а іноді й більше. </a:t>
            </a:r>
            <a:endParaRPr lang="ru-RU" sz="2000" dirty="0">
              <a:solidFill>
                <a:schemeClr val="accent5">
                  <a:lumMod val="60000"/>
                  <a:lumOff val="40000"/>
                </a:schemeClr>
              </a:solidFill>
            </a:endParaRPr>
          </a:p>
        </p:txBody>
      </p:sp>
      <p:sp>
        <p:nvSpPr>
          <p:cNvPr id="4" name="TextBox 3"/>
          <p:cNvSpPr txBox="1"/>
          <p:nvPr/>
        </p:nvSpPr>
        <p:spPr>
          <a:xfrm>
            <a:off x="395536" y="5398577"/>
            <a:ext cx="8460432" cy="1323439"/>
          </a:xfrm>
          <a:prstGeom prst="rect">
            <a:avLst/>
          </a:prstGeom>
          <a:noFill/>
        </p:spPr>
        <p:txBody>
          <a:bodyPr wrap="square" rtlCol="0">
            <a:spAutoFit/>
          </a:bodyPr>
          <a:lstStyle/>
          <a:p>
            <a:pPr algn="ctr"/>
            <a:r>
              <a:rPr lang="vi-VN" sz="2000" dirty="0" smtClean="0">
                <a:solidFill>
                  <a:schemeClr val="accent5">
                    <a:lumMod val="60000"/>
                    <a:lumOff val="40000"/>
                  </a:schemeClr>
                </a:solidFill>
              </a:rPr>
              <a:t>У максимумі спалаху наднова випромінює стільки ж світла, скільки його випромінюють мільярди зір разом. Це найяскравіші з відомих зір, їх світність порівняна зі світністю цілої </a:t>
            </a:r>
            <a:r>
              <a:rPr lang="vi-VN" sz="2000" dirty="0" smtClean="0">
                <a:solidFill>
                  <a:schemeClr val="accent5">
                    <a:lumMod val="60000"/>
                    <a:lumOff val="40000"/>
                  </a:schemeClr>
                </a:solidFill>
                <a:hlinkClick r:id="rId5" tooltip="Галактика"/>
              </a:rPr>
              <a:t>галактики</a:t>
            </a:r>
            <a:r>
              <a:rPr lang="vi-VN" sz="2000" dirty="0" smtClean="0">
                <a:solidFill>
                  <a:schemeClr val="accent5">
                    <a:lumMod val="60000"/>
                    <a:lumOff val="40000"/>
                  </a:schemeClr>
                </a:solidFill>
              </a:rPr>
              <a:t>, а іноді навіть перевищує її</a:t>
            </a:r>
            <a:r>
              <a:rPr lang="en-US" sz="2000" dirty="0">
                <a:solidFill>
                  <a:schemeClr val="accent5">
                    <a:lumMod val="60000"/>
                    <a:lumOff val="40000"/>
                  </a:schemeClr>
                </a:solidFill>
              </a:rPr>
              <a:t>.</a:t>
            </a:r>
            <a:endParaRPr lang="ru-RU" sz="2000" dirty="0">
              <a:solidFill>
                <a:schemeClr val="accent5">
                  <a:lumMod val="60000"/>
                  <a:lumOff val="40000"/>
                </a:schemeClr>
              </a:solidFill>
            </a:endParaRPr>
          </a:p>
        </p:txBody>
      </p:sp>
      <p:pic>
        <p:nvPicPr>
          <p:cNvPr id="5" name="Рисунок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520" y="1124744"/>
            <a:ext cx="2880320" cy="2160240"/>
          </a:xfrm>
          <a:prstGeom prst="rect">
            <a:avLst/>
          </a:prstGeom>
        </p:spPr>
      </p:pic>
      <p:pic>
        <p:nvPicPr>
          <p:cNvPr id="6" name="Рисунок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13051" y="1189551"/>
            <a:ext cx="2808312" cy="2246650"/>
          </a:xfrm>
          <a:prstGeom prst="rect">
            <a:avLst/>
          </a:prstGeom>
        </p:spPr>
      </p:pic>
      <p:pic>
        <p:nvPicPr>
          <p:cNvPr id="8" name="Рисунок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31840" y="1772816"/>
            <a:ext cx="2979204" cy="1986136"/>
          </a:xfrm>
          <a:prstGeom prst="rect">
            <a:avLst/>
          </a:prstGeom>
        </p:spPr>
      </p:pic>
      <p:pic>
        <p:nvPicPr>
          <p:cNvPr id="9" name="Рисунок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9592" y="2976329"/>
            <a:ext cx="2384865" cy="2273571"/>
          </a:xfrm>
          <a:prstGeom prst="rect">
            <a:avLst/>
          </a:prstGeom>
        </p:spPr>
      </p:pic>
      <p:pic>
        <p:nvPicPr>
          <p:cNvPr id="11" name="Рисунок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64088" y="3284984"/>
            <a:ext cx="2301974" cy="2106306"/>
          </a:xfrm>
          <a:prstGeom prst="rect">
            <a:avLst/>
          </a:prstGeom>
        </p:spPr>
      </p:pic>
    </p:spTree>
    <p:extLst>
      <p:ext uri="{BB962C8B-B14F-4D97-AF65-F5344CB8AC3E}">
        <p14:creationId xmlns:p14="http://schemas.microsoft.com/office/powerpoint/2010/main" val="194119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292" y="692696"/>
            <a:ext cx="9144000" cy="1143000"/>
          </a:xfrm>
        </p:spPr>
        <p:txBody>
          <a:bodyPr>
            <a:noAutofit/>
          </a:bodyPr>
          <a:lstStyle/>
          <a:p>
            <a:r>
              <a:rPr lang="ru-RU" sz="2800" dirty="0" err="1">
                <a:solidFill>
                  <a:schemeClr val="accent5">
                    <a:lumMod val="60000"/>
                    <a:lumOff val="40000"/>
                  </a:schemeClr>
                </a:solidFill>
              </a:rPr>
              <a:t>Спалахи</a:t>
            </a:r>
            <a:r>
              <a:rPr lang="ru-RU" sz="2800" dirty="0">
                <a:solidFill>
                  <a:schemeClr val="accent5">
                    <a:lumMod val="60000"/>
                    <a:lumOff val="40000"/>
                  </a:schemeClr>
                </a:solidFill>
              </a:rPr>
              <a:t> </a:t>
            </a:r>
            <a:r>
              <a:rPr lang="ru-RU" sz="2800" dirty="0" err="1">
                <a:solidFill>
                  <a:schemeClr val="accent5">
                    <a:lumMod val="60000"/>
                    <a:lumOff val="40000"/>
                  </a:schemeClr>
                </a:solidFill>
              </a:rPr>
              <a:t>наднових</a:t>
            </a:r>
            <a:r>
              <a:rPr lang="ru-RU" sz="2800" dirty="0">
                <a:solidFill>
                  <a:schemeClr val="accent5">
                    <a:lumMod val="60000"/>
                    <a:lumOff val="40000"/>
                  </a:schemeClr>
                </a:solidFill>
              </a:rPr>
              <a:t> — </a:t>
            </a:r>
            <a:r>
              <a:rPr lang="ru-RU" sz="2800" dirty="0" err="1">
                <a:solidFill>
                  <a:schemeClr val="accent5">
                    <a:lumMod val="60000"/>
                    <a:lumOff val="40000"/>
                  </a:schemeClr>
                </a:solidFill>
              </a:rPr>
              <a:t>досить</a:t>
            </a:r>
            <a:r>
              <a:rPr lang="ru-RU" sz="2800" dirty="0">
                <a:solidFill>
                  <a:schemeClr val="accent5">
                    <a:lumMod val="60000"/>
                    <a:lumOff val="40000"/>
                  </a:schemeClr>
                </a:solidFill>
              </a:rPr>
              <a:t> </a:t>
            </a:r>
            <a:r>
              <a:rPr lang="ru-RU" sz="2800" dirty="0" err="1">
                <a:solidFill>
                  <a:schemeClr val="accent5">
                    <a:lumMod val="60000"/>
                    <a:lumOff val="40000"/>
                  </a:schemeClr>
                </a:solidFill>
              </a:rPr>
              <a:t>рідкісне</a:t>
            </a:r>
            <a:r>
              <a:rPr lang="ru-RU" sz="2800" dirty="0">
                <a:solidFill>
                  <a:schemeClr val="accent5">
                    <a:lumMod val="60000"/>
                    <a:lumOff val="40000"/>
                  </a:schemeClr>
                </a:solidFill>
              </a:rPr>
              <a:t> </a:t>
            </a:r>
            <a:r>
              <a:rPr lang="ru-RU" sz="2800" dirty="0" err="1">
                <a:solidFill>
                  <a:schemeClr val="accent5">
                    <a:lumMod val="60000"/>
                    <a:lumOff val="40000"/>
                  </a:schemeClr>
                </a:solidFill>
              </a:rPr>
              <a:t>явище</a:t>
            </a:r>
            <a:r>
              <a:rPr lang="ru-RU" sz="2800" dirty="0">
                <a:solidFill>
                  <a:schemeClr val="accent5">
                    <a:lumMod val="60000"/>
                    <a:lumOff val="40000"/>
                  </a:schemeClr>
                </a:solidFill>
              </a:rPr>
              <a:t>. У </a:t>
            </a:r>
            <a:r>
              <a:rPr lang="ru-RU" sz="2800" dirty="0" err="1">
                <a:solidFill>
                  <a:schemeClr val="accent5">
                    <a:lumMod val="60000"/>
                    <a:lumOff val="40000"/>
                  </a:schemeClr>
                </a:solidFill>
              </a:rPr>
              <a:t>нашому</a:t>
            </a:r>
            <a:r>
              <a:rPr lang="ru-RU" sz="2800" dirty="0">
                <a:solidFill>
                  <a:schemeClr val="accent5">
                    <a:lumMod val="60000"/>
                    <a:lumOff val="40000"/>
                  </a:schemeClr>
                </a:solidFill>
              </a:rPr>
              <a:t> </a:t>
            </a:r>
            <a:r>
              <a:rPr lang="ru-RU" sz="2800" dirty="0" err="1">
                <a:solidFill>
                  <a:schemeClr val="accent5">
                    <a:lumMod val="60000"/>
                    <a:lumOff val="40000"/>
                  </a:schemeClr>
                </a:solidFill>
                <a:hlinkClick r:id="rId3" tooltip="Чумацький Шлях"/>
              </a:rPr>
              <a:t>Чумацькому</a:t>
            </a:r>
            <a:r>
              <a:rPr lang="ru-RU" sz="2800" dirty="0">
                <a:solidFill>
                  <a:schemeClr val="accent5">
                    <a:lumMod val="60000"/>
                    <a:lumOff val="40000"/>
                  </a:schemeClr>
                </a:solidFill>
                <a:hlinkClick r:id="rId3" tooltip="Чумацький Шлях"/>
              </a:rPr>
              <a:t> Шляху</a:t>
            </a:r>
            <a:r>
              <a:rPr lang="ru-RU" sz="2800" dirty="0">
                <a:solidFill>
                  <a:schemeClr val="accent5">
                    <a:lumMod val="60000"/>
                    <a:lumOff val="40000"/>
                  </a:schemeClr>
                </a:solidFill>
              </a:rPr>
              <a:t> вони </a:t>
            </a:r>
            <a:r>
              <a:rPr lang="ru-RU" sz="2800" dirty="0" err="1">
                <a:solidFill>
                  <a:schemeClr val="accent5">
                    <a:lumMod val="60000"/>
                    <a:lumOff val="40000"/>
                  </a:schemeClr>
                </a:solidFill>
              </a:rPr>
              <a:t>спостерігаються</a:t>
            </a:r>
            <a:r>
              <a:rPr lang="ru-RU" sz="2800" dirty="0">
                <a:solidFill>
                  <a:schemeClr val="accent5">
                    <a:lumMod val="60000"/>
                    <a:lumOff val="40000"/>
                  </a:schemeClr>
                </a:solidFill>
              </a:rPr>
              <a:t> </a:t>
            </a:r>
            <a:r>
              <a:rPr lang="ru-RU" sz="2800" dirty="0" err="1">
                <a:solidFill>
                  <a:schemeClr val="accent5">
                    <a:lumMod val="60000"/>
                    <a:lumOff val="40000"/>
                  </a:schemeClr>
                </a:solidFill>
              </a:rPr>
              <a:t>приблизно</a:t>
            </a:r>
            <a:r>
              <a:rPr lang="ru-RU" sz="2800" dirty="0">
                <a:solidFill>
                  <a:schemeClr val="accent5">
                    <a:lumMod val="60000"/>
                    <a:lumOff val="40000"/>
                  </a:schemeClr>
                </a:solidFill>
              </a:rPr>
              <a:t> раз на 500 </a:t>
            </a:r>
            <a:r>
              <a:rPr lang="ru-RU" sz="2800" dirty="0" err="1">
                <a:solidFill>
                  <a:schemeClr val="accent5">
                    <a:lumMod val="60000"/>
                    <a:lumOff val="40000"/>
                  </a:schemeClr>
                </a:solidFill>
              </a:rPr>
              <a:t>років</a:t>
            </a:r>
            <a:r>
              <a:rPr lang="ru-RU" sz="2800" dirty="0">
                <a:solidFill>
                  <a:schemeClr val="accent5">
                    <a:lumMod val="60000"/>
                    <a:lumOff val="40000"/>
                  </a:schemeClr>
                </a:solidFill>
              </a:rPr>
              <a:t>, </a:t>
            </a:r>
            <a:r>
              <a:rPr lang="ru-RU" sz="2800" dirty="0" err="1">
                <a:solidFill>
                  <a:schemeClr val="accent5">
                    <a:lumMod val="60000"/>
                    <a:lumOff val="40000"/>
                  </a:schemeClr>
                </a:solidFill>
              </a:rPr>
              <a:t>хоча</a:t>
            </a:r>
            <a:r>
              <a:rPr lang="ru-RU" sz="2800" dirty="0">
                <a:solidFill>
                  <a:schemeClr val="accent5">
                    <a:lumMod val="60000"/>
                    <a:lumOff val="40000"/>
                  </a:schemeClr>
                </a:solidFill>
              </a:rPr>
              <a:t> </a:t>
            </a:r>
            <a:r>
              <a:rPr lang="ru-RU" sz="2800" dirty="0" err="1">
                <a:solidFill>
                  <a:schemeClr val="accent5">
                    <a:lumMod val="60000"/>
                    <a:lumOff val="40000"/>
                  </a:schemeClr>
                </a:solidFill>
              </a:rPr>
              <a:t>очікуваний</a:t>
            </a:r>
            <a:r>
              <a:rPr lang="ru-RU" sz="2800" dirty="0">
                <a:solidFill>
                  <a:schemeClr val="accent5">
                    <a:lumMod val="60000"/>
                    <a:lumOff val="40000"/>
                  </a:schemeClr>
                </a:solidFill>
              </a:rPr>
              <a:t> </a:t>
            </a:r>
            <a:r>
              <a:rPr lang="ru-RU" sz="2800" dirty="0" err="1">
                <a:solidFill>
                  <a:schemeClr val="accent5">
                    <a:lumMod val="60000"/>
                    <a:lumOff val="40000"/>
                  </a:schemeClr>
                </a:solidFill>
              </a:rPr>
              <a:t>проміжок</a:t>
            </a:r>
            <a:r>
              <a:rPr lang="ru-RU" sz="2800" dirty="0">
                <a:solidFill>
                  <a:schemeClr val="accent5">
                    <a:lumMod val="60000"/>
                    <a:lumOff val="40000"/>
                  </a:schemeClr>
                </a:solidFill>
              </a:rPr>
              <a:t> </a:t>
            </a:r>
            <a:r>
              <a:rPr lang="ru-RU" sz="2800" dirty="0" err="1">
                <a:solidFill>
                  <a:schemeClr val="accent5">
                    <a:lumMod val="60000"/>
                    <a:lumOff val="40000"/>
                  </a:schemeClr>
                </a:solidFill>
              </a:rPr>
              <a:t>між</a:t>
            </a:r>
            <a:r>
              <a:rPr lang="ru-RU" sz="2800" dirty="0">
                <a:solidFill>
                  <a:schemeClr val="accent5">
                    <a:lumMod val="60000"/>
                    <a:lumOff val="40000"/>
                  </a:schemeClr>
                </a:solidFill>
              </a:rPr>
              <a:t> </a:t>
            </a:r>
            <a:r>
              <a:rPr lang="ru-RU" sz="2800" dirty="0" err="1">
                <a:solidFill>
                  <a:schemeClr val="accent5">
                    <a:lumMod val="60000"/>
                    <a:lumOff val="40000"/>
                  </a:schemeClr>
                </a:solidFill>
              </a:rPr>
              <a:t>спалахами</a:t>
            </a:r>
            <a:r>
              <a:rPr lang="ru-RU" sz="2800" dirty="0">
                <a:solidFill>
                  <a:schemeClr val="accent5">
                    <a:lumMod val="60000"/>
                    <a:lumOff val="40000"/>
                  </a:schemeClr>
                </a:solidFill>
              </a:rPr>
              <a:t> — 50±25 </a:t>
            </a:r>
            <a:r>
              <a:rPr lang="ru-RU" sz="2800" dirty="0" err="1" smtClean="0">
                <a:solidFill>
                  <a:schemeClr val="accent5">
                    <a:lumMod val="60000"/>
                    <a:lumOff val="40000"/>
                  </a:schemeClr>
                </a:solidFill>
              </a:rPr>
              <a:t>років</a:t>
            </a:r>
            <a:r>
              <a:rPr lang="ru-RU" sz="2800" dirty="0" smtClean="0">
                <a:solidFill>
                  <a:schemeClr val="accent5">
                    <a:lumMod val="60000"/>
                    <a:lumOff val="40000"/>
                  </a:schemeClr>
                </a:solidFill>
              </a:rPr>
              <a:t>. </a:t>
            </a:r>
            <a:r>
              <a:rPr lang="ru-RU" sz="2800" dirty="0" err="1">
                <a:solidFill>
                  <a:schemeClr val="accent5">
                    <a:lumMod val="60000"/>
                    <a:lumOff val="40000"/>
                  </a:schemeClr>
                </a:solidFill>
              </a:rPr>
              <a:t>Завдяки</a:t>
            </a:r>
            <a:r>
              <a:rPr lang="ru-RU" sz="2800" dirty="0">
                <a:solidFill>
                  <a:schemeClr val="accent5">
                    <a:lumMod val="60000"/>
                    <a:lumOff val="40000"/>
                  </a:schemeClr>
                </a:solidFill>
              </a:rPr>
              <a:t> </a:t>
            </a:r>
            <a:r>
              <a:rPr lang="ru-RU" sz="2800" dirty="0" err="1">
                <a:solidFill>
                  <a:schemeClr val="accent5">
                    <a:lumMod val="60000"/>
                    <a:lumOff val="40000"/>
                  </a:schemeClr>
                </a:solidFill>
              </a:rPr>
              <a:t>високій</a:t>
            </a:r>
            <a:r>
              <a:rPr lang="ru-RU" sz="2800" dirty="0">
                <a:solidFill>
                  <a:schemeClr val="accent5">
                    <a:lumMod val="60000"/>
                    <a:lumOff val="40000"/>
                  </a:schemeClr>
                </a:solidFill>
              </a:rPr>
              <a:t> </a:t>
            </a:r>
            <a:r>
              <a:rPr lang="ru-RU" sz="2800" dirty="0" err="1">
                <a:solidFill>
                  <a:schemeClr val="accent5">
                    <a:lumMod val="60000"/>
                    <a:lumOff val="40000"/>
                  </a:schemeClr>
                </a:solidFill>
              </a:rPr>
              <a:t>світності</a:t>
            </a:r>
            <a:r>
              <a:rPr lang="ru-RU" sz="2800" dirty="0">
                <a:solidFill>
                  <a:schemeClr val="accent5">
                    <a:lumMod val="60000"/>
                    <a:lumOff val="40000"/>
                  </a:schemeClr>
                </a:solidFill>
              </a:rPr>
              <a:t> </a:t>
            </a:r>
            <a:r>
              <a:rPr lang="ru-RU" sz="2800" dirty="0" err="1">
                <a:solidFill>
                  <a:schemeClr val="accent5">
                    <a:lumMod val="60000"/>
                    <a:lumOff val="40000"/>
                  </a:schemeClr>
                </a:solidFill>
              </a:rPr>
              <a:t>наднові</a:t>
            </a:r>
            <a:r>
              <a:rPr lang="ru-RU" sz="2800" dirty="0">
                <a:solidFill>
                  <a:schemeClr val="accent5">
                    <a:lumMod val="60000"/>
                    <a:lumOff val="40000"/>
                  </a:schemeClr>
                </a:solidFill>
              </a:rPr>
              <a:t> </a:t>
            </a:r>
            <a:r>
              <a:rPr lang="ru-RU" sz="2800" dirty="0" err="1">
                <a:solidFill>
                  <a:schemeClr val="accent5">
                    <a:lumMod val="60000"/>
                    <a:lumOff val="40000"/>
                  </a:schemeClr>
                </a:solidFill>
              </a:rPr>
              <a:t>спостерігають</a:t>
            </a:r>
            <a:r>
              <a:rPr lang="ru-RU" sz="2800" dirty="0">
                <a:solidFill>
                  <a:schemeClr val="accent5">
                    <a:lumMod val="60000"/>
                    <a:lumOff val="40000"/>
                  </a:schemeClr>
                </a:solidFill>
              </a:rPr>
              <a:t> в </a:t>
            </a:r>
            <a:r>
              <a:rPr lang="ru-RU" sz="2800" dirty="0" err="1">
                <a:solidFill>
                  <a:schemeClr val="accent5">
                    <a:lumMod val="60000"/>
                    <a:lumOff val="40000"/>
                  </a:schemeClr>
                </a:solidFill>
              </a:rPr>
              <a:t>інших</a:t>
            </a:r>
            <a:r>
              <a:rPr lang="ru-RU" sz="2800" dirty="0">
                <a:solidFill>
                  <a:schemeClr val="accent5">
                    <a:lumMod val="60000"/>
                    <a:lumOff val="40000"/>
                  </a:schemeClr>
                </a:solidFill>
              </a:rPr>
              <a:t> галактиках.</a:t>
            </a:r>
          </a:p>
        </p:txBody>
      </p:sp>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96952"/>
            <a:ext cx="4968552" cy="3726414"/>
          </a:xfrm>
          <a:prstGeom prst="rect">
            <a:avLst/>
          </a:prstGeom>
          <a:ln>
            <a:noFill/>
          </a:ln>
          <a:effectLst>
            <a:softEdge rad="112500"/>
          </a:effectLst>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3541" y="2448397"/>
            <a:ext cx="4320332" cy="4354350"/>
          </a:xfrm>
          <a:prstGeom prst="rect">
            <a:avLst/>
          </a:prstGeom>
          <a:ln>
            <a:noFill/>
          </a:ln>
          <a:effectLst>
            <a:softEdge rad="112500"/>
          </a:effectLst>
        </p:spPr>
      </p:pic>
    </p:spTree>
    <p:extLst>
      <p:ext uri="{BB962C8B-B14F-4D97-AF65-F5344CB8AC3E}">
        <p14:creationId xmlns:p14="http://schemas.microsoft.com/office/powerpoint/2010/main" val="344606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332656"/>
            <a:ext cx="8229600" cy="1143000"/>
          </a:xfrm>
        </p:spPr>
        <p:txBody>
          <a:bodyPr>
            <a:noAutofit/>
          </a:bodyPr>
          <a:lstStyle/>
          <a:p>
            <a:r>
              <a:rPr lang="ru-RU" sz="2800" dirty="0" err="1">
                <a:solidFill>
                  <a:srgbClr val="0070C0"/>
                </a:solidFill>
              </a:rPr>
              <a:t>Останній</a:t>
            </a:r>
            <a:r>
              <a:rPr lang="ru-RU" sz="2800" dirty="0">
                <a:solidFill>
                  <a:srgbClr val="0070C0"/>
                </a:solidFill>
              </a:rPr>
              <a:t> </a:t>
            </a:r>
            <a:r>
              <a:rPr lang="ru-RU" sz="2800" dirty="0" err="1">
                <a:solidFill>
                  <a:srgbClr val="0070C0"/>
                </a:solidFill>
              </a:rPr>
              <a:t>спалах</a:t>
            </a:r>
            <a:r>
              <a:rPr lang="ru-RU" sz="2800" dirty="0">
                <a:solidFill>
                  <a:srgbClr val="0070C0"/>
                </a:solidFill>
              </a:rPr>
              <a:t> </a:t>
            </a:r>
            <a:r>
              <a:rPr lang="ru-RU" sz="2800" dirty="0" err="1">
                <a:solidFill>
                  <a:srgbClr val="0070C0"/>
                </a:solidFill>
              </a:rPr>
              <a:t>Наднової</a:t>
            </a:r>
            <a:r>
              <a:rPr lang="ru-RU" sz="2800" dirty="0">
                <a:solidFill>
                  <a:srgbClr val="0070C0"/>
                </a:solidFill>
              </a:rPr>
              <a:t> </a:t>
            </a:r>
            <a:r>
              <a:rPr lang="ru-RU" sz="2800" dirty="0" err="1">
                <a:solidFill>
                  <a:srgbClr val="0070C0"/>
                </a:solidFill>
              </a:rPr>
              <a:t>астрономи</a:t>
            </a:r>
            <a:r>
              <a:rPr lang="ru-RU" sz="2800" dirty="0">
                <a:solidFill>
                  <a:srgbClr val="0070C0"/>
                </a:solidFill>
              </a:rPr>
              <a:t> </a:t>
            </a:r>
            <a:r>
              <a:rPr lang="ru-RU" sz="2800" dirty="0" err="1">
                <a:solidFill>
                  <a:srgbClr val="0070C0"/>
                </a:solidFill>
              </a:rPr>
              <a:t>спостерігали</a:t>
            </a:r>
            <a:r>
              <a:rPr lang="ru-RU" sz="2800" dirty="0">
                <a:solidFill>
                  <a:srgbClr val="0070C0"/>
                </a:solidFill>
              </a:rPr>
              <a:t> в </a:t>
            </a:r>
            <a:r>
              <a:rPr lang="ru-RU" sz="2800" dirty="0" err="1">
                <a:solidFill>
                  <a:srgbClr val="0070C0"/>
                </a:solidFill>
              </a:rPr>
              <a:t>минулому</a:t>
            </a:r>
            <a:r>
              <a:rPr lang="ru-RU" sz="2800" dirty="0">
                <a:solidFill>
                  <a:srgbClr val="0070C0"/>
                </a:solidFill>
              </a:rPr>
              <a:t> </a:t>
            </a:r>
            <a:r>
              <a:rPr lang="ru-RU" sz="2800" dirty="0" err="1">
                <a:solidFill>
                  <a:srgbClr val="0070C0"/>
                </a:solidFill>
              </a:rPr>
              <a:t>тисячолітті</a:t>
            </a:r>
            <a:r>
              <a:rPr lang="ru-RU" sz="2800" dirty="0">
                <a:solidFill>
                  <a:srgbClr val="0070C0"/>
                </a:solidFill>
              </a:rPr>
              <a:t> 24 лютого 1987 р. у </a:t>
            </a:r>
            <a:r>
              <a:rPr lang="ru-RU" sz="2800" dirty="0" err="1">
                <a:solidFill>
                  <a:srgbClr val="0070C0"/>
                </a:solidFill>
              </a:rPr>
              <a:t>сусідній</a:t>
            </a:r>
            <a:r>
              <a:rPr lang="ru-RU" sz="2800" dirty="0">
                <a:solidFill>
                  <a:srgbClr val="0070C0"/>
                </a:solidFill>
              </a:rPr>
              <a:t> </a:t>
            </a:r>
            <a:r>
              <a:rPr lang="ru-RU" sz="2800" dirty="0" err="1">
                <a:solidFill>
                  <a:srgbClr val="0070C0"/>
                </a:solidFill>
              </a:rPr>
              <a:t>галактиці</a:t>
            </a:r>
            <a:r>
              <a:rPr lang="ru-RU" sz="2800" dirty="0">
                <a:solidFill>
                  <a:srgbClr val="0070C0"/>
                </a:solidFill>
              </a:rPr>
              <a:t> — </a:t>
            </a:r>
            <a:r>
              <a:rPr lang="ru-RU" sz="2800" dirty="0" err="1">
                <a:solidFill>
                  <a:srgbClr val="0070C0"/>
                </a:solidFill>
              </a:rPr>
              <a:t>Великій</a:t>
            </a:r>
            <a:r>
              <a:rPr lang="ru-RU" sz="2800" dirty="0">
                <a:solidFill>
                  <a:srgbClr val="0070C0"/>
                </a:solidFill>
              </a:rPr>
              <a:t> </a:t>
            </a:r>
            <a:r>
              <a:rPr lang="ru-RU" sz="2800" dirty="0" err="1">
                <a:solidFill>
                  <a:srgbClr val="0070C0"/>
                </a:solidFill>
              </a:rPr>
              <a:t>Магеллановій</a:t>
            </a:r>
            <a:r>
              <a:rPr lang="ru-RU" sz="2800" dirty="0">
                <a:solidFill>
                  <a:srgbClr val="0070C0"/>
                </a:solidFill>
              </a:rPr>
              <a:t> </a:t>
            </a:r>
            <a:r>
              <a:rPr lang="ru-RU" sz="2800" dirty="0" err="1">
                <a:solidFill>
                  <a:srgbClr val="0070C0"/>
                </a:solidFill>
              </a:rPr>
              <a:t>Хмарі</a:t>
            </a:r>
            <a:r>
              <a:rPr lang="ru-RU" sz="2800" dirty="0">
                <a:solidFill>
                  <a:srgbClr val="0070C0"/>
                </a:solidFill>
              </a:rPr>
              <a:t>. </a:t>
            </a: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44824"/>
            <a:ext cx="4992216" cy="3744162"/>
          </a:xfrm>
          <a:prstGeom prst="rect">
            <a:avLst/>
          </a:prstGeom>
          <a:ln>
            <a:noFill/>
          </a:ln>
          <a:effectLst>
            <a:softEdge rad="112500"/>
          </a:effectLst>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6056" y="1830543"/>
            <a:ext cx="3897060" cy="4167979"/>
          </a:xfrm>
          <a:prstGeom prst="rect">
            <a:avLst/>
          </a:prstGeom>
          <a:ln>
            <a:noFill/>
          </a:ln>
          <a:effectLst>
            <a:softEdge rad="112500"/>
          </a:effectLst>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3848" y="4267746"/>
            <a:ext cx="3024336" cy="2419469"/>
          </a:xfrm>
          <a:prstGeom prst="rect">
            <a:avLst/>
          </a:prstGeom>
          <a:ln>
            <a:noFill/>
          </a:ln>
          <a:effectLst>
            <a:softEdge rad="112500"/>
          </a:effectLst>
        </p:spPr>
      </p:pic>
    </p:spTree>
    <p:extLst>
      <p:ext uri="{BB962C8B-B14F-4D97-AF65-F5344CB8AC3E}">
        <p14:creationId xmlns:p14="http://schemas.microsoft.com/office/powerpoint/2010/main" val="18733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780928"/>
            <a:ext cx="4536504" cy="1143000"/>
          </a:xfrm>
        </p:spPr>
        <p:txBody>
          <a:bodyPr>
            <a:noAutofit/>
          </a:bodyPr>
          <a:lstStyle/>
          <a:p>
            <a:pPr algn="l"/>
            <a:r>
              <a:rPr lang="ru-RU" sz="2800" dirty="0" err="1">
                <a:solidFill>
                  <a:schemeClr val="accent6">
                    <a:lumMod val="75000"/>
                  </a:schemeClr>
                </a:solidFill>
              </a:rPr>
              <a:t>Вибух</a:t>
            </a:r>
            <a:r>
              <a:rPr lang="ru-RU" sz="2800" dirty="0">
                <a:solidFill>
                  <a:schemeClr val="accent6">
                    <a:lumMod val="75000"/>
                  </a:schemeClr>
                </a:solidFill>
              </a:rPr>
              <a:t> </a:t>
            </a:r>
            <a:r>
              <a:rPr lang="ru-RU" sz="2800" dirty="0" err="1">
                <a:solidFill>
                  <a:schemeClr val="accent6">
                    <a:lumMod val="75000"/>
                  </a:schemeClr>
                </a:solidFill>
              </a:rPr>
              <a:t>можна</a:t>
            </a:r>
            <a:r>
              <a:rPr lang="ru-RU" sz="2800" dirty="0">
                <a:solidFill>
                  <a:schemeClr val="accent6">
                    <a:lumMod val="75000"/>
                  </a:schemeClr>
                </a:solidFill>
              </a:rPr>
              <a:t> </a:t>
            </a:r>
            <a:r>
              <a:rPr lang="ru-RU" sz="2800" dirty="0" err="1">
                <a:solidFill>
                  <a:schemeClr val="accent6">
                    <a:lumMod val="75000"/>
                  </a:schemeClr>
                </a:solidFill>
              </a:rPr>
              <a:t>спостерігати</a:t>
            </a:r>
            <a:r>
              <a:rPr lang="ru-RU" sz="2800" dirty="0">
                <a:solidFill>
                  <a:schemeClr val="accent6">
                    <a:lumMod val="75000"/>
                  </a:schemeClr>
                </a:solidFill>
              </a:rPr>
              <a:t> </a:t>
            </a:r>
            <a:r>
              <a:rPr lang="ru-RU" sz="2800" dirty="0" err="1">
                <a:solidFill>
                  <a:schemeClr val="accent6">
                    <a:lumMod val="75000"/>
                  </a:schemeClr>
                </a:solidFill>
              </a:rPr>
              <a:t>протягом</a:t>
            </a:r>
            <a:r>
              <a:rPr lang="ru-RU" sz="2800" dirty="0">
                <a:solidFill>
                  <a:schemeClr val="accent6">
                    <a:lumMod val="75000"/>
                  </a:schemeClr>
                </a:solidFill>
              </a:rPr>
              <a:t> </a:t>
            </a:r>
            <a:r>
              <a:rPr lang="ru-RU" sz="2800" dirty="0" err="1">
                <a:solidFill>
                  <a:schemeClr val="accent6">
                    <a:lumMod val="75000"/>
                  </a:schemeClr>
                </a:solidFill>
              </a:rPr>
              <a:t>тижнів</a:t>
            </a:r>
            <a:r>
              <a:rPr lang="ru-RU" sz="2800" dirty="0">
                <a:solidFill>
                  <a:schemeClr val="accent6">
                    <a:lumMod val="75000"/>
                  </a:schemeClr>
                </a:solidFill>
              </a:rPr>
              <a:t> </a:t>
            </a:r>
            <a:r>
              <a:rPr lang="ru-RU" sz="2800" dirty="0" err="1">
                <a:solidFill>
                  <a:schemeClr val="accent6">
                    <a:lumMod val="75000"/>
                  </a:schemeClr>
                </a:solidFill>
              </a:rPr>
              <a:t>або</a:t>
            </a:r>
            <a:r>
              <a:rPr lang="ru-RU" sz="2800" dirty="0">
                <a:solidFill>
                  <a:schemeClr val="accent6">
                    <a:lumMod val="75000"/>
                  </a:schemeClr>
                </a:solidFill>
              </a:rPr>
              <a:t> </a:t>
            </a:r>
            <a:r>
              <a:rPr lang="ru-RU" sz="2800" dirty="0" err="1">
                <a:solidFill>
                  <a:schemeClr val="accent6">
                    <a:lumMod val="75000"/>
                  </a:schemeClr>
                </a:solidFill>
              </a:rPr>
              <a:t>місяців</a:t>
            </a:r>
            <a:r>
              <a:rPr lang="ru-RU" sz="2800" dirty="0">
                <a:solidFill>
                  <a:schemeClr val="accent6">
                    <a:lumMod val="75000"/>
                  </a:schemeClr>
                </a:solidFill>
              </a:rPr>
              <a:t>. На короткий час </a:t>
            </a:r>
            <a:r>
              <a:rPr lang="ru-RU" sz="2800" dirty="0" err="1">
                <a:solidFill>
                  <a:schemeClr val="accent6">
                    <a:lumMod val="75000"/>
                  </a:schemeClr>
                </a:solidFill>
              </a:rPr>
              <a:t>наднова</a:t>
            </a:r>
            <a:r>
              <a:rPr lang="ru-RU" sz="2800" dirty="0">
                <a:solidFill>
                  <a:schemeClr val="accent6">
                    <a:lumMod val="75000"/>
                  </a:schemeClr>
                </a:solidFill>
              </a:rPr>
              <a:t> </a:t>
            </a:r>
            <a:r>
              <a:rPr lang="ru-RU" sz="2800" dirty="0" err="1">
                <a:solidFill>
                  <a:schemeClr val="accent6">
                    <a:lumMod val="75000"/>
                  </a:schemeClr>
                </a:solidFill>
              </a:rPr>
              <a:t>засвічує</a:t>
            </a:r>
            <a:r>
              <a:rPr lang="ru-RU" sz="2800" dirty="0">
                <a:solidFill>
                  <a:schemeClr val="accent6">
                    <a:lumMod val="75000"/>
                  </a:schemeClr>
                </a:solidFill>
              </a:rPr>
              <a:t> всю галактику, в </a:t>
            </a:r>
            <a:r>
              <a:rPr lang="ru-RU" sz="2800" dirty="0" err="1">
                <a:solidFill>
                  <a:schemeClr val="accent6">
                    <a:lumMod val="75000"/>
                  </a:schemeClr>
                </a:solidFill>
              </a:rPr>
              <a:t>якій</a:t>
            </a:r>
            <a:r>
              <a:rPr lang="ru-RU" sz="2800" dirty="0">
                <a:solidFill>
                  <a:schemeClr val="accent6">
                    <a:lumMod val="75000"/>
                  </a:schemeClr>
                </a:solidFill>
              </a:rPr>
              <a:t> вона </a:t>
            </a:r>
            <a:r>
              <a:rPr lang="ru-RU" sz="2800" dirty="0" err="1">
                <a:solidFill>
                  <a:schemeClr val="accent6">
                    <a:lumMod val="75000"/>
                  </a:schemeClr>
                </a:solidFill>
              </a:rPr>
              <a:t>розташована</a:t>
            </a:r>
            <a:r>
              <a:rPr lang="ru-RU" sz="2800" dirty="0">
                <a:solidFill>
                  <a:schemeClr val="accent6">
                    <a:lumMod val="75000"/>
                  </a:schemeClr>
                </a:solidFill>
              </a:rPr>
              <a:t>. </a:t>
            </a:r>
            <a:r>
              <a:rPr lang="ru-RU" sz="2800" dirty="0" err="1" smtClean="0">
                <a:solidFill>
                  <a:schemeClr val="accent6">
                    <a:lumMod val="75000"/>
                  </a:schemeClr>
                </a:solidFill>
              </a:rPr>
              <a:t>Сонцю</a:t>
            </a:r>
            <a:r>
              <a:rPr lang="ru-RU" sz="2800" dirty="0">
                <a:solidFill>
                  <a:schemeClr val="accent6">
                    <a:lumMod val="75000"/>
                  </a:schemeClr>
                </a:solidFill>
              </a:rPr>
              <a:t> </a:t>
            </a:r>
            <a:r>
              <a:rPr lang="ru-RU" sz="2800" dirty="0" err="1">
                <a:solidFill>
                  <a:schemeClr val="accent6">
                    <a:lumMod val="75000"/>
                  </a:schemeClr>
                </a:solidFill>
              </a:rPr>
              <a:t>потрібно</a:t>
            </a:r>
            <a:r>
              <a:rPr lang="ru-RU" sz="2800" dirty="0">
                <a:solidFill>
                  <a:schemeClr val="accent6">
                    <a:lumMod val="75000"/>
                  </a:schemeClr>
                </a:solidFill>
              </a:rPr>
              <a:t> 10 </a:t>
            </a:r>
            <a:r>
              <a:rPr lang="ru-RU" sz="2800" dirty="0" err="1">
                <a:solidFill>
                  <a:schemeClr val="accent6">
                    <a:lumMod val="75000"/>
                  </a:schemeClr>
                </a:solidFill>
              </a:rPr>
              <a:t>мільярдів</a:t>
            </a:r>
            <a:r>
              <a:rPr lang="ru-RU" sz="2800" dirty="0">
                <a:solidFill>
                  <a:schemeClr val="accent6">
                    <a:lumMod val="75000"/>
                  </a:schemeClr>
                </a:solidFill>
              </a:rPr>
              <a:t> </a:t>
            </a:r>
            <a:r>
              <a:rPr lang="ru-RU" sz="2800" dirty="0" err="1">
                <a:solidFill>
                  <a:schemeClr val="accent6">
                    <a:lumMod val="75000"/>
                  </a:schemeClr>
                </a:solidFill>
              </a:rPr>
              <a:t>років</a:t>
            </a:r>
            <a:r>
              <a:rPr lang="ru-RU" sz="2800" dirty="0">
                <a:solidFill>
                  <a:schemeClr val="accent6">
                    <a:lumMod val="75000"/>
                  </a:schemeClr>
                </a:solidFill>
              </a:rPr>
              <a:t> для </a:t>
            </a:r>
            <a:r>
              <a:rPr lang="ru-RU" sz="2800" dirty="0" err="1">
                <a:solidFill>
                  <a:schemeClr val="accent6">
                    <a:lumMod val="75000"/>
                  </a:schemeClr>
                </a:solidFill>
              </a:rPr>
              <a:t>вироблення</a:t>
            </a:r>
            <a:r>
              <a:rPr lang="ru-RU" sz="2800" dirty="0">
                <a:solidFill>
                  <a:schemeClr val="accent6">
                    <a:lumMod val="75000"/>
                  </a:schemeClr>
                </a:solidFill>
              </a:rPr>
              <a:t> </a:t>
            </a:r>
            <a:r>
              <a:rPr lang="ru-RU" sz="2800" dirty="0" err="1">
                <a:solidFill>
                  <a:schemeClr val="accent6">
                    <a:lumMod val="75000"/>
                  </a:schemeClr>
                </a:solidFill>
              </a:rPr>
              <a:t>енергії</a:t>
            </a:r>
            <a:r>
              <a:rPr lang="ru-RU" sz="2800" dirty="0">
                <a:solidFill>
                  <a:schemeClr val="accent6">
                    <a:lumMod val="75000"/>
                  </a:schemeClr>
                </a:solidFill>
              </a:rPr>
              <a:t>, яка </a:t>
            </a:r>
            <a:r>
              <a:rPr lang="ru-RU" sz="2800" dirty="0" err="1">
                <a:solidFill>
                  <a:schemeClr val="accent6">
                    <a:lumMod val="75000"/>
                  </a:schemeClr>
                </a:solidFill>
              </a:rPr>
              <a:t>вивільняється</a:t>
            </a:r>
            <a:r>
              <a:rPr lang="ru-RU" sz="2800" dirty="0">
                <a:solidFill>
                  <a:schemeClr val="accent6">
                    <a:lumMod val="75000"/>
                  </a:schemeClr>
                </a:solidFill>
              </a:rPr>
              <a:t> при </a:t>
            </a:r>
            <a:r>
              <a:rPr lang="ru-RU" sz="2800" dirty="0" err="1">
                <a:solidFill>
                  <a:schemeClr val="accent6">
                    <a:lumMod val="75000"/>
                  </a:schemeClr>
                </a:solidFill>
              </a:rPr>
              <a:t>утворенні</a:t>
            </a:r>
            <a:r>
              <a:rPr lang="ru-RU" sz="2800" dirty="0">
                <a:solidFill>
                  <a:schemeClr val="accent6">
                    <a:lumMod val="75000"/>
                  </a:schemeClr>
                </a:solidFill>
              </a:rPr>
              <a:t> </a:t>
            </a:r>
            <a:r>
              <a:rPr lang="ru-RU" sz="2800" dirty="0" err="1">
                <a:solidFill>
                  <a:schemeClr val="accent6">
                    <a:lumMod val="75000"/>
                  </a:schemeClr>
                </a:solidFill>
              </a:rPr>
              <a:t>наднової</a:t>
            </a:r>
            <a:r>
              <a:rPr lang="ru-RU" sz="2800" dirty="0">
                <a:solidFill>
                  <a:schemeClr val="accent6">
                    <a:lumMod val="75000"/>
                  </a:schemeClr>
                </a:solidFill>
              </a:rPr>
              <a:t> другого </a:t>
            </a:r>
            <a:r>
              <a:rPr lang="ru-RU" sz="2800" dirty="0" smtClean="0">
                <a:solidFill>
                  <a:schemeClr val="accent6">
                    <a:lumMod val="75000"/>
                  </a:schemeClr>
                </a:solidFill>
              </a:rPr>
              <a:t>типу. Наше </a:t>
            </a:r>
            <a:r>
              <a:rPr lang="ru-RU" sz="2800" dirty="0" err="1">
                <a:solidFill>
                  <a:schemeClr val="accent6">
                    <a:lumMod val="75000"/>
                  </a:schemeClr>
                </a:solidFill>
              </a:rPr>
              <a:t>Сонце</a:t>
            </a:r>
            <a:r>
              <a:rPr lang="ru-RU" sz="2800" dirty="0">
                <a:solidFill>
                  <a:schemeClr val="accent6">
                    <a:lumMod val="75000"/>
                  </a:schemeClr>
                </a:solidFill>
              </a:rPr>
              <a:t> </a:t>
            </a:r>
            <a:r>
              <a:rPr lang="ru-RU" sz="2800" dirty="0" err="1">
                <a:solidFill>
                  <a:schemeClr val="accent6">
                    <a:lumMod val="75000"/>
                  </a:schemeClr>
                </a:solidFill>
              </a:rPr>
              <a:t>занадто</a:t>
            </a:r>
            <a:r>
              <a:rPr lang="ru-RU" sz="2800" dirty="0">
                <a:solidFill>
                  <a:schemeClr val="accent6">
                    <a:lumMod val="75000"/>
                  </a:schemeClr>
                </a:solidFill>
              </a:rPr>
              <a:t> </a:t>
            </a:r>
            <a:r>
              <a:rPr lang="ru-RU" sz="2800" dirty="0" err="1">
                <a:solidFill>
                  <a:schemeClr val="accent6">
                    <a:lumMod val="75000"/>
                  </a:schemeClr>
                </a:solidFill>
              </a:rPr>
              <a:t>мале</a:t>
            </a:r>
            <a:r>
              <a:rPr lang="ru-RU" sz="2800" dirty="0">
                <a:solidFill>
                  <a:schemeClr val="accent6">
                    <a:lumMod val="75000"/>
                  </a:schemeClr>
                </a:solidFill>
              </a:rPr>
              <a:t>, </a:t>
            </a:r>
            <a:r>
              <a:rPr lang="ru-RU" sz="2800" dirty="0" err="1">
                <a:solidFill>
                  <a:schemeClr val="accent6">
                    <a:lumMod val="75000"/>
                  </a:schemeClr>
                </a:solidFill>
              </a:rPr>
              <a:t>щоб</a:t>
            </a:r>
            <a:r>
              <a:rPr lang="ru-RU" sz="2800" dirty="0">
                <a:solidFill>
                  <a:schemeClr val="accent6">
                    <a:lumMod val="75000"/>
                  </a:schemeClr>
                </a:solidFill>
              </a:rPr>
              <a:t> колись стати </a:t>
            </a:r>
            <a:r>
              <a:rPr lang="ru-RU" sz="2800" dirty="0" err="1">
                <a:solidFill>
                  <a:schemeClr val="accent6">
                    <a:lumMod val="75000"/>
                  </a:schemeClr>
                </a:solidFill>
              </a:rPr>
              <a:t>надновою</a:t>
            </a:r>
            <a:r>
              <a:rPr lang="ru-RU" sz="2800" dirty="0">
                <a:solidFill>
                  <a:schemeClr val="accent6">
                    <a:lumMod val="75000"/>
                  </a:schemeClr>
                </a:solidFill>
              </a:rPr>
              <a:t>, </a:t>
            </a:r>
            <a:r>
              <a:rPr lang="ru-RU" sz="2800" dirty="0" err="1">
                <a:solidFill>
                  <a:schemeClr val="accent6">
                    <a:lumMod val="75000"/>
                  </a:schemeClr>
                </a:solidFill>
              </a:rPr>
              <a:t>замість</a:t>
            </a:r>
            <a:r>
              <a:rPr lang="ru-RU" sz="2800" dirty="0">
                <a:solidFill>
                  <a:schemeClr val="accent6">
                    <a:lumMod val="75000"/>
                  </a:schemeClr>
                </a:solidFill>
              </a:rPr>
              <a:t> </a:t>
            </a:r>
            <a:r>
              <a:rPr lang="ru-RU" sz="2800" dirty="0" err="1">
                <a:solidFill>
                  <a:schemeClr val="accent6">
                    <a:lumMod val="75000"/>
                  </a:schemeClr>
                </a:solidFill>
              </a:rPr>
              <a:t>цього</a:t>
            </a:r>
            <a:r>
              <a:rPr lang="ru-RU" sz="2800" dirty="0">
                <a:solidFill>
                  <a:schemeClr val="accent6">
                    <a:lumMod val="75000"/>
                  </a:schemeClr>
                </a:solidFill>
              </a:rPr>
              <a:t> </a:t>
            </a:r>
            <a:r>
              <a:rPr lang="ru-RU" sz="2800" dirty="0" err="1">
                <a:solidFill>
                  <a:schemeClr val="accent6">
                    <a:lumMod val="75000"/>
                  </a:schemeClr>
                </a:solidFill>
              </a:rPr>
              <a:t>воно</a:t>
            </a:r>
            <a:r>
              <a:rPr lang="ru-RU" sz="2800" dirty="0">
                <a:solidFill>
                  <a:schemeClr val="accent6">
                    <a:lumMod val="75000"/>
                  </a:schemeClr>
                </a:solidFill>
              </a:rPr>
              <a:t> </a:t>
            </a:r>
            <a:r>
              <a:rPr lang="ru-RU" sz="2800" dirty="0" err="1">
                <a:solidFill>
                  <a:schemeClr val="accent6">
                    <a:lumMod val="75000"/>
                  </a:schemeClr>
                </a:solidFill>
              </a:rPr>
              <a:t>перетвориться</a:t>
            </a:r>
            <a:r>
              <a:rPr lang="ru-RU" sz="2800" dirty="0">
                <a:solidFill>
                  <a:schemeClr val="accent6">
                    <a:lumMod val="75000"/>
                  </a:schemeClr>
                </a:solidFill>
              </a:rPr>
              <a:t> на </a:t>
            </a:r>
            <a:r>
              <a:rPr lang="ru-RU" sz="2800" dirty="0" smtClean="0">
                <a:solidFill>
                  <a:schemeClr val="accent6">
                    <a:lumMod val="75000"/>
                  </a:schemeClr>
                </a:solidFill>
              </a:rPr>
              <a:t>Б</a:t>
            </a:r>
            <a:r>
              <a:rPr lang="uk-UA" sz="2800" dirty="0" smtClean="0">
                <a:solidFill>
                  <a:schemeClr val="accent6">
                    <a:lumMod val="75000"/>
                  </a:schemeClr>
                </a:solidFill>
              </a:rPr>
              <a:t>і</a:t>
            </a:r>
            <a:r>
              <a:rPr lang="ru-RU" sz="2800" dirty="0" smtClean="0">
                <a:solidFill>
                  <a:schemeClr val="accent6">
                    <a:lumMod val="75000"/>
                  </a:schemeClr>
                </a:solidFill>
              </a:rPr>
              <a:t>лого карлика.</a:t>
            </a:r>
            <a:endParaRPr lang="ru-RU" sz="2800" dirty="0">
              <a:solidFill>
                <a:schemeClr val="accent6">
                  <a:lumMod val="75000"/>
                </a:schemeClr>
              </a:solidFill>
            </a:endParaRPr>
          </a:p>
        </p:txBody>
      </p:sp>
    </p:spTree>
    <p:extLst>
      <p:ext uri="{BB962C8B-B14F-4D97-AF65-F5344CB8AC3E}">
        <p14:creationId xmlns:p14="http://schemas.microsoft.com/office/powerpoint/2010/main" val="4056760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620688"/>
            <a:ext cx="9144000" cy="1143000"/>
          </a:xfrm>
        </p:spPr>
        <p:txBody>
          <a:bodyPr>
            <a:noAutofit/>
          </a:bodyPr>
          <a:lstStyle/>
          <a:p>
            <a:r>
              <a:rPr lang="vi-VN" sz="2000" b="1" dirty="0">
                <a:solidFill>
                  <a:srgbClr val="1116ED"/>
                </a:solidFill>
              </a:rPr>
              <a:t>Нова́ зоря</a:t>
            </a:r>
            <a:r>
              <a:rPr lang="vi-VN" sz="2000" dirty="0">
                <a:solidFill>
                  <a:srgbClr val="1116ED"/>
                </a:solidFill>
              </a:rPr>
              <a:t> (в астрономії зазвичай просто </a:t>
            </a:r>
            <a:r>
              <a:rPr lang="vi-VN" sz="2000" b="1" dirty="0">
                <a:solidFill>
                  <a:srgbClr val="1116ED"/>
                </a:solidFill>
              </a:rPr>
              <a:t>Нова</a:t>
            </a:r>
            <a:r>
              <a:rPr lang="vi-VN" sz="2000" dirty="0">
                <a:solidFill>
                  <a:srgbClr val="1116ED"/>
                </a:solidFill>
              </a:rPr>
              <a:t>, від </a:t>
            </a:r>
            <a:r>
              <a:rPr lang="vi-VN" sz="2000" dirty="0">
                <a:solidFill>
                  <a:srgbClr val="1116ED"/>
                </a:solidFill>
                <a:hlinkClick r:id="rId3" tooltip="Латинська мова"/>
              </a:rPr>
              <a:t>лат.</a:t>
            </a:r>
            <a:r>
              <a:rPr lang="vi-VN" sz="2000" dirty="0">
                <a:solidFill>
                  <a:srgbClr val="1116ED"/>
                </a:solidFill>
              </a:rPr>
              <a:t> </a:t>
            </a:r>
            <a:r>
              <a:rPr lang="en-US" sz="2000" i="1" dirty="0">
                <a:solidFill>
                  <a:srgbClr val="1116ED"/>
                </a:solidFill>
              </a:rPr>
              <a:t>Nova</a:t>
            </a:r>
            <a:r>
              <a:rPr lang="en-US" sz="2000" dirty="0">
                <a:solidFill>
                  <a:srgbClr val="1116ED"/>
                </a:solidFill>
              </a:rPr>
              <a:t>) — </a:t>
            </a:r>
            <a:r>
              <a:rPr lang="vi-VN" sz="2000" dirty="0">
                <a:solidFill>
                  <a:srgbClr val="1116ED"/>
                </a:solidFill>
                <a:hlinkClick r:id="rId4" tooltip="Зоря"/>
              </a:rPr>
              <a:t>зоря</a:t>
            </a:r>
            <a:r>
              <a:rPr lang="vi-VN" sz="2000" dirty="0">
                <a:solidFill>
                  <a:srgbClr val="1116ED"/>
                </a:solidFill>
              </a:rPr>
              <a:t>, </a:t>
            </a:r>
            <a:r>
              <a:rPr lang="vi-VN" sz="2000" dirty="0">
                <a:solidFill>
                  <a:srgbClr val="1116ED"/>
                </a:solidFill>
                <a:hlinkClick r:id="rId5" tooltip="Світність"/>
              </a:rPr>
              <a:t>світність</a:t>
            </a:r>
            <a:r>
              <a:rPr lang="vi-VN" sz="2000" dirty="0">
                <a:solidFill>
                  <a:srgbClr val="1116ED"/>
                </a:solidFill>
              </a:rPr>
              <a:t> якої раптово збільшується в ~10</a:t>
            </a:r>
            <a:r>
              <a:rPr lang="vi-VN" sz="2000" baseline="30000" dirty="0">
                <a:solidFill>
                  <a:srgbClr val="1116ED"/>
                </a:solidFill>
              </a:rPr>
              <a:t>3</a:t>
            </a:r>
            <a:r>
              <a:rPr lang="vi-VN" sz="2000" dirty="0">
                <a:solidFill>
                  <a:srgbClr val="1116ED"/>
                </a:solidFill>
              </a:rPr>
              <a:t>—10</a:t>
            </a:r>
            <a:r>
              <a:rPr lang="vi-VN" sz="2000" baseline="30000" dirty="0">
                <a:solidFill>
                  <a:srgbClr val="1116ED"/>
                </a:solidFill>
              </a:rPr>
              <a:t>6</a:t>
            </a:r>
            <a:r>
              <a:rPr lang="vi-VN" sz="2000" dirty="0">
                <a:solidFill>
                  <a:srgbClr val="1116ED"/>
                </a:solidFill>
              </a:rPr>
              <a:t> </a:t>
            </a:r>
            <a:r>
              <a:rPr lang="en-US" sz="2000" dirty="0" smtClean="0">
                <a:solidFill>
                  <a:srgbClr val="1116ED"/>
                </a:solidFill>
              </a:rPr>
              <a:t>, </a:t>
            </a:r>
            <a:r>
              <a:rPr lang="vi-VN" sz="2000" dirty="0" smtClean="0">
                <a:solidFill>
                  <a:srgbClr val="1116ED"/>
                </a:solidFill>
              </a:rPr>
              <a:t>а </a:t>
            </a:r>
            <a:r>
              <a:rPr lang="vi-VN" sz="2000" dirty="0">
                <a:solidFill>
                  <a:srgbClr val="1116ED"/>
                </a:solidFill>
              </a:rPr>
              <a:t>потім поступово зменшується (протягом місяців чи років). Здебільшого світність збільшується в десятки тисяч разів. Спочатку вважали, що спалахує нова (раніше не існуюча) зоря, оскільки такі зорі до спалаху не спостерігалися.</a:t>
            </a:r>
            <a:endParaRPr lang="ru-RU" sz="2000" dirty="0">
              <a:solidFill>
                <a:srgbClr val="1116ED"/>
              </a:solidFill>
            </a:endParaRPr>
          </a:p>
        </p:txBody>
      </p:sp>
      <p:pic>
        <p:nvPicPr>
          <p:cNvPr id="4" name="Рисунок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528" y="2636912"/>
            <a:ext cx="6048672" cy="3786469"/>
          </a:xfrm>
          <a:prstGeom prst="rect">
            <a:avLst/>
          </a:prstGeom>
          <a:ln>
            <a:noFill/>
          </a:ln>
          <a:effectLst>
            <a:softEdge rad="112500"/>
          </a:effectLst>
        </p:spPr>
      </p:pic>
    </p:spTree>
    <p:extLst>
      <p:ext uri="{BB962C8B-B14F-4D97-AF65-F5344CB8AC3E}">
        <p14:creationId xmlns:p14="http://schemas.microsoft.com/office/powerpoint/2010/main" val="294753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88024" y="2780928"/>
            <a:ext cx="4197152" cy="1143000"/>
          </a:xfrm>
        </p:spPr>
        <p:txBody>
          <a:bodyPr>
            <a:noAutofit/>
          </a:bodyPr>
          <a:lstStyle/>
          <a:p>
            <a:r>
              <a:rPr lang="ru-RU" sz="2800" dirty="0" err="1">
                <a:solidFill>
                  <a:schemeClr val="accent5">
                    <a:lumMod val="60000"/>
                    <a:lumOff val="40000"/>
                  </a:schemeClr>
                </a:solidFill>
              </a:rPr>
              <a:t>Наразі</a:t>
            </a:r>
            <a:r>
              <a:rPr lang="ru-RU" sz="2800" dirty="0">
                <a:solidFill>
                  <a:schemeClr val="accent5">
                    <a:lumMod val="60000"/>
                    <a:lumOff val="40000"/>
                  </a:schemeClr>
                </a:solidFill>
              </a:rPr>
              <a:t> </a:t>
            </a:r>
            <a:r>
              <a:rPr lang="ru-RU" sz="2800" dirty="0" err="1">
                <a:solidFill>
                  <a:schemeClr val="accent5">
                    <a:lumMod val="60000"/>
                    <a:lumOff val="40000"/>
                  </a:schemeClr>
                </a:solidFill>
              </a:rPr>
              <a:t>астрономи</a:t>
            </a:r>
            <a:r>
              <a:rPr lang="ru-RU" sz="2800" dirty="0">
                <a:solidFill>
                  <a:schemeClr val="accent5">
                    <a:lumMod val="60000"/>
                    <a:lumOff val="40000"/>
                  </a:schemeClr>
                </a:solidFill>
              </a:rPr>
              <a:t> практично не </a:t>
            </a:r>
            <a:r>
              <a:rPr lang="ru-RU" sz="2800" dirty="0" err="1">
                <a:solidFill>
                  <a:schemeClr val="accent5">
                    <a:lumMod val="60000"/>
                    <a:lumOff val="40000"/>
                  </a:schemeClr>
                </a:solidFill>
              </a:rPr>
              <a:t>мають</a:t>
            </a:r>
            <a:r>
              <a:rPr lang="ru-RU" sz="2800" dirty="0">
                <a:solidFill>
                  <a:schemeClr val="accent5">
                    <a:lumMod val="60000"/>
                    <a:lumOff val="40000"/>
                  </a:schemeClr>
                </a:solidFill>
              </a:rPr>
              <a:t> </a:t>
            </a:r>
            <a:r>
              <a:rPr lang="ru-RU" sz="2800" dirty="0" err="1">
                <a:solidFill>
                  <a:schemeClr val="accent5">
                    <a:lumMod val="60000"/>
                    <a:lumOff val="40000"/>
                  </a:schemeClr>
                </a:solidFill>
              </a:rPr>
              <a:t>розбіжностей</a:t>
            </a:r>
            <a:r>
              <a:rPr lang="ru-RU" sz="2800" dirty="0">
                <a:solidFill>
                  <a:schemeClr val="accent5">
                    <a:lumMod val="60000"/>
                    <a:lumOff val="40000"/>
                  </a:schemeClr>
                </a:solidFill>
              </a:rPr>
              <a:t> </a:t>
            </a:r>
            <a:r>
              <a:rPr lang="ru-RU" sz="2800" dirty="0" err="1">
                <a:solidFill>
                  <a:schemeClr val="accent5">
                    <a:lumMod val="60000"/>
                    <a:lumOff val="40000"/>
                  </a:schemeClr>
                </a:solidFill>
              </a:rPr>
              <a:t>щодо</a:t>
            </a:r>
            <a:r>
              <a:rPr lang="ru-RU" sz="2800" dirty="0">
                <a:solidFill>
                  <a:schemeClr val="accent5">
                    <a:lumMod val="60000"/>
                    <a:lumOff val="40000"/>
                  </a:schemeClr>
                </a:solidFill>
              </a:rPr>
              <a:t> </a:t>
            </a:r>
            <a:r>
              <a:rPr lang="ru-RU" sz="2800" dirty="0" err="1">
                <a:solidFill>
                  <a:schemeClr val="accent5">
                    <a:lumMod val="60000"/>
                    <a:lumOff val="40000"/>
                  </a:schemeClr>
                </a:solidFill>
              </a:rPr>
              <a:t>фізичних</a:t>
            </a:r>
            <a:r>
              <a:rPr lang="ru-RU" sz="2800" dirty="0">
                <a:solidFill>
                  <a:schemeClr val="accent5">
                    <a:lumMod val="60000"/>
                    <a:lumOff val="40000"/>
                  </a:schemeClr>
                </a:solidFill>
              </a:rPr>
              <a:t> </a:t>
            </a:r>
            <a:r>
              <a:rPr lang="ru-RU" sz="2800" dirty="0" err="1">
                <a:solidFill>
                  <a:schemeClr val="accent5">
                    <a:lumMod val="60000"/>
                    <a:lumOff val="40000"/>
                  </a:schemeClr>
                </a:solidFill>
              </a:rPr>
              <a:t>процесів</a:t>
            </a:r>
            <a:r>
              <a:rPr lang="ru-RU" sz="2800" dirty="0">
                <a:solidFill>
                  <a:schemeClr val="accent5">
                    <a:lumMod val="60000"/>
                    <a:lumOff val="40000"/>
                  </a:schemeClr>
                </a:solidFill>
              </a:rPr>
              <a:t> </a:t>
            </a:r>
            <a:r>
              <a:rPr lang="ru-RU" sz="2800" dirty="0" err="1">
                <a:solidFill>
                  <a:schemeClr val="accent5">
                    <a:lumMod val="60000"/>
                    <a:lumOff val="40000"/>
                  </a:schemeClr>
                </a:solidFill>
              </a:rPr>
              <a:t>спалаху</a:t>
            </a:r>
            <a:r>
              <a:rPr lang="ru-RU" sz="2800" dirty="0">
                <a:solidFill>
                  <a:schemeClr val="accent5">
                    <a:lumMod val="60000"/>
                    <a:lumOff val="40000"/>
                  </a:schemeClr>
                </a:solidFill>
              </a:rPr>
              <a:t> </a:t>
            </a:r>
            <a:r>
              <a:rPr lang="ru-RU" sz="2800" dirty="0" err="1">
                <a:solidFill>
                  <a:schemeClr val="accent5">
                    <a:lumMod val="60000"/>
                    <a:lumOff val="40000"/>
                  </a:schemeClr>
                </a:solidFill>
              </a:rPr>
              <a:t>Нових</a:t>
            </a:r>
            <a:r>
              <a:rPr lang="ru-RU" sz="2800" dirty="0">
                <a:solidFill>
                  <a:schemeClr val="accent5">
                    <a:lumMod val="60000"/>
                    <a:lumOff val="40000"/>
                  </a:schemeClr>
                </a:solidFill>
              </a:rPr>
              <a:t>. </a:t>
            </a:r>
            <a:r>
              <a:rPr lang="ru-RU" sz="2800" dirty="0" err="1">
                <a:solidFill>
                  <a:schemeClr val="accent5">
                    <a:lumMod val="60000"/>
                    <a:lumOff val="40000"/>
                  </a:schemeClr>
                </a:solidFill>
              </a:rPr>
              <a:t>Вважається</a:t>
            </a:r>
            <a:r>
              <a:rPr lang="ru-RU" sz="2800" dirty="0">
                <a:solidFill>
                  <a:schemeClr val="accent5">
                    <a:lumMod val="60000"/>
                    <a:lumOff val="40000"/>
                  </a:schemeClr>
                </a:solidFill>
              </a:rPr>
              <a:t>, </a:t>
            </a:r>
            <a:r>
              <a:rPr lang="ru-RU" sz="2800" dirty="0" err="1">
                <a:solidFill>
                  <a:schemeClr val="accent5">
                    <a:lumMod val="60000"/>
                    <a:lumOff val="40000"/>
                  </a:schemeClr>
                </a:solidFill>
              </a:rPr>
              <a:t>що</a:t>
            </a:r>
            <a:r>
              <a:rPr lang="ru-RU" sz="2800" dirty="0">
                <a:solidFill>
                  <a:schemeClr val="accent5">
                    <a:lumMod val="60000"/>
                    <a:lumOff val="40000"/>
                  </a:schemeClr>
                </a:solidFill>
              </a:rPr>
              <a:t> </a:t>
            </a:r>
            <a:r>
              <a:rPr lang="ru-RU" sz="2800" dirty="0" err="1">
                <a:solidFill>
                  <a:schemeClr val="accent5">
                    <a:lumMod val="60000"/>
                    <a:lumOff val="40000"/>
                  </a:schemeClr>
                </a:solidFill>
              </a:rPr>
              <a:t>спалах</a:t>
            </a:r>
            <a:r>
              <a:rPr lang="ru-RU" sz="2800" dirty="0">
                <a:solidFill>
                  <a:schemeClr val="accent5">
                    <a:lumMod val="60000"/>
                    <a:lumOff val="40000"/>
                  </a:schemeClr>
                </a:solidFill>
              </a:rPr>
              <a:t> </a:t>
            </a:r>
            <a:r>
              <a:rPr lang="ru-RU" sz="2800" dirty="0" err="1">
                <a:solidFill>
                  <a:schemeClr val="accent5">
                    <a:lumMod val="60000"/>
                    <a:lumOff val="40000"/>
                  </a:schemeClr>
                </a:solidFill>
              </a:rPr>
              <a:t>відбувається</a:t>
            </a:r>
            <a:r>
              <a:rPr lang="ru-RU" sz="2800" dirty="0">
                <a:solidFill>
                  <a:schemeClr val="accent5">
                    <a:lumMod val="60000"/>
                    <a:lumOff val="40000"/>
                  </a:schemeClr>
                </a:solidFill>
              </a:rPr>
              <a:t> на </a:t>
            </a:r>
            <a:r>
              <a:rPr lang="ru-RU" sz="2800" dirty="0" err="1">
                <a:solidFill>
                  <a:schemeClr val="accent5">
                    <a:lumMod val="60000"/>
                    <a:lumOff val="40000"/>
                  </a:schemeClr>
                </a:solidFill>
              </a:rPr>
              <a:t>поверхні</a:t>
            </a:r>
            <a:r>
              <a:rPr lang="ru-RU" sz="2800" dirty="0">
                <a:solidFill>
                  <a:schemeClr val="accent5">
                    <a:lumMod val="60000"/>
                    <a:lumOff val="40000"/>
                  </a:schemeClr>
                </a:solidFill>
              </a:rPr>
              <a:t> </a:t>
            </a:r>
            <a:r>
              <a:rPr lang="ru-RU" sz="2800" dirty="0" smtClean="0">
                <a:solidFill>
                  <a:schemeClr val="accent5">
                    <a:lumMod val="60000"/>
                    <a:lumOff val="40000"/>
                  </a:schemeClr>
                </a:solidFill>
              </a:rPr>
              <a:t>Б</a:t>
            </a:r>
            <a:r>
              <a:rPr lang="uk-UA" sz="2800" dirty="0" err="1" smtClean="0">
                <a:solidFill>
                  <a:schemeClr val="accent5">
                    <a:lumMod val="60000"/>
                    <a:lumOff val="40000"/>
                  </a:schemeClr>
                </a:solidFill>
              </a:rPr>
              <a:t>ілого</a:t>
            </a:r>
            <a:r>
              <a:rPr lang="uk-UA" sz="2800" dirty="0" smtClean="0">
                <a:solidFill>
                  <a:schemeClr val="accent5">
                    <a:lumMod val="60000"/>
                    <a:lumOff val="40000"/>
                  </a:schemeClr>
                </a:solidFill>
              </a:rPr>
              <a:t> карлика</a:t>
            </a:r>
            <a:r>
              <a:rPr lang="ru-RU" sz="2800" dirty="0" smtClean="0">
                <a:solidFill>
                  <a:schemeClr val="accent5">
                    <a:lumMod val="60000"/>
                    <a:lumOff val="40000"/>
                  </a:schemeClr>
                </a:solidFill>
              </a:rPr>
              <a:t>, </a:t>
            </a:r>
            <a:r>
              <a:rPr lang="ru-RU" sz="2800" dirty="0" err="1">
                <a:solidFill>
                  <a:schemeClr val="accent5">
                    <a:lumMod val="60000"/>
                    <a:lumOff val="40000"/>
                  </a:schemeClr>
                </a:solidFill>
              </a:rPr>
              <a:t>що</a:t>
            </a:r>
            <a:r>
              <a:rPr lang="ru-RU" sz="2800" dirty="0">
                <a:solidFill>
                  <a:schemeClr val="accent5">
                    <a:lumMod val="60000"/>
                    <a:lumOff val="40000"/>
                  </a:schemeClr>
                </a:solidFill>
              </a:rPr>
              <a:t> входить до </a:t>
            </a:r>
            <a:r>
              <a:rPr lang="ru-RU" sz="2800" dirty="0" err="1">
                <a:solidFill>
                  <a:schemeClr val="accent5">
                    <a:lumMod val="60000"/>
                    <a:lumOff val="40000"/>
                  </a:schemeClr>
                </a:solidFill>
              </a:rPr>
              <a:t>тісної</a:t>
            </a:r>
            <a:r>
              <a:rPr lang="ru-RU" sz="2800" dirty="0">
                <a:solidFill>
                  <a:schemeClr val="accent5">
                    <a:lumMod val="60000"/>
                    <a:lumOff val="40000"/>
                  </a:schemeClr>
                </a:solidFill>
              </a:rPr>
              <a:t> </a:t>
            </a:r>
            <a:r>
              <a:rPr lang="ru-RU" sz="2800" dirty="0" err="1">
                <a:solidFill>
                  <a:schemeClr val="accent5">
                    <a:lumMod val="60000"/>
                    <a:lumOff val="40000"/>
                  </a:schemeClr>
                </a:solidFill>
              </a:rPr>
              <a:t>подвійної</a:t>
            </a:r>
            <a:r>
              <a:rPr lang="ru-RU" sz="2800" dirty="0">
                <a:solidFill>
                  <a:schemeClr val="accent5">
                    <a:lumMod val="60000"/>
                    <a:lumOff val="40000"/>
                  </a:schemeClr>
                </a:solidFill>
              </a:rPr>
              <a:t> </a:t>
            </a:r>
            <a:r>
              <a:rPr lang="ru-RU" sz="2800" dirty="0" err="1">
                <a:solidFill>
                  <a:schemeClr val="accent5">
                    <a:lumMod val="60000"/>
                    <a:lumOff val="40000"/>
                  </a:schemeClr>
                </a:solidFill>
              </a:rPr>
              <a:t>системи</a:t>
            </a:r>
            <a:r>
              <a:rPr lang="ru-RU" sz="2800" dirty="0">
                <a:solidFill>
                  <a:schemeClr val="accent5">
                    <a:lumMod val="60000"/>
                    <a:lumOff val="40000"/>
                  </a:schemeClr>
                </a:solidFill>
              </a:rPr>
              <a:t>. </a:t>
            </a:r>
            <a:r>
              <a:rPr lang="ru-RU" sz="2800" dirty="0" err="1">
                <a:solidFill>
                  <a:schemeClr val="accent5">
                    <a:lumMod val="60000"/>
                    <a:lumOff val="40000"/>
                  </a:schemeClr>
                </a:solidFill>
              </a:rPr>
              <a:t>Білий</a:t>
            </a:r>
            <a:r>
              <a:rPr lang="ru-RU" sz="2800" dirty="0">
                <a:solidFill>
                  <a:schemeClr val="accent5">
                    <a:lumMod val="60000"/>
                    <a:lumOff val="40000"/>
                  </a:schemeClr>
                </a:solidFill>
              </a:rPr>
              <a:t> карлик — </a:t>
            </a:r>
            <a:r>
              <a:rPr lang="ru-RU" sz="2800" dirty="0" err="1">
                <a:solidFill>
                  <a:schemeClr val="accent5">
                    <a:lumMod val="60000"/>
                    <a:lumOff val="40000"/>
                  </a:schemeClr>
                </a:solidFill>
              </a:rPr>
              <a:t>це</a:t>
            </a:r>
            <a:r>
              <a:rPr lang="ru-RU" sz="2800" dirty="0">
                <a:solidFill>
                  <a:schemeClr val="accent5">
                    <a:lumMod val="60000"/>
                    <a:lumOff val="40000"/>
                  </a:schemeClr>
                </a:solidFill>
              </a:rPr>
              <a:t> </a:t>
            </a:r>
            <a:r>
              <a:rPr lang="ru-RU" sz="2800" dirty="0" err="1">
                <a:solidFill>
                  <a:schemeClr val="accent5">
                    <a:lumMod val="60000"/>
                    <a:lumOff val="40000"/>
                  </a:schemeClr>
                </a:solidFill>
              </a:rPr>
              <a:t>зірка</a:t>
            </a:r>
            <a:r>
              <a:rPr lang="ru-RU" sz="2800" dirty="0">
                <a:solidFill>
                  <a:schemeClr val="accent5">
                    <a:lumMod val="60000"/>
                    <a:lumOff val="40000"/>
                  </a:schemeClr>
                </a:solidFill>
              </a:rPr>
              <a:t>, </a:t>
            </a:r>
            <a:r>
              <a:rPr lang="ru-RU" sz="2800" dirty="0" err="1">
                <a:solidFill>
                  <a:schemeClr val="accent5">
                    <a:lumMod val="60000"/>
                    <a:lumOff val="40000"/>
                  </a:schemeClr>
                </a:solidFill>
              </a:rPr>
              <a:t>що</a:t>
            </a:r>
            <a:r>
              <a:rPr lang="ru-RU" sz="2800" dirty="0">
                <a:solidFill>
                  <a:schemeClr val="accent5">
                    <a:lumMod val="60000"/>
                    <a:lumOff val="40000"/>
                  </a:schemeClr>
                </a:solidFill>
              </a:rPr>
              <a:t> </a:t>
            </a:r>
            <a:r>
              <a:rPr lang="ru-RU" sz="2800" dirty="0" err="1">
                <a:solidFill>
                  <a:schemeClr val="accent5">
                    <a:lumMod val="60000"/>
                    <a:lumOff val="40000"/>
                  </a:schemeClr>
                </a:solidFill>
              </a:rPr>
              <a:t>майже</a:t>
            </a:r>
            <a:r>
              <a:rPr lang="ru-RU" sz="2800" dirty="0">
                <a:solidFill>
                  <a:schemeClr val="accent5">
                    <a:lumMod val="60000"/>
                    <a:lumOff val="40000"/>
                  </a:schemeClr>
                </a:solidFill>
              </a:rPr>
              <a:t> </a:t>
            </a:r>
            <a:r>
              <a:rPr lang="ru-RU" sz="2800" dirty="0" err="1">
                <a:solidFill>
                  <a:schemeClr val="accent5">
                    <a:lumMod val="60000"/>
                    <a:lumOff val="40000"/>
                  </a:schemeClr>
                </a:solidFill>
              </a:rPr>
              <a:t>позбавлена</a:t>
            </a:r>
            <a:r>
              <a:rPr lang="ru-RU" sz="2800" dirty="0">
                <a:solidFill>
                  <a:schemeClr val="accent5">
                    <a:lumMod val="60000"/>
                    <a:lumOff val="40000"/>
                  </a:schemeClr>
                </a:solidFill>
              </a:rPr>
              <a:t> термоядерного </a:t>
            </a:r>
            <a:r>
              <a:rPr lang="ru-RU" sz="2800" dirty="0" err="1">
                <a:solidFill>
                  <a:schemeClr val="accent5">
                    <a:lumMod val="60000"/>
                    <a:lumOff val="40000"/>
                  </a:schemeClr>
                </a:solidFill>
              </a:rPr>
              <a:t>палива</a:t>
            </a:r>
            <a:r>
              <a:rPr lang="ru-RU" sz="2800" dirty="0">
                <a:solidFill>
                  <a:schemeClr val="accent5">
                    <a:lumMod val="60000"/>
                    <a:lumOff val="40000"/>
                  </a:schemeClr>
                </a:solidFill>
              </a:rPr>
              <a:t>: </a:t>
            </a:r>
            <a:r>
              <a:rPr lang="ru-RU" sz="2800" dirty="0" err="1">
                <a:solidFill>
                  <a:schemeClr val="accent5">
                    <a:lumMod val="60000"/>
                    <a:lumOff val="40000"/>
                  </a:schemeClr>
                </a:solidFill>
              </a:rPr>
              <a:t>її</a:t>
            </a:r>
            <a:r>
              <a:rPr lang="ru-RU" sz="2800" dirty="0">
                <a:solidFill>
                  <a:schemeClr val="accent5">
                    <a:lumMod val="60000"/>
                    <a:lumOff val="40000"/>
                  </a:schemeClr>
                </a:solidFill>
              </a:rPr>
              <a:t> </a:t>
            </a:r>
            <a:r>
              <a:rPr lang="ru-RU" sz="2800" dirty="0" err="1" smtClean="0">
                <a:solidFill>
                  <a:schemeClr val="accent5">
                    <a:lumMod val="60000"/>
                    <a:lumOff val="40000"/>
                  </a:schemeClr>
                </a:solidFill>
              </a:rPr>
              <a:t>водень</a:t>
            </a:r>
            <a:r>
              <a:rPr lang="ru-RU" sz="2800" dirty="0">
                <a:solidFill>
                  <a:schemeClr val="accent5">
                    <a:lumMod val="60000"/>
                    <a:lumOff val="40000"/>
                  </a:schemeClr>
                </a:solidFill>
              </a:rPr>
              <a:t> </a:t>
            </a:r>
            <a:r>
              <a:rPr lang="ru-RU" sz="2800" dirty="0" err="1">
                <a:solidFill>
                  <a:schemeClr val="accent5">
                    <a:lumMod val="60000"/>
                    <a:lumOff val="40000"/>
                  </a:schemeClr>
                </a:solidFill>
              </a:rPr>
              <a:t>вже</a:t>
            </a:r>
            <a:r>
              <a:rPr lang="ru-RU" sz="2800" dirty="0">
                <a:solidFill>
                  <a:schemeClr val="accent5">
                    <a:lumMod val="60000"/>
                    <a:lumOff val="40000"/>
                  </a:schemeClr>
                </a:solidFill>
              </a:rPr>
              <a:t> «</a:t>
            </a:r>
            <a:r>
              <a:rPr lang="ru-RU" sz="2800" dirty="0" err="1">
                <a:solidFill>
                  <a:schemeClr val="accent5">
                    <a:lumMod val="60000"/>
                    <a:lumOff val="40000"/>
                  </a:schemeClr>
                </a:solidFill>
              </a:rPr>
              <a:t>вигорів</a:t>
            </a:r>
            <a:r>
              <a:rPr lang="ru-RU" sz="2800" dirty="0">
                <a:solidFill>
                  <a:schemeClr val="accent5">
                    <a:lumMod val="60000"/>
                    <a:lumOff val="40000"/>
                  </a:schemeClr>
                </a:solidFill>
              </a:rPr>
              <a:t>» у </a:t>
            </a:r>
            <a:r>
              <a:rPr lang="ru-RU" sz="2800" dirty="0" err="1">
                <a:solidFill>
                  <a:schemeClr val="accent5">
                    <a:lumMod val="60000"/>
                    <a:lumOff val="40000"/>
                  </a:schemeClr>
                </a:solidFill>
              </a:rPr>
              <a:t>процесі</a:t>
            </a:r>
            <a:r>
              <a:rPr lang="ru-RU" sz="2800" dirty="0">
                <a:solidFill>
                  <a:schemeClr val="accent5">
                    <a:lumMod val="60000"/>
                    <a:lumOff val="40000"/>
                  </a:schemeClr>
                </a:solidFill>
              </a:rPr>
              <a:t> </a:t>
            </a:r>
            <a:r>
              <a:rPr lang="ru-RU" sz="2800" dirty="0" err="1" smtClean="0">
                <a:solidFill>
                  <a:schemeClr val="accent5">
                    <a:lumMod val="60000"/>
                    <a:lumOff val="40000"/>
                  </a:schemeClr>
                </a:solidFill>
              </a:rPr>
              <a:t>еволюції</a:t>
            </a:r>
            <a:r>
              <a:rPr lang="ru-RU" sz="2800" dirty="0" smtClean="0">
                <a:solidFill>
                  <a:schemeClr val="accent5">
                    <a:lumMod val="60000"/>
                    <a:lumOff val="40000"/>
                  </a:schemeClr>
                </a:solidFill>
              </a:rPr>
              <a:t>.</a:t>
            </a:r>
            <a:endParaRPr lang="ru-RU" sz="2800" dirty="0">
              <a:solidFill>
                <a:schemeClr val="accent5">
                  <a:lumMod val="60000"/>
                  <a:lumOff val="40000"/>
                </a:schemeClr>
              </a:solidFill>
            </a:endParaRPr>
          </a:p>
        </p:txBody>
      </p:sp>
    </p:spTree>
    <p:extLst>
      <p:ext uri="{BB962C8B-B14F-4D97-AF65-F5344CB8AC3E}">
        <p14:creationId xmlns:p14="http://schemas.microsoft.com/office/powerpoint/2010/main" val="4254280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TotalTime>
  <Words>272</Words>
  <Application>Microsoft Office PowerPoint</Application>
  <PresentationFormat>Экран (4:3)</PresentationFormat>
  <Paragraphs>13</Paragraphs>
  <Slides>12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12</vt:i4>
      </vt:variant>
    </vt:vector>
  </HeadingPairs>
  <TitlesOfParts>
    <vt:vector size="13" baseType="lpstr">
      <vt:lpstr>Тема Office</vt:lpstr>
      <vt:lpstr>Нові та Наднові зорі</vt:lpstr>
      <vt:lpstr>У 1054 р. китайські астрономи спостерігали надзвичайно яскраву нову зорю, яку було видно вдень протягом кількох тижнів. Цю незвичайну зорю помітили також літописці в Київській Русі, бо це був рік смерті Ярослава Мудрого. Вважалося, що поява нової зорі віщувала «Боже знамення» на сумну подію в житті Русі.</vt:lpstr>
      <vt:lpstr>Сьогодні на тому місці, де спалахнула ця таємнича зоря, видно туманність Краб.</vt:lpstr>
      <vt:lpstr>Наднова́ — це зоря, що раптово збільшує свою світність у мільярди раз (на 20 зоряних величин), а іноді й більше. </vt:lpstr>
      <vt:lpstr>Спалахи наднових — досить рідкісне явище. У нашому Чумацькому Шляху вони спостерігаються приблизно раз на 500 років, хоча очікуваний проміжок між спалахами — 50±25 років. Завдяки високій світності наднові спостерігають в інших галактиках.</vt:lpstr>
      <vt:lpstr>Останній спалах Наднової астрономи спостерігали в минулому тисячолітті 24 лютого 1987 р. у сусідній галактиці — Великій Магеллановій Хмарі. </vt:lpstr>
      <vt:lpstr>Вибух можна спостерігати протягом тижнів або місяців. На короткий час наднова засвічує всю галактику, в якій вона розташована. Сонцю потрібно 10 мільярдів років для вироблення енергії, яка вивільняється при утворенні наднової другого типу. Наше Сонце занадто мале, щоб колись стати надновою, замість цього воно перетвориться на Білого карлика.</vt:lpstr>
      <vt:lpstr>Нова́ зоря (в астрономії зазвичай просто Нова, від лат. Nova) — зоря, світність якої раптово збільшується в ~103—106 , а потім поступово зменшується (протягом місяців чи років). Здебільшого світність збільшується в десятки тисяч разів. Спочатку вважали, що спалахує нова (раніше не існуюча) зоря, оскільки такі зорі до спалаху не спостерігалися.</vt:lpstr>
      <vt:lpstr>Наразі астрономи практично не мають розбіжностей щодо фізичних процесів спалаху Нових. Вважається, що спалах відбувається на поверхні Білого карлика, що входить до тісної подвійної системи. Білий карлик — це зірка, що майже позбавлена термоядерного палива: її водень вже «вигорів» у процесі еволюції.</vt:lpstr>
      <vt:lpstr>Проте якщо відбувається перетікання речовини із сусідньої гіганта, це призводить до накопичення багатої на водень речовини на поверхні білого карлика. Коли біля підніжжя водневого шару температура та густина зросте до рівня, достатнього для початку термоядерної реакції, «воднева бомба» на поверхні білого карлика вибухне.</vt:lpstr>
      <vt:lpstr>Після спалаху зорі всі планети, які оберталися навколо неї, випаровуються і перетворюються у газопилову туманність, з якої в майбутньому може утворитися нове покоління зір. Тобто у Всесвіті спостерігається своєрідний кругообіг речовини: зорі — спалах зір — туманність — і знову народження молодих зір.</vt:lpstr>
      <vt:lpstr>Дякую за увагу!</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Нові та Наднові зорі</dc:title>
  <dc:creator>admin</dc:creator>
  <cp:lastModifiedBy>admin</cp:lastModifiedBy>
  <cp:revision>11</cp:revision>
  <dcterms:created xsi:type="dcterms:W3CDTF">2014-11-18T17:32:09Z</dcterms:created>
  <dcterms:modified xsi:type="dcterms:W3CDTF">2014-11-18T19:35:01Z</dcterms:modified>
</cp:coreProperties>
</file>