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2" r:id="rId8"/>
    <p:sldId id="262" r:id="rId9"/>
    <p:sldId id="263" r:id="rId10"/>
    <p:sldId id="264" r:id="rId11"/>
    <p:sldId id="265" r:id="rId12"/>
    <p:sldId id="267" r:id="rId13"/>
    <p:sldId id="266" r:id="rId14"/>
    <p:sldId id="268" r:id="rId15"/>
    <p:sldId id="269" r:id="rId16"/>
    <p:sldId id="270" r:id="rId17"/>
    <p:sldId id="27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5" d="100"/>
          <a:sy n="105" d="100"/>
        </p:scale>
        <p:origin x="-1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035BFB59-5DE5-4365-95DE-6AA8EC1EECE2}"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5BFB59-5DE5-4365-95DE-6AA8EC1EECE2}"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035BFB59-5DE5-4365-95DE-6AA8EC1EECE2}"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5BFB59-5DE5-4365-95DE-6AA8EC1EECE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3BF8E574-6039-400C-A06D-C04AA8B1F742}" type="datetimeFigureOut">
              <a:rPr lang="ru-RU" smtClean="0"/>
              <a:pPr/>
              <a:t>01.12.2014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5BFB59-5DE5-4365-95DE-6AA8EC1EECE2}"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BF8E574-6039-400C-A06D-C04AA8B1F742}" type="datetimeFigureOut">
              <a:rPr lang="ru-RU" smtClean="0"/>
              <a:pPr/>
              <a:t>01.12.2014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5BFB59-5DE5-4365-95DE-6AA8EC1EECE2}"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071546"/>
            <a:ext cx="8143900" cy="1357322"/>
          </a:xfrm>
        </p:spPr>
        <p:txBody>
          <a:bodyPr>
            <a:noAutofit/>
          </a:bodyPr>
          <a:lstStyle/>
          <a:p>
            <a:pPr algn="ctr"/>
            <a:r>
              <a:rPr lang="ru-RU" sz="8800" dirty="0" smtClean="0"/>
              <a:t>Сатурн</a:t>
            </a:r>
            <a:endParaRPr lang="ru-RU" sz="8800" dirty="0"/>
          </a:p>
        </p:txBody>
      </p:sp>
      <p:sp>
        <p:nvSpPr>
          <p:cNvPr id="3" name="Подзаголовок 2"/>
          <p:cNvSpPr>
            <a:spLocks noGrp="1"/>
          </p:cNvSpPr>
          <p:nvPr>
            <p:ph type="subTitle" idx="1"/>
          </p:nvPr>
        </p:nvSpPr>
        <p:spPr>
          <a:xfrm>
            <a:off x="5286380" y="3500438"/>
            <a:ext cx="3338506" cy="2252666"/>
          </a:xfrm>
        </p:spPr>
        <p:txBody>
          <a:bodyPr>
            <a:normAutofit/>
          </a:bodyPr>
          <a:lstStyle/>
          <a:p>
            <a:pPr algn="r"/>
            <a:r>
              <a:rPr lang="ru-RU" sz="2800" dirty="0" smtClean="0"/>
              <a:t>Выполнила</a:t>
            </a:r>
          </a:p>
          <a:p>
            <a:pPr algn="r"/>
            <a:r>
              <a:rPr lang="ru-RU" sz="2800" dirty="0" smtClean="0"/>
              <a:t>ученица 11-А класса</a:t>
            </a:r>
          </a:p>
          <a:p>
            <a:pPr algn="r"/>
            <a:r>
              <a:rPr lang="ru-RU" sz="2800" dirty="0" err="1" smtClean="0"/>
              <a:t>Приймак</a:t>
            </a:r>
            <a:r>
              <a:rPr lang="ru-RU" sz="2800" dirty="0" smtClean="0"/>
              <a:t> Алина</a:t>
            </a:r>
            <a:endParaRPr lang="ru-RU" sz="2800" dirty="0"/>
          </a:p>
        </p:txBody>
      </p:sp>
      <p:sp>
        <p:nvSpPr>
          <p:cNvPr id="4" name="Подзаголовок 2"/>
          <p:cNvSpPr txBox="1">
            <a:spLocks/>
          </p:cNvSpPr>
          <p:nvPr/>
        </p:nvSpPr>
        <p:spPr>
          <a:xfrm>
            <a:off x="1000100" y="6357958"/>
            <a:ext cx="8143900" cy="500042"/>
          </a:xfrm>
          <a:prstGeom prst="rect">
            <a:avLst/>
          </a:prstGeom>
        </p:spPr>
        <p:txBody>
          <a:bodyPr tIns="0">
            <a:normAutofit/>
          </a:bodyPr>
          <a:lstStyle/>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uk-UA" sz="2600" dirty="0" err="1" smtClean="0">
                <a:solidFill>
                  <a:schemeClr val="tx2">
                    <a:shade val="30000"/>
                    <a:satMod val="150000"/>
                  </a:schemeClr>
                </a:solidFill>
              </a:rPr>
              <a:t>Харьков</a:t>
            </a:r>
            <a:r>
              <a:rPr lang="uk-UA" sz="2600" dirty="0" smtClean="0">
                <a:solidFill>
                  <a:schemeClr val="tx2">
                    <a:shade val="30000"/>
                    <a:satMod val="150000"/>
                  </a:schemeClr>
                </a:solidFill>
              </a:rPr>
              <a:t>-2014</a:t>
            </a:r>
            <a:endParaRPr kumimoji="0" lang="ru-RU" sz="26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sp>
        <p:nvSpPr>
          <p:cNvPr id="5" name="Подзаголовок 2"/>
          <p:cNvSpPr txBox="1">
            <a:spLocks/>
          </p:cNvSpPr>
          <p:nvPr/>
        </p:nvSpPr>
        <p:spPr>
          <a:xfrm>
            <a:off x="1000100" y="0"/>
            <a:ext cx="8143900" cy="500042"/>
          </a:xfrm>
          <a:prstGeom prst="rect">
            <a:avLst/>
          </a:prstGeom>
        </p:spPr>
        <p:txBody>
          <a:bodyPr tIns="0">
            <a:normAutofit/>
          </a:bodyPr>
          <a:lstStyle/>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uk-UA" sz="2600" dirty="0" err="1" smtClean="0">
                <a:solidFill>
                  <a:schemeClr val="tx2">
                    <a:shade val="30000"/>
                    <a:satMod val="150000"/>
                  </a:schemeClr>
                </a:solidFill>
              </a:rPr>
              <a:t>Харьковская</a:t>
            </a:r>
            <a:r>
              <a:rPr lang="uk-UA" sz="2600" dirty="0" smtClean="0">
                <a:solidFill>
                  <a:schemeClr val="tx2">
                    <a:shade val="30000"/>
                    <a:satMod val="150000"/>
                  </a:schemeClr>
                </a:solidFill>
              </a:rPr>
              <a:t> </a:t>
            </a:r>
            <a:r>
              <a:rPr lang="uk-UA" sz="2600" dirty="0" err="1" smtClean="0">
                <a:solidFill>
                  <a:schemeClr val="tx2">
                    <a:shade val="30000"/>
                    <a:satMod val="150000"/>
                  </a:schemeClr>
                </a:solidFill>
              </a:rPr>
              <a:t>гимназия</a:t>
            </a:r>
            <a:r>
              <a:rPr lang="uk-UA" sz="2600" dirty="0" smtClean="0">
                <a:solidFill>
                  <a:schemeClr val="tx2">
                    <a:shade val="30000"/>
                    <a:satMod val="150000"/>
                  </a:schemeClr>
                </a:solidFill>
              </a:rPr>
              <a:t> №55</a:t>
            </a:r>
            <a:endParaRPr kumimoji="0" lang="ru-RU" sz="26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pic>
        <p:nvPicPr>
          <p:cNvPr id="13320" name="Picture 8" descr="http://ya-uchitel.ru/_ld/34/s36127524.jpg"/>
          <p:cNvPicPr>
            <a:picLocks noChangeAspect="1" noChangeArrowheads="1"/>
          </p:cNvPicPr>
          <p:nvPr/>
        </p:nvPicPr>
        <p:blipFill>
          <a:blip r:embed="rId2"/>
          <a:srcRect/>
          <a:stretch>
            <a:fillRect/>
          </a:stretch>
        </p:blipFill>
        <p:spPr bwMode="auto">
          <a:xfrm>
            <a:off x="1857356" y="2857496"/>
            <a:ext cx="3024182" cy="302418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Орбита и вращение</a:t>
            </a:r>
            <a:endParaRPr lang="ru-RU" dirty="0"/>
          </a:p>
        </p:txBody>
      </p:sp>
      <p:graphicFrame>
        <p:nvGraphicFramePr>
          <p:cNvPr id="4" name="Содержимое 3"/>
          <p:cNvGraphicFramePr>
            <a:graphicFrameLocks noGrp="1"/>
          </p:cNvGraphicFramePr>
          <p:nvPr>
            <p:ph idx="1"/>
          </p:nvPr>
        </p:nvGraphicFramePr>
        <p:xfrm>
          <a:off x="1428728" y="1285860"/>
          <a:ext cx="7499350" cy="5430520"/>
        </p:xfrm>
        <a:graphic>
          <a:graphicData uri="http://schemas.openxmlformats.org/drawingml/2006/table">
            <a:tbl>
              <a:tblPr firstRow="1" bandRow="1">
                <a:tableStyleId>{5940675A-B579-460E-94D1-54222C63F5DA}</a:tableStyleId>
              </a:tblPr>
              <a:tblGrid>
                <a:gridCol w="3749675"/>
                <a:gridCol w="3749675"/>
              </a:tblGrid>
              <a:tr h="370840">
                <a:tc>
                  <a:txBody>
                    <a:bodyPr/>
                    <a:lstStyle/>
                    <a:p>
                      <a:pPr algn="ctr"/>
                      <a:r>
                        <a:rPr lang="ru-RU" b="1" dirty="0"/>
                        <a:t>Перигелий</a:t>
                      </a:r>
                    </a:p>
                  </a:txBody>
                  <a:tcPr anchor="ctr"/>
                </a:tc>
                <a:tc>
                  <a:txBody>
                    <a:bodyPr/>
                    <a:lstStyle/>
                    <a:p>
                      <a:pPr algn="ctr"/>
                      <a:r>
                        <a:rPr lang="ru-RU"/>
                        <a:t>1 353 572 956 км</a:t>
                      </a:r>
                      <a:br>
                        <a:rPr lang="ru-RU"/>
                      </a:br>
                      <a:r>
                        <a:rPr lang="ru-RU"/>
                        <a:t>9,048 а. е.</a:t>
                      </a:r>
                    </a:p>
                  </a:txBody>
                  <a:tcPr anchor="ctr"/>
                </a:tc>
              </a:tr>
              <a:tr h="370840">
                <a:tc>
                  <a:txBody>
                    <a:bodyPr/>
                    <a:lstStyle/>
                    <a:p>
                      <a:pPr algn="ctr"/>
                      <a:r>
                        <a:rPr lang="ru-RU" b="1" dirty="0"/>
                        <a:t>Афелий</a:t>
                      </a:r>
                    </a:p>
                  </a:txBody>
                  <a:tcPr anchor="ctr"/>
                </a:tc>
                <a:tc>
                  <a:txBody>
                    <a:bodyPr/>
                    <a:lstStyle/>
                    <a:p>
                      <a:pPr algn="ctr"/>
                      <a:r>
                        <a:rPr lang="ru-RU"/>
                        <a:t>1 513 325 783 км</a:t>
                      </a:r>
                      <a:br>
                        <a:rPr lang="ru-RU"/>
                      </a:br>
                      <a:r>
                        <a:rPr lang="ru-RU"/>
                        <a:t>10,116 а. е.</a:t>
                      </a:r>
                    </a:p>
                  </a:txBody>
                  <a:tcPr anchor="ctr"/>
                </a:tc>
              </a:tr>
              <a:tr h="370840">
                <a:tc>
                  <a:txBody>
                    <a:bodyPr/>
                    <a:lstStyle/>
                    <a:p>
                      <a:pPr algn="ctr"/>
                      <a:r>
                        <a:rPr lang="ru-RU" b="1"/>
                        <a:t>Большая полуось</a:t>
                      </a:r>
                    </a:p>
                  </a:txBody>
                  <a:tcPr anchor="ctr"/>
                </a:tc>
                <a:tc>
                  <a:txBody>
                    <a:bodyPr/>
                    <a:lstStyle/>
                    <a:p>
                      <a:pPr algn="ctr"/>
                      <a:r>
                        <a:rPr lang="ru-RU" dirty="0"/>
                        <a:t>1 433 449 370 км</a:t>
                      </a:r>
                      <a:br>
                        <a:rPr lang="ru-RU" dirty="0"/>
                      </a:br>
                      <a:r>
                        <a:rPr lang="ru-RU" dirty="0"/>
                        <a:t>9,582 а. е.</a:t>
                      </a:r>
                    </a:p>
                  </a:txBody>
                  <a:tcPr anchor="ctr"/>
                </a:tc>
              </a:tr>
              <a:tr h="370840">
                <a:tc>
                  <a:txBody>
                    <a:bodyPr/>
                    <a:lstStyle/>
                    <a:p>
                      <a:pPr algn="ctr"/>
                      <a:r>
                        <a:rPr lang="ru-RU" b="1"/>
                        <a:t>Эксцентриситет орбиты</a:t>
                      </a:r>
                    </a:p>
                  </a:txBody>
                  <a:tcPr anchor="ctr"/>
                </a:tc>
                <a:tc>
                  <a:txBody>
                    <a:bodyPr/>
                    <a:lstStyle/>
                    <a:p>
                      <a:pPr algn="ctr"/>
                      <a:r>
                        <a:rPr lang="ru-RU" dirty="0"/>
                        <a:t>0,055 723 219</a:t>
                      </a:r>
                    </a:p>
                  </a:txBody>
                  <a:tcPr anchor="ctr"/>
                </a:tc>
              </a:tr>
              <a:tr h="370840">
                <a:tc>
                  <a:txBody>
                    <a:bodyPr/>
                    <a:lstStyle/>
                    <a:p>
                      <a:pPr algn="ctr"/>
                      <a:r>
                        <a:rPr lang="ru-RU" b="1"/>
                        <a:t>Сидерический период обращения</a:t>
                      </a:r>
                    </a:p>
                  </a:txBody>
                  <a:tcPr anchor="ctr"/>
                </a:tc>
                <a:tc>
                  <a:txBody>
                    <a:bodyPr/>
                    <a:lstStyle/>
                    <a:p>
                      <a:pPr algn="ctr"/>
                      <a:r>
                        <a:rPr lang="ru-RU" dirty="0"/>
                        <a:t>10 759,22 дней (29,46 лет)</a:t>
                      </a:r>
                    </a:p>
                  </a:txBody>
                  <a:tcPr anchor="ctr"/>
                </a:tc>
              </a:tr>
              <a:tr h="370840">
                <a:tc>
                  <a:txBody>
                    <a:bodyPr/>
                    <a:lstStyle/>
                    <a:p>
                      <a:pPr algn="ctr"/>
                      <a:r>
                        <a:rPr lang="ru-RU" b="1"/>
                        <a:t>Синодический период обращения</a:t>
                      </a:r>
                    </a:p>
                  </a:txBody>
                  <a:tcPr anchor="ctr"/>
                </a:tc>
                <a:tc>
                  <a:txBody>
                    <a:bodyPr/>
                    <a:lstStyle/>
                    <a:p>
                      <a:pPr algn="ctr"/>
                      <a:r>
                        <a:rPr lang="ru-RU" dirty="0"/>
                        <a:t>378,09 дней</a:t>
                      </a:r>
                    </a:p>
                  </a:txBody>
                  <a:tcPr anchor="ctr"/>
                </a:tc>
              </a:tr>
              <a:tr h="370840">
                <a:tc>
                  <a:txBody>
                    <a:bodyPr/>
                    <a:lstStyle/>
                    <a:p>
                      <a:pPr algn="ctr"/>
                      <a:r>
                        <a:rPr lang="ru-RU" b="1"/>
                        <a:t>Орбитальная скорость</a:t>
                      </a:r>
                    </a:p>
                  </a:txBody>
                  <a:tcPr anchor="ctr"/>
                </a:tc>
                <a:tc>
                  <a:txBody>
                    <a:bodyPr/>
                    <a:lstStyle/>
                    <a:p>
                      <a:pPr algn="ctr"/>
                      <a:r>
                        <a:rPr lang="ru-RU" dirty="0"/>
                        <a:t>9,69 км/с</a:t>
                      </a:r>
                    </a:p>
                  </a:txBody>
                  <a:tcPr anchor="ctr"/>
                </a:tc>
              </a:tr>
              <a:tr h="370840">
                <a:tc>
                  <a:txBody>
                    <a:bodyPr/>
                    <a:lstStyle/>
                    <a:p>
                      <a:pPr algn="ctr"/>
                      <a:r>
                        <a:rPr lang="ru-RU" b="1"/>
                        <a:t>Наклонение</a:t>
                      </a:r>
                    </a:p>
                  </a:txBody>
                  <a:tcPr anchor="ctr"/>
                </a:tc>
                <a:tc>
                  <a:txBody>
                    <a:bodyPr/>
                    <a:lstStyle/>
                    <a:p>
                      <a:pPr algn="ctr"/>
                      <a:r>
                        <a:rPr lang="ru-RU" dirty="0"/>
                        <a:t>2,485 240°</a:t>
                      </a:r>
                      <a:br>
                        <a:rPr lang="ru-RU" dirty="0"/>
                      </a:br>
                      <a:r>
                        <a:rPr lang="ru-RU" dirty="0"/>
                        <a:t>5,51° (относительно солнечного экватора)</a:t>
                      </a:r>
                    </a:p>
                  </a:txBody>
                  <a:tcPr anchor="ctr"/>
                </a:tc>
              </a:tr>
              <a:tr h="370840">
                <a:tc>
                  <a:txBody>
                    <a:bodyPr/>
                    <a:lstStyle/>
                    <a:p>
                      <a:pPr algn="ctr"/>
                      <a:r>
                        <a:rPr lang="ru-RU" b="1"/>
                        <a:t>Долгота восходящего узла</a:t>
                      </a:r>
                    </a:p>
                  </a:txBody>
                  <a:tcPr anchor="ctr"/>
                </a:tc>
                <a:tc>
                  <a:txBody>
                    <a:bodyPr/>
                    <a:lstStyle/>
                    <a:p>
                      <a:pPr algn="ctr"/>
                      <a:r>
                        <a:rPr lang="ru-RU" dirty="0"/>
                        <a:t>113,642 811°</a:t>
                      </a:r>
                    </a:p>
                  </a:txBody>
                  <a:tcPr anchor="ctr"/>
                </a:tc>
              </a:tr>
              <a:tr h="370840">
                <a:tc>
                  <a:txBody>
                    <a:bodyPr/>
                    <a:lstStyle/>
                    <a:p>
                      <a:pPr algn="ctr"/>
                      <a:r>
                        <a:rPr lang="ru-RU" b="1"/>
                        <a:t>Аргумент перицентра</a:t>
                      </a:r>
                    </a:p>
                  </a:txBody>
                  <a:tcPr anchor="ctr"/>
                </a:tc>
                <a:tc>
                  <a:txBody>
                    <a:bodyPr/>
                    <a:lstStyle/>
                    <a:p>
                      <a:pPr algn="ctr"/>
                      <a:r>
                        <a:rPr lang="ru-RU" dirty="0"/>
                        <a:t>336,013 862°</a:t>
                      </a:r>
                    </a:p>
                  </a:txBody>
                  <a:tcPr anchor="ctr"/>
                </a:tc>
              </a:tr>
              <a:tr h="370840">
                <a:tc>
                  <a:txBody>
                    <a:bodyPr/>
                    <a:lstStyle/>
                    <a:p>
                      <a:pPr algn="ctr"/>
                      <a:r>
                        <a:rPr lang="ru-RU" b="1" dirty="0"/>
                        <a:t>Спутники</a:t>
                      </a:r>
                    </a:p>
                  </a:txBody>
                  <a:tcPr anchor="ctr"/>
                </a:tc>
                <a:tc>
                  <a:txBody>
                    <a:bodyPr/>
                    <a:lstStyle/>
                    <a:p>
                      <a:pPr algn="ctr"/>
                      <a:r>
                        <a:rPr lang="ru-RU" dirty="0"/>
                        <a:t>62</a:t>
                      </a:r>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Спутники и кольца планеты </a:t>
            </a:r>
            <a:endParaRPr lang="ru-RU" dirty="0"/>
          </a:p>
        </p:txBody>
      </p:sp>
      <p:sp>
        <p:nvSpPr>
          <p:cNvPr id="3" name="Содержимое 2"/>
          <p:cNvSpPr>
            <a:spLocks noGrp="1"/>
          </p:cNvSpPr>
          <p:nvPr>
            <p:ph idx="1"/>
          </p:nvPr>
        </p:nvSpPr>
        <p:spPr>
          <a:xfrm>
            <a:off x="1435608" y="1571612"/>
            <a:ext cx="7498080" cy="4676788"/>
          </a:xfrm>
        </p:spPr>
        <p:txBody>
          <a:bodyPr/>
          <a:lstStyle/>
          <a:p>
            <a:pPr>
              <a:buNone/>
            </a:pPr>
            <a:r>
              <a:rPr lang="ru-RU" dirty="0" smtClean="0"/>
              <a:t>	</a:t>
            </a:r>
            <a:r>
              <a:rPr lang="ru-RU" sz="2800" dirty="0" smtClean="0"/>
              <a:t>Планета Сатурн имеет как минимум 63 спутника. Так как планета была названа в честь </a:t>
            </a:r>
            <a:r>
              <a:rPr lang="ru-RU" sz="2800" dirty="0" err="1" smtClean="0"/>
              <a:t>Кроноса</a:t>
            </a:r>
            <a:r>
              <a:rPr lang="ru-RU" sz="2800" dirty="0" smtClean="0"/>
              <a:t>, владыки титанов в греческой мифологии, то большинство из спутников Сатурна были названы в честь других титанов, их потомков, а также позже в честь гигантов из галльских, </a:t>
            </a:r>
            <a:r>
              <a:rPr lang="ru-RU" sz="2800" dirty="0" err="1" smtClean="0"/>
              <a:t>инуитских</a:t>
            </a:r>
            <a:r>
              <a:rPr lang="ru-RU" sz="2800" dirty="0" smtClean="0"/>
              <a:t>  и норвежских мифов.</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571612"/>
            <a:ext cx="7498080" cy="4676788"/>
          </a:xfrm>
        </p:spPr>
        <p:txBody>
          <a:bodyPr>
            <a:normAutofit/>
          </a:bodyPr>
          <a:lstStyle/>
          <a:p>
            <a:pPr>
              <a:buNone/>
            </a:pPr>
            <a:r>
              <a:rPr lang="ru-RU" dirty="0" smtClean="0"/>
              <a:t>	</a:t>
            </a:r>
            <a:r>
              <a:rPr lang="ru-RU" sz="2800" dirty="0" smtClean="0"/>
              <a:t>Планета Сатурн на самом деле имеет множество колец из миллиардов частиц льда и камня, размером от зерна сахара до  размера с дом. Кольца считаются мусором, оставшимся от комет, астероидов или разрушенных спутников.</a:t>
            </a:r>
            <a:endParaRPr lang="ru-RU" dirty="0"/>
          </a:p>
        </p:txBody>
      </p:sp>
      <p:sp>
        <p:nvSpPr>
          <p:cNvPr id="5" name="Заголовок 1"/>
          <p:cNvSpPr>
            <a:spLocks noGrp="1"/>
          </p:cNvSpPr>
          <p:nvPr>
            <p:ph type="title"/>
          </p:nvPr>
        </p:nvSpPr>
        <p:spPr>
          <a:xfrm>
            <a:off x="1435608" y="274638"/>
            <a:ext cx="7498080" cy="1143000"/>
          </a:xfrm>
        </p:spPr>
        <p:txBody>
          <a:bodyPr>
            <a:normAutofit/>
          </a:bodyPr>
          <a:lstStyle/>
          <a:p>
            <a:r>
              <a:rPr lang="ru-RU" b="1" dirty="0" smtClean="0"/>
              <a:t>Спутники и кольца планеты </a:t>
            </a:r>
            <a:endParaRPr lang="ru-RU" dirty="0"/>
          </a:p>
        </p:txBody>
      </p:sp>
      <p:pic>
        <p:nvPicPr>
          <p:cNvPr id="18434" name="Picture 2" descr="This Cassini mosaic image shows that Saturn's stunning system of rings is much more complex than originally thought. They are composed of hundreds of smaller rings and gaps like the groves on a phonograph record. "/>
          <p:cNvPicPr>
            <a:picLocks noChangeAspect="1" noChangeArrowheads="1"/>
          </p:cNvPicPr>
          <p:nvPr/>
        </p:nvPicPr>
        <p:blipFill>
          <a:blip r:embed="rId2"/>
          <a:srcRect/>
          <a:stretch>
            <a:fillRect/>
          </a:stretch>
        </p:blipFill>
        <p:spPr bwMode="auto">
          <a:xfrm>
            <a:off x="1785918" y="4500570"/>
            <a:ext cx="6553200" cy="1905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1447800"/>
            <a:ext cx="7498080" cy="3338522"/>
          </a:xfrm>
        </p:spPr>
        <p:txBody>
          <a:bodyPr/>
          <a:lstStyle/>
          <a:p>
            <a:pPr>
              <a:buNone/>
            </a:pPr>
            <a:r>
              <a:rPr lang="ru-RU" dirty="0" smtClean="0"/>
              <a:t>	</a:t>
            </a:r>
            <a:r>
              <a:rPr lang="ru-RU" sz="2800" dirty="0" smtClean="0"/>
              <a:t>Галилео Галилей был первым, кто заметил странные объекты на каждой стороне планеты в 1600 году. Голландский астроном Христиан Гюйгенс, который имел более мощный телескоп, сделал предположение, что планета Сатурн имеет  тонкое и плоское кольцо.</a:t>
            </a:r>
            <a:endParaRPr lang="ru-RU" dirty="0"/>
          </a:p>
        </p:txBody>
      </p:sp>
      <p:sp>
        <p:nvSpPr>
          <p:cNvPr id="4" name="Заголовок 1"/>
          <p:cNvSpPr>
            <a:spLocks noGrp="1"/>
          </p:cNvSpPr>
          <p:nvPr>
            <p:ph type="title"/>
          </p:nvPr>
        </p:nvSpPr>
        <p:spPr>
          <a:xfrm>
            <a:off x="1435608" y="274638"/>
            <a:ext cx="7498080" cy="1143000"/>
          </a:xfrm>
        </p:spPr>
        <p:txBody>
          <a:bodyPr>
            <a:normAutofit fontScale="90000"/>
          </a:bodyPr>
          <a:lstStyle/>
          <a:p>
            <a:r>
              <a:rPr lang="ru-RU" b="1" dirty="0" smtClean="0"/>
              <a:t>Исследование планеты Сатурн</a:t>
            </a:r>
            <a:endParaRPr lang="ru-RU" dirty="0"/>
          </a:p>
        </p:txBody>
      </p:sp>
      <p:pic>
        <p:nvPicPr>
          <p:cNvPr id="19458" name="Picture 2" descr="&amp;Pcy;&amp;lcy;&amp;acy;&amp;ncy;&amp;iecy;&amp;tcy;&amp;acy; &amp;Scy;&amp;acy;&amp;tcy;&amp;ucy;&amp;rcy;&amp;ncy;"/>
          <p:cNvPicPr>
            <a:picLocks noChangeAspect="1" noChangeArrowheads="1"/>
          </p:cNvPicPr>
          <p:nvPr/>
        </p:nvPicPr>
        <p:blipFill>
          <a:blip r:embed="rId2"/>
          <a:srcRect/>
          <a:stretch>
            <a:fillRect/>
          </a:stretch>
        </p:blipFill>
        <p:spPr bwMode="auto">
          <a:xfrm>
            <a:off x="2143108" y="4714884"/>
            <a:ext cx="5957892" cy="192881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Исследование планеты Сатурн</a:t>
            </a:r>
            <a:endParaRPr lang="ru-RU" dirty="0"/>
          </a:p>
        </p:txBody>
      </p:sp>
      <p:sp>
        <p:nvSpPr>
          <p:cNvPr id="3" name="Содержимое 2"/>
          <p:cNvSpPr>
            <a:spLocks noGrp="1"/>
          </p:cNvSpPr>
          <p:nvPr>
            <p:ph idx="1"/>
          </p:nvPr>
        </p:nvSpPr>
        <p:spPr>
          <a:xfrm>
            <a:off x="1357290" y="1447800"/>
            <a:ext cx="7643866" cy="4981596"/>
          </a:xfrm>
        </p:spPr>
        <p:txBody>
          <a:bodyPr>
            <a:normAutofit fontScale="85000" lnSpcReduction="10000"/>
          </a:bodyPr>
          <a:lstStyle/>
          <a:p>
            <a:r>
              <a:rPr lang="ru-RU" dirty="0" smtClean="0"/>
              <a:t>Первый космический корабль, который достиг  планеты Сатурна, был Пионер 11 в 1979 году. Пролетев на расстоянии в 22 000 км над ним, он смог сфотографировать планету, двое его внешних колец, а также зафиксировал наличие сильного магнитного поля.  </a:t>
            </a:r>
          </a:p>
          <a:p>
            <a:r>
              <a:rPr lang="ru-RU" dirty="0" smtClean="0"/>
              <a:t>Аппарат Вояджер (</a:t>
            </a:r>
            <a:r>
              <a:rPr lang="ru-RU" dirty="0" err="1" smtClean="0"/>
              <a:t>Voyager</a:t>
            </a:r>
            <a:r>
              <a:rPr lang="ru-RU" dirty="0" smtClean="0"/>
              <a:t>)  обнаружил кольца планеты.</a:t>
            </a:r>
          </a:p>
          <a:p>
            <a:r>
              <a:rPr lang="ru-RU" dirty="0" smtClean="0"/>
              <a:t>Космический аппарат </a:t>
            </a:r>
            <a:r>
              <a:rPr lang="ru-RU" dirty="0" err="1" smtClean="0"/>
              <a:t>Кассини</a:t>
            </a:r>
            <a:r>
              <a:rPr lang="ru-RU" dirty="0" smtClean="0"/>
              <a:t> ( </a:t>
            </a:r>
            <a:r>
              <a:rPr lang="ru-RU" dirty="0" err="1" smtClean="0"/>
              <a:t>Cassini</a:t>
            </a:r>
            <a:r>
              <a:rPr lang="ru-RU" dirty="0" smtClean="0"/>
              <a:t> ) является крупнейшим межпланетным космическим аппаратом, который побывал на орбите Сатурна.</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Краткие факты о Сатурне</a:t>
            </a:r>
            <a:endParaRPr lang="ru-RU" b="1" dirty="0"/>
          </a:p>
        </p:txBody>
      </p:sp>
      <p:sp>
        <p:nvSpPr>
          <p:cNvPr id="3" name="Содержимое 2"/>
          <p:cNvSpPr>
            <a:spLocks noGrp="1"/>
          </p:cNvSpPr>
          <p:nvPr>
            <p:ph idx="1"/>
          </p:nvPr>
        </p:nvSpPr>
        <p:spPr>
          <a:xfrm>
            <a:off x="1357290" y="1447800"/>
            <a:ext cx="7643866" cy="4910158"/>
          </a:xfrm>
        </p:spPr>
        <p:txBody>
          <a:bodyPr>
            <a:normAutofit fontScale="92500"/>
          </a:bodyPr>
          <a:lstStyle/>
          <a:p>
            <a:r>
              <a:rPr lang="ru-RU" sz="2800" dirty="0" smtClean="0"/>
              <a:t>Если бы Солнце было размером с входную дверь, то Земля была бы размером с монетку, а Сатурн с баскетбольный мяч.</a:t>
            </a:r>
          </a:p>
          <a:p>
            <a:r>
              <a:rPr lang="ru-RU" sz="2800" dirty="0" smtClean="0"/>
              <a:t>Сатурн – шестая планета от Солнца, находящаяся на расстоянии около 1,4 млрд. км или 9,5 АЕ.</a:t>
            </a:r>
          </a:p>
          <a:p>
            <a:r>
              <a:rPr lang="ru-RU" sz="2800" dirty="0" smtClean="0"/>
              <a:t>Сатурн совершает полный оборот вокруг Солнца (год на Сатурне) за 29 земных года.</a:t>
            </a:r>
          </a:p>
          <a:p>
            <a:r>
              <a:rPr lang="ru-RU" sz="2800" dirty="0" smtClean="0"/>
              <a:t>Вокруг планеты обращается 63 известных на данный момент спутника. Титан — самый крупный из них, а также второй по размерам спутник в Солнечной системе</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Краткие факты о Сатурне</a:t>
            </a:r>
            <a:endParaRPr lang="ru-RU" b="1" dirty="0"/>
          </a:p>
        </p:txBody>
      </p:sp>
      <p:sp>
        <p:nvSpPr>
          <p:cNvPr id="3" name="Содержимое 2"/>
          <p:cNvSpPr>
            <a:spLocks noGrp="1"/>
          </p:cNvSpPr>
          <p:nvPr>
            <p:ph idx="1"/>
          </p:nvPr>
        </p:nvSpPr>
        <p:spPr>
          <a:xfrm>
            <a:off x="1435608" y="1447800"/>
            <a:ext cx="7498080" cy="4910158"/>
          </a:xfrm>
        </p:spPr>
        <p:txBody>
          <a:bodyPr>
            <a:normAutofit fontScale="85000" lnSpcReduction="10000"/>
          </a:bodyPr>
          <a:lstStyle/>
          <a:p>
            <a:r>
              <a:rPr lang="ru-RU" dirty="0" smtClean="0"/>
              <a:t>Сатурн имеет самую захватывающую кольцевую систему из всех планет нашей Солнечной системы. Она состоит из семи колец с несколькими пробелами и промежутками между ними.</a:t>
            </a:r>
          </a:p>
          <a:p>
            <a:r>
              <a:rPr lang="ru-RU" dirty="0" smtClean="0"/>
              <a:t>Пять миссий посетило Сатурн. Начиная с 2004 года, космический аппарат </a:t>
            </a:r>
            <a:r>
              <a:rPr lang="ru-RU" dirty="0" err="1" smtClean="0"/>
              <a:t>Кассини</a:t>
            </a:r>
            <a:r>
              <a:rPr lang="ru-RU" dirty="0" smtClean="0"/>
              <a:t> изучает Сатурн, его спутники и кольца.</a:t>
            </a:r>
          </a:p>
          <a:p>
            <a:r>
              <a:rPr lang="ru-RU" dirty="0" smtClean="0"/>
              <a:t>Сатурн не может поддерживать жизнь в том виде, в которой мы ее знаем. Тем не менее, некоторые из спутников Сатурна имеют условия, которые могут поддерживать жизнь.</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1857364"/>
            <a:ext cx="8143900" cy="1143000"/>
          </a:xfrm>
        </p:spPr>
        <p:txBody>
          <a:bodyPr>
            <a:normAutofit/>
          </a:bodyPr>
          <a:lstStyle/>
          <a:p>
            <a:pPr algn="ctr"/>
            <a:r>
              <a:rPr lang="ru-RU" sz="6000" dirty="0" smtClean="0"/>
              <a:t>Спасибо за внимание!</a:t>
            </a:r>
            <a:endParaRPr lang="ru-RU"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Что означает имя «Сатурн» ?</a:t>
            </a:r>
            <a:endParaRPr lang="ru-RU" dirty="0"/>
          </a:p>
        </p:txBody>
      </p:sp>
      <p:sp>
        <p:nvSpPr>
          <p:cNvPr id="3" name="Содержимое 2"/>
          <p:cNvSpPr>
            <a:spLocks noGrp="1"/>
          </p:cNvSpPr>
          <p:nvPr>
            <p:ph idx="1"/>
          </p:nvPr>
        </p:nvSpPr>
        <p:spPr>
          <a:xfrm>
            <a:off x="1435608" y="1447800"/>
            <a:ext cx="7498080" cy="1624010"/>
          </a:xfrm>
        </p:spPr>
        <p:txBody>
          <a:bodyPr/>
          <a:lstStyle/>
          <a:p>
            <a:pPr>
              <a:buNone/>
            </a:pPr>
            <a:r>
              <a:rPr lang="ru-RU" dirty="0" smtClean="0"/>
              <a:t>	</a:t>
            </a:r>
            <a:r>
              <a:rPr lang="ru-RU" sz="2800" dirty="0" smtClean="0"/>
              <a:t>Интересно, что имя «Сатурн» произошло от римского имени </a:t>
            </a:r>
            <a:r>
              <a:rPr lang="ru-RU" sz="2800" dirty="0" err="1" smtClean="0"/>
              <a:t>Кронос</a:t>
            </a:r>
            <a:r>
              <a:rPr lang="ru-RU" sz="2800" dirty="0" smtClean="0"/>
              <a:t>, который был владыкой титанов в греческой мифологии.</a:t>
            </a:r>
            <a:endParaRPr lang="ru-RU" dirty="0"/>
          </a:p>
        </p:txBody>
      </p:sp>
      <p:pic>
        <p:nvPicPr>
          <p:cNvPr id="4" name="Picture 2" descr="http://v-kosmose.com/wp-content/uploads/2013/10/2013_sfad_target_3_saturn_v1_732.jpg"/>
          <p:cNvPicPr>
            <a:picLocks noChangeAspect="1" noChangeArrowheads="1"/>
          </p:cNvPicPr>
          <p:nvPr/>
        </p:nvPicPr>
        <p:blipFill>
          <a:blip r:embed="rId2"/>
          <a:srcRect/>
          <a:stretch>
            <a:fillRect/>
          </a:stretch>
        </p:blipFill>
        <p:spPr bwMode="auto">
          <a:xfrm>
            <a:off x="3143240" y="3286124"/>
            <a:ext cx="4114780" cy="308608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Особенности планеты Сатурн</a:t>
            </a:r>
            <a:endParaRPr lang="ru-RU" dirty="0"/>
          </a:p>
        </p:txBody>
      </p:sp>
      <p:sp>
        <p:nvSpPr>
          <p:cNvPr id="3" name="Содержимое 2"/>
          <p:cNvSpPr>
            <a:spLocks noGrp="1"/>
          </p:cNvSpPr>
          <p:nvPr>
            <p:ph idx="1"/>
          </p:nvPr>
        </p:nvSpPr>
        <p:spPr/>
        <p:txBody>
          <a:bodyPr>
            <a:noAutofit/>
          </a:bodyPr>
          <a:lstStyle/>
          <a:p>
            <a:r>
              <a:rPr lang="ru-RU" sz="2800" dirty="0" smtClean="0"/>
              <a:t>Шестая планета от Солнца и вторая по величине в Солнечной системе.</a:t>
            </a:r>
          </a:p>
          <a:p>
            <a:r>
              <a:rPr lang="ru-RU" sz="2800" dirty="0" smtClean="0"/>
              <a:t>Газовый гигант состоит в основном из водорода и гелия. </a:t>
            </a:r>
          </a:p>
          <a:p>
            <a:r>
              <a:rPr lang="ru-RU" sz="2800" dirty="0" smtClean="0"/>
              <a:t> Масса планеты Сатурн примерно в 95 раз больше массы Земли. </a:t>
            </a:r>
          </a:p>
          <a:p>
            <a:r>
              <a:rPr lang="ru-RU" sz="2800" dirty="0" smtClean="0"/>
              <a:t>Сатурн имеет самую низкую плотность из всех планет и  является менее плотным, чем вода.</a:t>
            </a:r>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2800" dirty="0" smtClean="0"/>
              <a:t>Желтые и золотые полосы, которые видны в атмосфере Сатурна являются результатом </a:t>
            </a:r>
            <a:r>
              <a:rPr lang="ru-RU" sz="2800" dirty="0" err="1" smtClean="0"/>
              <a:t>супер-быстрых</a:t>
            </a:r>
            <a:r>
              <a:rPr lang="ru-RU" sz="2800" dirty="0" smtClean="0"/>
              <a:t> ветров в верхних слоях атмосферы, скорость которых достигает 1800 км/час.</a:t>
            </a:r>
          </a:p>
          <a:p>
            <a:r>
              <a:rPr lang="ru-RU" sz="2800" dirty="0" smtClean="0"/>
              <a:t>Сатурн вращается быстрее, чем любая другая планета, кроме Юпитера, совершая один полный оборот за 10,5 часов.</a:t>
            </a:r>
          </a:p>
          <a:p>
            <a:r>
              <a:rPr lang="ru-RU" sz="2800" dirty="0" smtClean="0"/>
              <a:t>Планета на 13000 км шире в экваторе, чем между полюсами.</a:t>
            </a:r>
            <a:endParaRPr lang="ru-RU" sz="2800" dirty="0"/>
          </a:p>
        </p:txBody>
      </p:sp>
      <p:sp>
        <p:nvSpPr>
          <p:cNvPr id="5" name="Заголовок 1"/>
          <p:cNvSpPr>
            <a:spLocks noGrp="1"/>
          </p:cNvSpPr>
          <p:nvPr>
            <p:ph type="title"/>
          </p:nvPr>
        </p:nvSpPr>
        <p:spPr>
          <a:xfrm>
            <a:off x="1435608" y="274638"/>
            <a:ext cx="7498080" cy="1143000"/>
          </a:xfrm>
        </p:spPr>
        <p:txBody>
          <a:bodyPr>
            <a:normAutofit/>
          </a:bodyPr>
          <a:lstStyle/>
          <a:p>
            <a:r>
              <a:rPr lang="ru-RU" b="1" dirty="0" smtClean="0"/>
              <a:t>Особенности планеты Сатурн</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Физические характеристики</a:t>
            </a:r>
            <a:endParaRPr lang="ru-RU" dirty="0"/>
          </a:p>
        </p:txBody>
      </p:sp>
      <p:graphicFrame>
        <p:nvGraphicFramePr>
          <p:cNvPr id="4" name="Содержимое 3"/>
          <p:cNvGraphicFramePr>
            <a:graphicFrameLocks noGrp="1"/>
          </p:cNvGraphicFramePr>
          <p:nvPr>
            <p:ph idx="1"/>
          </p:nvPr>
        </p:nvGraphicFramePr>
        <p:xfrm>
          <a:off x="1357290" y="1447800"/>
          <a:ext cx="7577160" cy="5194387"/>
        </p:xfrm>
        <a:graphic>
          <a:graphicData uri="http://schemas.openxmlformats.org/drawingml/2006/table">
            <a:tbl>
              <a:tblPr firstRow="1" bandRow="1">
                <a:tableStyleId>{5940675A-B579-460E-94D1-54222C63F5DA}</a:tableStyleId>
              </a:tblPr>
              <a:tblGrid>
                <a:gridCol w="3788580"/>
                <a:gridCol w="3788580"/>
              </a:tblGrid>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Полярное сжатие</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0,097 96 ± 0,000 18</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Экваториальный радиус</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60 268 ± 4 км</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Полярный радиус</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54 364 ± 10 км</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Площадь поверхности</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4,272·10</a:t>
                      </a:r>
                      <a:r>
                        <a:rPr lang="ru-RU" sz="1800" baseline="30000" dirty="0">
                          <a:solidFill>
                            <a:srgbClr val="252525"/>
                          </a:solidFill>
                          <a:latin typeface="+mn-lt"/>
                          <a:ea typeface="Times New Roman"/>
                          <a:cs typeface="Times New Roman"/>
                        </a:rPr>
                        <a:t>10</a:t>
                      </a:r>
                      <a:r>
                        <a:rPr lang="ru-RU" sz="1800" dirty="0">
                          <a:solidFill>
                            <a:srgbClr val="252525"/>
                          </a:solidFill>
                          <a:latin typeface="+mn-lt"/>
                          <a:ea typeface="Times New Roman"/>
                          <a:cs typeface="Times New Roman"/>
                        </a:rPr>
                        <a:t> км²</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Объём</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8,2713·10</a:t>
                      </a:r>
                      <a:r>
                        <a:rPr lang="ru-RU" sz="1800" baseline="30000" dirty="0">
                          <a:solidFill>
                            <a:srgbClr val="252525"/>
                          </a:solidFill>
                          <a:latin typeface="+mn-lt"/>
                          <a:ea typeface="Times New Roman"/>
                          <a:cs typeface="Times New Roman"/>
                        </a:rPr>
                        <a:t>14</a:t>
                      </a:r>
                      <a:r>
                        <a:rPr lang="ru-RU" sz="1800" dirty="0">
                          <a:solidFill>
                            <a:srgbClr val="252525"/>
                          </a:solidFill>
                          <a:latin typeface="+mn-lt"/>
                          <a:ea typeface="Times New Roman"/>
                          <a:cs typeface="Times New Roman"/>
                        </a:rPr>
                        <a:t> км³</a:t>
                      </a:r>
                      <a:endParaRPr lang="ru-RU" sz="1600" dirty="0">
                        <a:latin typeface="+mn-lt"/>
                        <a:ea typeface="Calibri"/>
                        <a:cs typeface="Times New Roman"/>
                      </a:endParaRPr>
                    </a:p>
                  </a:txBody>
                  <a:tcPr marL="68580" marR="68580" marT="0" marB="0" anchor="ctr"/>
                </a:tc>
              </a:tr>
              <a:tr h="636332">
                <a:tc>
                  <a:txBody>
                    <a:bodyPr/>
                    <a:lstStyle/>
                    <a:p>
                      <a:pPr algn="ctr">
                        <a:lnSpc>
                          <a:spcPct val="115000"/>
                        </a:lnSpc>
                        <a:spcAft>
                          <a:spcPts val="0"/>
                        </a:spcAft>
                      </a:pPr>
                      <a:r>
                        <a:rPr lang="ru-RU" sz="1800" b="1" dirty="0">
                          <a:solidFill>
                            <a:srgbClr val="252525"/>
                          </a:solidFill>
                          <a:latin typeface="+mn-lt"/>
                          <a:ea typeface="Times New Roman"/>
                          <a:cs typeface="Times New Roman"/>
                        </a:rPr>
                        <a:t>Масса</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5,6846·10</a:t>
                      </a:r>
                      <a:r>
                        <a:rPr lang="ru-RU" sz="1800" baseline="30000" dirty="0">
                          <a:solidFill>
                            <a:srgbClr val="252525"/>
                          </a:solidFill>
                          <a:latin typeface="+mn-lt"/>
                          <a:ea typeface="Times New Roman"/>
                          <a:cs typeface="Times New Roman"/>
                        </a:rPr>
                        <a:t>26</a:t>
                      </a:r>
                      <a:r>
                        <a:rPr lang="ru-RU" sz="1800" dirty="0">
                          <a:solidFill>
                            <a:srgbClr val="252525"/>
                          </a:solidFill>
                          <a:latin typeface="+mn-lt"/>
                          <a:ea typeface="Times New Roman"/>
                          <a:cs typeface="Times New Roman"/>
                        </a:rPr>
                        <a:t> кг</a:t>
                      </a:r>
                      <a:br>
                        <a:rPr lang="ru-RU" sz="1800" dirty="0">
                          <a:solidFill>
                            <a:srgbClr val="252525"/>
                          </a:solidFill>
                          <a:latin typeface="+mn-lt"/>
                          <a:ea typeface="Times New Roman"/>
                          <a:cs typeface="Times New Roman"/>
                        </a:rPr>
                      </a:br>
                      <a:r>
                        <a:rPr lang="ru-RU" sz="1800" dirty="0">
                          <a:solidFill>
                            <a:srgbClr val="252525"/>
                          </a:solidFill>
                          <a:latin typeface="+mn-lt"/>
                          <a:ea typeface="Times New Roman"/>
                          <a:cs typeface="Times New Roman"/>
                        </a:rPr>
                        <a:t>95 земных</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Средняя плотность</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0,687 г/см³</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Ускорение свободного падения на экваторе</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10,44 м/с²</a:t>
                      </a:r>
                      <a:endParaRPr lang="ru-RU" sz="1600" dirty="0">
                        <a:latin typeface="+mn-lt"/>
                        <a:ea typeface="Calibri"/>
                        <a:cs typeface="Times New Roman"/>
                      </a:endParaRPr>
                    </a:p>
                  </a:txBody>
                  <a:tcPr marL="68580" marR="68580" marT="0" marB="0" anchor="ctr"/>
                </a:tc>
              </a:tr>
              <a:tr h="561017">
                <a:tc>
                  <a:txBody>
                    <a:bodyPr/>
                    <a:lstStyle/>
                    <a:p>
                      <a:pPr algn="ctr">
                        <a:lnSpc>
                          <a:spcPct val="115000"/>
                        </a:lnSpc>
                        <a:spcAft>
                          <a:spcPts val="0"/>
                        </a:spcAft>
                      </a:pPr>
                      <a:r>
                        <a:rPr lang="ru-RU" sz="1800" b="1" dirty="0">
                          <a:solidFill>
                            <a:srgbClr val="252525"/>
                          </a:solidFill>
                          <a:latin typeface="+mn-lt"/>
                          <a:ea typeface="Times New Roman"/>
                          <a:cs typeface="Times New Roman"/>
                        </a:rPr>
                        <a:t>Вторая космическая скорость</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35,5 км/с</a:t>
                      </a:r>
                      <a:endParaRPr lang="ru-RU" sz="1600" dirty="0">
                        <a:latin typeface="+mn-lt"/>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Физические характеристики</a:t>
            </a:r>
            <a:endParaRPr lang="ru-RU" dirty="0"/>
          </a:p>
        </p:txBody>
      </p:sp>
      <p:graphicFrame>
        <p:nvGraphicFramePr>
          <p:cNvPr id="4" name="Содержимое 3"/>
          <p:cNvGraphicFramePr>
            <a:graphicFrameLocks noGrp="1"/>
          </p:cNvGraphicFramePr>
          <p:nvPr>
            <p:ph idx="1"/>
          </p:nvPr>
        </p:nvGraphicFramePr>
        <p:xfrm>
          <a:off x="1428728" y="1447800"/>
          <a:ext cx="7505722" cy="5125419"/>
        </p:xfrm>
        <a:graphic>
          <a:graphicData uri="http://schemas.openxmlformats.org/drawingml/2006/table">
            <a:tbl>
              <a:tblPr firstRow="1" bandRow="1">
                <a:tableStyleId>{5940675A-B579-460E-94D1-54222C63F5DA}</a:tableStyleId>
              </a:tblPr>
              <a:tblGrid>
                <a:gridCol w="3752861"/>
                <a:gridCol w="3752861"/>
              </a:tblGrid>
              <a:tr h="629987">
                <a:tc>
                  <a:txBody>
                    <a:bodyPr/>
                    <a:lstStyle/>
                    <a:p>
                      <a:pPr algn="ctr">
                        <a:lnSpc>
                          <a:spcPct val="115000"/>
                        </a:lnSpc>
                        <a:spcAft>
                          <a:spcPts val="0"/>
                        </a:spcAft>
                      </a:pPr>
                      <a:r>
                        <a:rPr lang="ru-RU" sz="1800" b="1" dirty="0">
                          <a:solidFill>
                            <a:srgbClr val="252525"/>
                          </a:solidFill>
                          <a:latin typeface="+mn-lt"/>
                          <a:ea typeface="Times New Roman"/>
                          <a:cs typeface="Times New Roman"/>
                        </a:rPr>
                        <a:t>Экваториальная скорость вращения</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a:solidFill>
                            <a:srgbClr val="252525"/>
                          </a:solidFill>
                          <a:latin typeface="+mn-lt"/>
                          <a:ea typeface="Times New Roman"/>
                          <a:cs typeface="Times New Roman"/>
                        </a:rPr>
                        <a:t>9,87 км/c</a:t>
                      </a:r>
                      <a:endParaRPr lang="ru-RU" sz="160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dirty="0">
                          <a:solidFill>
                            <a:srgbClr val="252525"/>
                          </a:solidFill>
                          <a:latin typeface="+mn-lt"/>
                          <a:ea typeface="Times New Roman"/>
                          <a:cs typeface="Times New Roman"/>
                        </a:rPr>
                        <a:t>Период вращения</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a:solidFill>
                            <a:srgbClr val="252525"/>
                          </a:solidFill>
                          <a:latin typeface="+mn-lt"/>
                          <a:ea typeface="Times New Roman"/>
                          <a:cs typeface="Times New Roman"/>
                        </a:rPr>
                        <a:t>10ч 34мин 13с ± 2с</a:t>
                      </a:r>
                      <a:endParaRPr lang="ru-RU" sz="160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dirty="0">
                          <a:solidFill>
                            <a:srgbClr val="252525"/>
                          </a:solidFill>
                          <a:latin typeface="+mn-lt"/>
                          <a:ea typeface="Times New Roman"/>
                          <a:cs typeface="Times New Roman"/>
                        </a:rPr>
                        <a:t>Наклон оси</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a:solidFill>
                            <a:srgbClr val="252525"/>
                          </a:solidFill>
                          <a:latin typeface="+mn-lt"/>
                          <a:ea typeface="Times New Roman"/>
                          <a:cs typeface="Times New Roman"/>
                        </a:rPr>
                        <a:t>26,73°</a:t>
                      </a:r>
                      <a:endParaRPr lang="ru-RU" sz="160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dirty="0">
                          <a:solidFill>
                            <a:srgbClr val="252525"/>
                          </a:solidFill>
                          <a:latin typeface="+mn-lt"/>
                          <a:ea typeface="Times New Roman"/>
                          <a:cs typeface="Times New Roman"/>
                        </a:rPr>
                        <a:t>Склонение северного полюса</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83,537°</a:t>
                      </a:r>
                      <a:endParaRPr lang="ru-RU" sz="1600" dirty="0">
                        <a:latin typeface="+mn-lt"/>
                        <a:ea typeface="Calibri"/>
                        <a:cs typeface="Times New Roman"/>
                      </a:endParaRPr>
                    </a:p>
                  </a:txBody>
                  <a:tcPr marL="68580" marR="68580" marT="0" marB="0" anchor="ctr"/>
                </a:tc>
              </a:tr>
              <a:tr h="714561">
                <a:tc>
                  <a:txBody>
                    <a:bodyPr/>
                    <a:lstStyle/>
                    <a:p>
                      <a:pPr algn="ctr">
                        <a:lnSpc>
                          <a:spcPct val="115000"/>
                        </a:lnSpc>
                        <a:spcAft>
                          <a:spcPts val="0"/>
                        </a:spcAft>
                      </a:pPr>
                      <a:r>
                        <a:rPr lang="ru-RU" sz="1800" b="1" dirty="0">
                          <a:solidFill>
                            <a:srgbClr val="252525"/>
                          </a:solidFill>
                          <a:latin typeface="+mn-lt"/>
                          <a:ea typeface="Times New Roman"/>
                          <a:cs typeface="Times New Roman"/>
                        </a:rPr>
                        <a:t>Альбедо</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0,342 (Бонд)</a:t>
                      </a:r>
                      <a:br>
                        <a:rPr lang="ru-RU" sz="1800" dirty="0">
                          <a:solidFill>
                            <a:srgbClr val="252525"/>
                          </a:solidFill>
                          <a:latin typeface="+mn-lt"/>
                          <a:ea typeface="Times New Roman"/>
                          <a:cs typeface="Times New Roman"/>
                        </a:rPr>
                      </a:br>
                      <a:r>
                        <a:rPr lang="ru-RU" sz="1800" dirty="0">
                          <a:solidFill>
                            <a:srgbClr val="252525"/>
                          </a:solidFill>
                          <a:latin typeface="+mn-lt"/>
                          <a:ea typeface="Times New Roman"/>
                          <a:cs typeface="Times New Roman"/>
                        </a:rPr>
                        <a:t>0,47 (геом.альбедо)</a:t>
                      </a:r>
                      <a:endParaRPr lang="ru-RU" sz="1600" dirty="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a:solidFill>
                            <a:srgbClr val="252525"/>
                          </a:solidFill>
                          <a:latin typeface="+mn-lt"/>
                          <a:ea typeface="Times New Roman"/>
                          <a:cs typeface="Times New Roman"/>
                        </a:rPr>
                        <a:t>Видимая звёздная величина</a:t>
                      </a:r>
                      <a:endParaRPr lang="ru-RU" sz="160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от +1.47 до −0.24</a:t>
                      </a:r>
                      <a:endParaRPr lang="ru-RU" sz="1600" dirty="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a:solidFill>
                            <a:srgbClr val="252525"/>
                          </a:solidFill>
                          <a:latin typeface="+mn-lt"/>
                          <a:ea typeface="Times New Roman"/>
                          <a:cs typeface="Times New Roman"/>
                        </a:rPr>
                        <a:t>Абсолютная звёздная величина</a:t>
                      </a:r>
                      <a:endParaRPr lang="ru-RU" sz="160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0,3</a:t>
                      </a:r>
                      <a:endParaRPr lang="ru-RU" sz="1600" dirty="0">
                        <a:latin typeface="+mn-lt"/>
                        <a:ea typeface="Calibri"/>
                        <a:cs typeface="Times New Roman"/>
                      </a:endParaRPr>
                    </a:p>
                  </a:txBody>
                  <a:tcPr marL="68580" marR="68580" marT="0" marB="0" anchor="ctr"/>
                </a:tc>
              </a:tr>
              <a:tr h="629987">
                <a:tc>
                  <a:txBody>
                    <a:bodyPr/>
                    <a:lstStyle/>
                    <a:p>
                      <a:pPr algn="ctr">
                        <a:lnSpc>
                          <a:spcPct val="115000"/>
                        </a:lnSpc>
                        <a:spcAft>
                          <a:spcPts val="0"/>
                        </a:spcAft>
                      </a:pPr>
                      <a:r>
                        <a:rPr lang="ru-RU" sz="1800" b="1" dirty="0">
                          <a:solidFill>
                            <a:srgbClr val="252525"/>
                          </a:solidFill>
                          <a:latin typeface="+mn-lt"/>
                          <a:ea typeface="Times New Roman"/>
                          <a:cs typeface="Times New Roman"/>
                        </a:rPr>
                        <a:t>Угловой диаметр</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a:solidFill>
                            <a:srgbClr val="252525"/>
                          </a:solidFill>
                          <a:latin typeface="+mn-lt"/>
                          <a:ea typeface="Times New Roman"/>
                          <a:cs typeface="Times New Roman"/>
                        </a:rPr>
                        <a:t>9%</a:t>
                      </a:r>
                      <a:endParaRPr lang="ru-RU" sz="1600" dirty="0">
                        <a:latin typeface="+mn-lt"/>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Физические характеристики</a:t>
            </a:r>
            <a:endParaRPr lang="ru-RU" dirty="0"/>
          </a:p>
        </p:txBody>
      </p:sp>
      <p:graphicFrame>
        <p:nvGraphicFramePr>
          <p:cNvPr id="4" name="Содержимое 3"/>
          <p:cNvGraphicFramePr>
            <a:graphicFrameLocks noGrp="1"/>
          </p:cNvGraphicFramePr>
          <p:nvPr>
            <p:ph idx="1"/>
          </p:nvPr>
        </p:nvGraphicFramePr>
        <p:xfrm>
          <a:off x="1428728" y="1428737"/>
          <a:ext cx="7505721" cy="2880968"/>
        </p:xfrm>
        <a:graphic>
          <a:graphicData uri="http://schemas.openxmlformats.org/drawingml/2006/table">
            <a:tbl>
              <a:tblPr firstRow="1" bandRow="1">
                <a:tableStyleId>{5940675A-B579-460E-94D1-54222C63F5DA}</a:tableStyleId>
              </a:tblPr>
              <a:tblGrid>
                <a:gridCol w="2501907"/>
                <a:gridCol w="2501907"/>
                <a:gridCol w="2501907"/>
              </a:tblGrid>
              <a:tr h="521893">
                <a:tc>
                  <a:txBody>
                    <a:bodyPr/>
                    <a:lstStyle/>
                    <a:p>
                      <a:pPr algn="ctr">
                        <a:lnSpc>
                          <a:spcPct val="115000"/>
                        </a:lnSpc>
                        <a:spcAft>
                          <a:spcPts val="0"/>
                        </a:spcAft>
                      </a:pPr>
                      <a:endParaRPr lang="ru-RU" sz="1600" dirty="0">
                        <a:latin typeface="+mn-lt"/>
                        <a:ea typeface="Calibri"/>
                        <a:cs typeface="Times New Roman"/>
                      </a:endParaRPr>
                    </a:p>
                  </a:txBody>
                  <a:tcPr marL="68580" marR="68580" marT="0" marB="0"/>
                </a:tc>
                <a:tc>
                  <a:txBody>
                    <a:bodyPr/>
                    <a:lstStyle/>
                    <a:p>
                      <a:pPr algn="ctr">
                        <a:lnSpc>
                          <a:spcPct val="115000"/>
                        </a:lnSpc>
                        <a:spcAft>
                          <a:spcPts val="0"/>
                        </a:spcAft>
                      </a:pPr>
                      <a:r>
                        <a:rPr lang="ru-RU" sz="2800" b="1" dirty="0" smtClean="0">
                          <a:latin typeface="+mn-lt"/>
                          <a:ea typeface="Calibri"/>
                          <a:cs typeface="Times New Roman"/>
                        </a:rPr>
                        <a:t>Сатурн</a:t>
                      </a:r>
                      <a:endParaRPr lang="ru-RU" sz="2800" b="1"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2800" b="1" dirty="0" smtClean="0">
                          <a:latin typeface="+mn-lt"/>
                          <a:ea typeface="Calibri"/>
                          <a:cs typeface="Times New Roman"/>
                        </a:rPr>
                        <a:t>Земля</a:t>
                      </a:r>
                      <a:endParaRPr lang="ru-RU" sz="2800" b="1" dirty="0">
                        <a:latin typeface="+mn-lt"/>
                        <a:ea typeface="Calibri"/>
                        <a:cs typeface="Times New Roman"/>
                      </a:endParaRPr>
                    </a:p>
                  </a:txBody>
                  <a:tcPr marL="68580" marR="68580" marT="0" marB="0" anchor="ctr"/>
                </a:tc>
              </a:tr>
              <a:tr h="521893">
                <a:tc>
                  <a:txBody>
                    <a:bodyPr/>
                    <a:lstStyle/>
                    <a:p>
                      <a:pPr algn="ctr">
                        <a:lnSpc>
                          <a:spcPct val="115000"/>
                        </a:lnSpc>
                        <a:spcAft>
                          <a:spcPts val="0"/>
                        </a:spcAft>
                      </a:pPr>
                      <a:r>
                        <a:rPr lang="ru-RU" sz="1800" b="1" dirty="0" smtClean="0">
                          <a:solidFill>
                            <a:srgbClr val="252525"/>
                          </a:solidFill>
                          <a:latin typeface="+mn-lt"/>
                          <a:ea typeface="Times New Roman"/>
                          <a:cs typeface="Times New Roman"/>
                        </a:rPr>
                        <a:t>Радиус</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smtClean="0">
                          <a:solidFill>
                            <a:srgbClr val="252525"/>
                          </a:solidFill>
                          <a:latin typeface="Corbel" pitchFamily="34" charset="0"/>
                          <a:ea typeface="Times New Roman"/>
                          <a:cs typeface="Times New Roman"/>
                        </a:rPr>
                        <a:t>60</a:t>
                      </a:r>
                      <a:r>
                        <a:rPr lang="ru-RU" sz="1800" baseline="0" dirty="0" smtClean="0">
                          <a:solidFill>
                            <a:srgbClr val="252525"/>
                          </a:solidFill>
                          <a:latin typeface="Corbel" pitchFamily="34" charset="0"/>
                          <a:ea typeface="Times New Roman"/>
                          <a:cs typeface="Times New Roman"/>
                        </a:rPr>
                        <a:t> 270 км</a:t>
                      </a:r>
                      <a:endParaRPr lang="ru-RU" sz="1800" dirty="0">
                        <a:latin typeface="Corbel" pitchFamily="34" charset="0"/>
                        <a:ea typeface="Calibri"/>
                        <a:cs typeface="Times New Roman"/>
                      </a:endParaRPr>
                    </a:p>
                  </a:txBody>
                  <a:tcPr marL="68580" marR="68580" marT="0" marB="0" anchor="ctr"/>
                </a:tc>
                <a:tc>
                  <a:txBody>
                    <a:bodyPr/>
                    <a:lstStyle/>
                    <a:p>
                      <a:pPr algn="ctr">
                        <a:lnSpc>
                          <a:spcPct val="115000"/>
                        </a:lnSpc>
                        <a:spcAft>
                          <a:spcPts val="0"/>
                        </a:spcAft>
                      </a:pPr>
                      <a:r>
                        <a:rPr lang="ru-RU" sz="1800" dirty="0" smtClean="0">
                          <a:latin typeface="Corbel" pitchFamily="34" charset="0"/>
                        </a:rPr>
                        <a:t>6 371 км</a:t>
                      </a:r>
                      <a:endParaRPr lang="ru-RU" sz="1800" dirty="0">
                        <a:latin typeface="Corbel" pitchFamily="34" charset="0"/>
                        <a:ea typeface="Calibri"/>
                        <a:cs typeface="Times New Roman"/>
                      </a:endParaRPr>
                    </a:p>
                  </a:txBody>
                  <a:tcPr marL="68580" marR="68580" marT="0" marB="0" anchor="ctr"/>
                </a:tc>
              </a:tr>
              <a:tr h="604578">
                <a:tc>
                  <a:txBody>
                    <a:bodyPr/>
                    <a:lstStyle/>
                    <a:p>
                      <a:pPr algn="ctr">
                        <a:lnSpc>
                          <a:spcPct val="115000"/>
                        </a:lnSpc>
                        <a:spcAft>
                          <a:spcPts val="0"/>
                        </a:spcAft>
                      </a:pPr>
                      <a:r>
                        <a:rPr lang="ru-RU" sz="1800" b="1" dirty="0" smtClean="0">
                          <a:solidFill>
                            <a:srgbClr val="252525"/>
                          </a:solidFill>
                          <a:latin typeface="+mn-lt"/>
                          <a:ea typeface="Times New Roman"/>
                          <a:cs typeface="Times New Roman"/>
                        </a:rPr>
                        <a:t>Температура на поверхности</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smtClean="0">
                          <a:solidFill>
                            <a:srgbClr val="252525"/>
                          </a:solidFill>
                          <a:latin typeface="Corbel" pitchFamily="34" charset="0"/>
                          <a:ea typeface="Times New Roman"/>
                          <a:cs typeface="Times New Roman"/>
                        </a:rPr>
                        <a:t>57</a:t>
                      </a:r>
                      <a:r>
                        <a:rPr lang="en-AU" sz="1800" dirty="0" smtClean="0">
                          <a:latin typeface="Corbel" pitchFamily="34" charset="0"/>
                        </a:rPr>
                        <a:t>°C</a:t>
                      </a:r>
                      <a:endParaRPr lang="ru-RU" sz="1800" dirty="0">
                        <a:latin typeface="Corbel" pitchFamily="34" charset="0"/>
                        <a:ea typeface="Calibri"/>
                        <a:cs typeface="Times New Roman"/>
                      </a:endParaRPr>
                    </a:p>
                  </a:txBody>
                  <a:tcPr marL="68580" marR="68580" marT="0" marB="0" anchor="ctr"/>
                </a:tc>
                <a:tc>
                  <a:txBody>
                    <a:bodyPr/>
                    <a:lstStyle/>
                    <a:p>
                      <a:pPr algn="ctr">
                        <a:lnSpc>
                          <a:spcPct val="115000"/>
                        </a:lnSpc>
                        <a:spcAft>
                          <a:spcPts val="0"/>
                        </a:spcAft>
                      </a:pPr>
                      <a:r>
                        <a:rPr lang="en-AU" sz="1800" dirty="0" smtClean="0">
                          <a:latin typeface="Corbel" pitchFamily="34" charset="0"/>
                        </a:rPr>
                        <a:t>14 °C</a:t>
                      </a:r>
                      <a:endParaRPr lang="ru-RU" sz="1800" dirty="0">
                        <a:latin typeface="Corbel" pitchFamily="34" charset="0"/>
                        <a:ea typeface="Calibri"/>
                        <a:cs typeface="Times New Roman"/>
                      </a:endParaRPr>
                    </a:p>
                  </a:txBody>
                  <a:tcPr marL="68580" marR="68580" marT="0" marB="0" anchor="ctr"/>
                </a:tc>
              </a:tr>
              <a:tr h="604578">
                <a:tc>
                  <a:txBody>
                    <a:bodyPr/>
                    <a:lstStyle/>
                    <a:p>
                      <a:pPr algn="ctr">
                        <a:lnSpc>
                          <a:spcPct val="115000"/>
                        </a:lnSpc>
                        <a:spcAft>
                          <a:spcPts val="0"/>
                        </a:spcAft>
                      </a:pPr>
                      <a:r>
                        <a:rPr lang="ru-RU" sz="1800" b="1" dirty="0" smtClean="0">
                          <a:solidFill>
                            <a:srgbClr val="252525"/>
                          </a:solidFill>
                          <a:latin typeface="+mn-lt"/>
                          <a:ea typeface="Calibri"/>
                          <a:cs typeface="Times New Roman"/>
                        </a:rPr>
                        <a:t>Температура</a:t>
                      </a:r>
                      <a:r>
                        <a:rPr lang="ru-RU" sz="1800" b="1" baseline="0" dirty="0" smtClean="0">
                          <a:solidFill>
                            <a:srgbClr val="252525"/>
                          </a:solidFill>
                          <a:latin typeface="+mn-lt"/>
                          <a:ea typeface="Calibri"/>
                          <a:cs typeface="Times New Roman"/>
                        </a:rPr>
                        <a:t> атмосферы</a:t>
                      </a:r>
                      <a:endParaRPr lang="ru-RU" sz="1600" dirty="0">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800" dirty="0" smtClean="0">
                          <a:latin typeface="Corbel" pitchFamily="34" charset="0"/>
                          <a:ea typeface="Calibri"/>
                          <a:cs typeface="Times New Roman"/>
                        </a:rPr>
                        <a:t>-173</a:t>
                      </a:r>
                      <a:r>
                        <a:rPr lang="en-AU" sz="1800" dirty="0" smtClean="0">
                          <a:latin typeface="Corbel" pitchFamily="34" charset="0"/>
                        </a:rPr>
                        <a:t>°C</a:t>
                      </a:r>
                      <a:endParaRPr lang="ru-RU" sz="1800" dirty="0" smtClean="0">
                        <a:latin typeface="Corbel" pitchFamily="34" charset="0"/>
                        <a:ea typeface="Calibri"/>
                        <a:cs typeface="Times New Roman"/>
                      </a:endParaRPr>
                    </a:p>
                  </a:txBody>
                  <a:tcPr marL="68580" marR="68580" marT="0" marB="0" anchor="ctr"/>
                </a:tc>
                <a:tc>
                  <a:txBody>
                    <a:bodyPr/>
                    <a:lstStyle/>
                    <a:p>
                      <a:pPr algn="ctr">
                        <a:lnSpc>
                          <a:spcPct val="115000"/>
                        </a:lnSpc>
                        <a:spcAft>
                          <a:spcPts val="0"/>
                        </a:spcAft>
                      </a:pPr>
                      <a:r>
                        <a:rPr lang="ru-RU" sz="1800" dirty="0" smtClean="0">
                          <a:latin typeface="Corbel" pitchFamily="34" charset="0"/>
                          <a:ea typeface="Calibri"/>
                          <a:cs typeface="Times New Roman"/>
                        </a:rPr>
                        <a:t>61</a:t>
                      </a:r>
                      <a:r>
                        <a:rPr lang="en-AU" sz="1800" dirty="0" smtClean="0">
                          <a:latin typeface="Corbel" pitchFamily="34" charset="0"/>
                        </a:rPr>
                        <a:t>°C</a:t>
                      </a:r>
                      <a:endParaRPr lang="ru-RU" sz="1800" dirty="0">
                        <a:latin typeface="Corbel" pitchFamily="34" charset="0"/>
                        <a:ea typeface="Calibri"/>
                        <a:cs typeface="Times New Roman"/>
                      </a:endParaRPr>
                    </a:p>
                  </a:txBody>
                  <a:tcPr marL="68580" marR="68580" marT="0" marB="0" anchor="ctr"/>
                </a:tc>
              </a:tr>
              <a:tr h="604578">
                <a:tc>
                  <a:txBody>
                    <a:bodyPr/>
                    <a:lstStyle/>
                    <a:p>
                      <a:pPr algn="ctr">
                        <a:lnSpc>
                          <a:spcPct val="115000"/>
                        </a:lnSpc>
                        <a:spcAft>
                          <a:spcPts val="0"/>
                        </a:spcAft>
                      </a:pPr>
                      <a:r>
                        <a:rPr lang="ru-RU" sz="1800" b="1" dirty="0" smtClean="0">
                          <a:solidFill>
                            <a:srgbClr val="252525"/>
                          </a:solidFill>
                          <a:latin typeface="+mn-lt"/>
                          <a:ea typeface="Times New Roman"/>
                          <a:cs typeface="Times New Roman"/>
                        </a:rPr>
                        <a:t>Напряженность магнитного</a:t>
                      </a:r>
                      <a:r>
                        <a:rPr lang="ru-RU" sz="1800" b="1" baseline="0" dirty="0" smtClean="0">
                          <a:solidFill>
                            <a:srgbClr val="252525"/>
                          </a:solidFill>
                          <a:latin typeface="+mn-lt"/>
                          <a:ea typeface="Times New Roman"/>
                          <a:cs typeface="Times New Roman"/>
                        </a:rPr>
                        <a:t> поля</a:t>
                      </a:r>
                      <a:endParaRPr lang="ru-RU"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ru-RU" sz="1800" dirty="0" smtClean="0">
                          <a:latin typeface="Corbel" pitchFamily="34" charset="0"/>
                        </a:rPr>
                        <a:t>0,2 гаусс</a:t>
                      </a:r>
                      <a:endParaRPr lang="ru-RU" sz="1800" dirty="0">
                        <a:latin typeface="Corbel" pitchFamily="34" charset="0"/>
                        <a:ea typeface="Calibri"/>
                        <a:cs typeface="Times New Roman"/>
                      </a:endParaRPr>
                    </a:p>
                  </a:txBody>
                  <a:tcPr marL="68580" marR="68580" marT="0" marB="0" anchor="ctr"/>
                </a:tc>
                <a:tc>
                  <a:txBody>
                    <a:bodyPr/>
                    <a:lstStyle/>
                    <a:p>
                      <a:pPr algn="ctr">
                        <a:lnSpc>
                          <a:spcPct val="115000"/>
                        </a:lnSpc>
                        <a:spcAft>
                          <a:spcPts val="0"/>
                        </a:spcAft>
                      </a:pPr>
                      <a:r>
                        <a:rPr lang="ru-RU" sz="1800" dirty="0" smtClean="0">
                          <a:latin typeface="Corbel" pitchFamily="34" charset="0"/>
                        </a:rPr>
                        <a:t>0,35</a:t>
                      </a:r>
                      <a:r>
                        <a:rPr lang="ru-RU" sz="1800" baseline="0" dirty="0" smtClean="0">
                          <a:latin typeface="Corbel" pitchFamily="34" charset="0"/>
                        </a:rPr>
                        <a:t> гаусс</a:t>
                      </a:r>
                      <a:endParaRPr lang="ru-RU" sz="1800" dirty="0">
                        <a:latin typeface="Corbel" pitchFamily="34" charset="0"/>
                        <a:ea typeface="Calibri"/>
                        <a:cs typeface="Times New Roman"/>
                      </a:endParaRPr>
                    </a:p>
                  </a:txBody>
                  <a:tcPr marL="68580" marR="68580" marT="0" marB="0" anchor="ctr"/>
                </a:tc>
              </a:tr>
            </a:tbl>
          </a:graphicData>
        </a:graphic>
      </p:graphicFrame>
      <p:pic>
        <p:nvPicPr>
          <p:cNvPr id="1026" name="Picture 2" descr="C:\Users\Олеся\Desktop\Star-sizes_ru копия.jpg"/>
          <p:cNvPicPr>
            <a:picLocks noChangeAspect="1" noChangeArrowheads="1"/>
          </p:cNvPicPr>
          <p:nvPr/>
        </p:nvPicPr>
        <p:blipFill>
          <a:blip r:embed="rId2" cstate="print"/>
          <a:srcRect/>
          <a:stretch>
            <a:fillRect/>
          </a:stretch>
        </p:blipFill>
        <p:spPr bwMode="auto">
          <a:xfrm>
            <a:off x="2214546" y="4500570"/>
            <a:ext cx="5957644" cy="221457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Состав планеты</a:t>
            </a:r>
            <a:endParaRPr lang="ru-RU" dirty="0"/>
          </a:p>
        </p:txBody>
      </p:sp>
      <p:sp>
        <p:nvSpPr>
          <p:cNvPr id="3" name="Содержимое 2"/>
          <p:cNvSpPr>
            <a:spLocks noGrp="1"/>
          </p:cNvSpPr>
          <p:nvPr>
            <p:ph idx="1"/>
          </p:nvPr>
        </p:nvSpPr>
        <p:spPr>
          <a:xfrm>
            <a:off x="1435608" y="1447800"/>
            <a:ext cx="7498080" cy="2981332"/>
          </a:xfrm>
        </p:spPr>
        <p:txBody>
          <a:bodyPr>
            <a:normAutofit/>
          </a:bodyPr>
          <a:lstStyle/>
          <a:p>
            <a:r>
              <a:rPr lang="ru-RU" sz="2800" dirty="0" smtClean="0"/>
              <a:t>96,3 процента молекулярный водород;</a:t>
            </a:r>
          </a:p>
          <a:p>
            <a:r>
              <a:rPr lang="ru-RU" sz="2800" dirty="0" smtClean="0"/>
              <a:t>3,25 процента гелий;</a:t>
            </a:r>
          </a:p>
          <a:p>
            <a:r>
              <a:rPr lang="ru-RU" sz="2800" dirty="0" smtClean="0"/>
              <a:t>незначительные количества метана, аммиака, водорода </a:t>
            </a:r>
            <a:r>
              <a:rPr lang="ru-RU" sz="2800" dirty="0" err="1" smtClean="0"/>
              <a:t>дейтерида</a:t>
            </a:r>
            <a:r>
              <a:rPr lang="ru-RU" sz="2800" dirty="0" smtClean="0"/>
              <a:t>, этана;</a:t>
            </a:r>
          </a:p>
          <a:p>
            <a:r>
              <a:rPr lang="ru-RU" sz="2800" dirty="0" smtClean="0"/>
              <a:t> аэрозоли аммиака льда, аэрозоли воды со льдом, аэрозоли аммиака гидросульфида.</a:t>
            </a:r>
            <a:endParaRPr lang="ru-RU" sz="2800" dirty="0"/>
          </a:p>
        </p:txBody>
      </p:sp>
      <p:pic>
        <p:nvPicPr>
          <p:cNvPr id="5" name="Picture 2" descr="http://v-kosmose.com/wp-content/uploads/2013/10/Saturn_Equinox_708.jpg"/>
          <p:cNvPicPr>
            <a:picLocks noChangeAspect="1" noChangeArrowheads="1"/>
          </p:cNvPicPr>
          <p:nvPr/>
        </p:nvPicPr>
        <p:blipFill>
          <a:blip r:embed="rId2"/>
          <a:srcRect/>
          <a:stretch>
            <a:fillRect/>
          </a:stretch>
        </p:blipFill>
        <p:spPr bwMode="auto">
          <a:xfrm>
            <a:off x="1714480" y="4572008"/>
            <a:ext cx="6858049" cy="188887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Внутренняя структура</a:t>
            </a:r>
            <a:endParaRPr lang="ru-RU" dirty="0"/>
          </a:p>
        </p:txBody>
      </p:sp>
      <p:sp>
        <p:nvSpPr>
          <p:cNvPr id="3" name="Содержимое 2"/>
          <p:cNvSpPr>
            <a:spLocks noGrp="1"/>
          </p:cNvSpPr>
          <p:nvPr>
            <p:ph idx="1"/>
          </p:nvPr>
        </p:nvSpPr>
        <p:spPr>
          <a:xfrm>
            <a:off x="1435608" y="1357298"/>
            <a:ext cx="7498080" cy="3714776"/>
          </a:xfrm>
        </p:spPr>
        <p:txBody>
          <a:bodyPr>
            <a:normAutofit/>
          </a:bodyPr>
          <a:lstStyle/>
          <a:p>
            <a:pPr>
              <a:buNone/>
            </a:pPr>
            <a:r>
              <a:rPr lang="ru-RU" sz="2800" dirty="0" smtClean="0"/>
              <a:t>	Планета Сатурн, вероятно,  имеет горячее твердое внутреннее ядро из железа и скального материала, окруженного внешним ядро, которое, скорее всего, состоит из аммиака, метана и воды. Далее идет слой с высокой степенью сжатия, жидкого металлического водорода, а затем область вязкого водорода и гелия.</a:t>
            </a:r>
            <a:endParaRPr lang="ru-RU" sz="2800" dirty="0"/>
          </a:p>
        </p:txBody>
      </p:sp>
      <p:pic>
        <p:nvPicPr>
          <p:cNvPr id="5" name="Picture 2" descr="&amp;Icy;&amp;ncy;&amp;tcy;&amp;iecy;&amp;rcy;&amp;iecy;&amp;scy;&amp;ncy;&amp;ycy;&amp;iecy; &amp;fcy;&amp;acy;&amp;kcy;&amp;tcy;&amp;ycy; &amp;icy; &amp;ocy;&amp;scy;&amp;ocy;&amp;bcy;&amp;iecy;&amp;ncy;&amp;ncy;&amp;ocy;&amp;scy;&amp;tcy;&amp;icy; &amp;Scy;&amp;acy;&amp;tcy;&amp;ucy;&amp;rcy;&amp;ncy;&amp;acy;"/>
          <p:cNvPicPr>
            <a:picLocks noChangeAspect="1" noChangeArrowheads="1"/>
          </p:cNvPicPr>
          <p:nvPr/>
        </p:nvPicPr>
        <p:blipFill>
          <a:blip r:embed="rId2"/>
          <a:srcRect/>
          <a:stretch>
            <a:fillRect/>
          </a:stretch>
        </p:blipFill>
        <p:spPr bwMode="auto">
          <a:xfrm>
            <a:off x="2643174" y="4929198"/>
            <a:ext cx="5072098" cy="164204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153</TotalTime>
  <Words>454</Words>
  <Application>Microsoft Office PowerPoint</Application>
  <PresentationFormat>Экран (4:3)</PresentationFormat>
  <Paragraphs>118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Солнцестояние</vt:lpstr>
      <vt:lpstr>Сатурн</vt:lpstr>
      <vt:lpstr>Что означает имя «Сатурн» ?</vt:lpstr>
      <vt:lpstr>Особенности планеты Сатурн</vt:lpstr>
      <vt:lpstr>Особенности планеты Сатурн</vt:lpstr>
      <vt:lpstr>Физические характеристики</vt:lpstr>
      <vt:lpstr>Физические характеристики</vt:lpstr>
      <vt:lpstr>Физические характеристики</vt:lpstr>
      <vt:lpstr>Состав планеты</vt:lpstr>
      <vt:lpstr>Внутренняя структура</vt:lpstr>
      <vt:lpstr>Орбита и вращение</vt:lpstr>
      <vt:lpstr>Спутники и кольца планеты </vt:lpstr>
      <vt:lpstr>Спутники и кольца планеты </vt:lpstr>
      <vt:lpstr>Исследование планеты Сатурн</vt:lpstr>
      <vt:lpstr>Исследование планеты Сатурн</vt:lpstr>
      <vt:lpstr>Краткие факты о Сатурне</vt:lpstr>
      <vt:lpstr>Краткие факты о Сатурне</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Сатурн</dc:title>
  <dc:creator>Олеся</dc:creator>
  <cp:lastModifiedBy>Олеся</cp:lastModifiedBy>
  <cp:revision>12</cp:revision>
  <dcterms:created xsi:type="dcterms:W3CDTF">2014-11-18T22:05:51Z</dcterms:created>
  <dcterms:modified xsi:type="dcterms:W3CDTF">2014-12-01T16:07:27Z</dcterms:modified>
</cp:coreProperties>
</file>