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sldIdLst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6" autoAdjust="0"/>
    <p:restoredTop sz="91830" autoAdjust="0"/>
  </p:normalViewPr>
  <p:slideViewPr>
    <p:cSldViewPr>
      <p:cViewPr varScale="1">
        <p:scale>
          <a:sx n="63" d="100"/>
          <a:sy n="63" d="100"/>
        </p:scale>
        <p:origin x="-1430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C238408C-6839-46EE-8131-EDA75C487F2E}" type="datetimeFigureOut">
              <a:rPr/>
              <a:pPr/>
              <a:t>10/5/2008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Образцы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87D77045-401A-4D5E-BFE3-54C21A8A663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6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 latinLnBrk="0">
              <a:defRPr lang="ru-RU">
                <a:latin typeface="+mn-lt"/>
                <a:cs typeface="Arial" pitchFamily="34" charset="0"/>
              </a:defRPr>
            </a:lvl1pPr>
            <a:extLst/>
          </a:lstStyle>
          <a:p>
            <a:fld id="{743653DA-8BF4-4869-96FE-9BCF43372D46}" type="datetimeFigureOut">
              <a:rPr/>
              <a:pPr/>
              <a:t>10/5/2008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‹#›</a:t>
            </a:fld>
            <a:endParaRPr lang="ru-RU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ctr" latinLnBrk="0">
              <a:defRPr lang="ru-RU" sz="38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latinLnBrk="0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latinLnBrk="0">
              <a:defRPr lang="ru-RU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latinLnBrk="0">
              <a:defRPr lang="ru-RU">
                <a:latin typeface="+mn-lt"/>
              </a:defRPr>
            </a:lvl1pPr>
            <a:lvl2pPr>
              <a:defRPr lang="ru-RU">
                <a:latin typeface="+mn-lt"/>
              </a:defRPr>
            </a:lvl2pPr>
            <a:lvl3pPr>
              <a:defRPr lang="ru-RU">
                <a:latin typeface="+mn-lt"/>
              </a:defRPr>
            </a:lvl3pPr>
            <a:lvl4pPr>
              <a:defRPr lang="ru-RU">
                <a:latin typeface="+mn-lt"/>
              </a:defRPr>
            </a:lvl4pPr>
            <a:lvl5pPr>
              <a:defRPr lang="ru-RU">
                <a:latin typeface="+mn-lt"/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/>
              <a:pPr/>
              <a:t>10/5/2008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latinLnBrk="0">
              <a:buNone/>
              <a:defRPr lang="ru-RU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latinLnBrk="0">
              <a:buNone/>
              <a:defRPr lang="ru-RU" sz="2000">
                <a:solidFill>
                  <a:schemeClr val="tx2"/>
                </a:solidFill>
              </a:defRPr>
            </a:lvl1pPr>
            <a:lvl2pPr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/>
              <a:pPr/>
              <a:t>10/5/2008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latinLnBrk="0">
              <a:buFontTx/>
              <a:buNone/>
              <a:defRPr lang="ru-RU" sz="2000">
                <a:solidFill>
                  <a:schemeClr val="bg1"/>
                </a:solidFill>
              </a:defRPr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latinLnBrk="0">
              <a:defRPr lang="ru-RU" sz="2800">
                <a:solidFill>
                  <a:schemeClr val="bg1"/>
                </a:solidFill>
              </a:defRPr>
            </a:lvl1pPr>
            <a:lvl2pPr>
              <a:defRPr lang="ru-RU" sz="2400">
                <a:solidFill>
                  <a:schemeClr val="bg1"/>
                </a:solidFill>
              </a:defRPr>
            </a:lvl2pPr>
            <a:lvl3pPr>
              <a:defRPr lang="ru-RU" sz="2000">
                <a:solidFill>
                  <a:schemeClr val="bg1"/>
                </a:solidFill>
              </a:defRPr>
            </a:lvl3pPr>
            <a:lvl4pPr>
              <a:defRPr lang="ru-RU" sz="1800">
                <a:solidFill>
                  <a:schemeClr val="bg1"/>
                </a:solidFill>
              </a:defRPr>
            </a:lvl4pPr>
            <a:lvl5pPr>
              <a:defRPr lang="ru-RU" sz="1800">
                <a:solidFill>
                  <a:schemeClr val="bg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fld id="{3B5F1E3E-4B2F-4895-B65E-28B2E64F39F6}" type="datetimeFigureOut">
              <a:rPr/>
              <a:pPr/>
              <a:t>10/5/2008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algn="ctr" latinLnBrk="0">
              <a:defRPr lang="ru-RU" sz="4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latinLnBrk="0">
              <a:buNone/>
              <a:defRPr lang="ru-RU" sz="2400" b="1">
                <a:solidFill>
                  <a:schemeClr val="accent2"/>
                </a:solidFill>
              </a:defRPr>
            </a:lvl1pPr>
            <a:lvl2pPr>
              <a:buNone/>
              <a:defRPr lang="ru-RU" sz="2000" b="1"/>
            </a:lvl2pPr>
            <a:lvl3pPr>
              <a:buNone/>
              <a:defRPr lang="ru-RU" sz="1800" b="1"/>
            </a:lvl3pPr>
            <a:lvl4pPr>
              <a:buNone/>
              <a:defRPr lang="ru-RU" sz="1600" b="1"/>
            </a:lvl4pPr>
            <a:lvl5pPr>
              <a:buNone/>
              <a:defRPr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latinLnBrk="0">
              <a:buNone/>
              <a:defRPr lang="ru-RU" sz="2400" b="1">
                <a:solidFill>
                  <a:schemeClr val="accent2"/>
                </a:solidFill>
              </a:defRPr>
            </a:lvl1pPr>
            <a:lvl2pPr>
              <a:buNone/>
              <a:defRPr lang="ru-RU" sz="2000" b="1"/>
            </a:lvl2pPr>
            <a:lvl3pPr>
              <a:buNone/>
              <a:defRPr lang="ru-RU" sz="1800" b="1"/>
            </a:lvl3pPr>
            <a:lvl4pPr>
              <a:buNone/>
              <a:defRPr lang="ru-RU" sz="1600" b="1"/>
            </a:lvl4pPr>
            <a:lvl5pPr>
              <a:buNone/>
              <a:defRPr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latinLnBrk="0">
              <a:defRPr lang="ru-RU" sz="2400">
                <a:solidFill>
                  <a:schemeClr val="tx1"/>
                </a:solidFill>
              </a:defRPr>
            </a:lvl1pPr>
            <a:lvl2pPr>
              <a:defRPr lang="ru-RU" sz="2000">
                <a:solidFill>
                  <a:schemeClr val="tx1"/>
                </a:solidFill>
              </a:defRPr>
            </a:lvl2pPr>
            <a:lvl3pPr>
              <a:defRPr lang="ru-RU" sz="1800">
                <a:solidFill>
                  <a:schemeClr val="tx1"/>
                </a:solidFill>
              </a:defRPr>
            </a:lvl3pPr>
            <a:lvl4pPr>
              <a:defRPr lang="ru-RU" sz="1600">
                <a:solidFill>
                  <a:schemeClr val="tx1"/>
                </a:solidFill>
              </a:defRPr>
            </a:lvl4pPr>
            <a:lvl5pPr>
              <a:defRPr lang="ru-RU" sz="16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latinLnBrk="0"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/>
              <a:pPr/>
              <a:t>10/5/2008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algn="ctr" latinLnBrk="0">
              <a:defRPr lang="ru-RU" sz="4000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/>
              <a:pPr/>
              <a:t>10/5/2008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/>
              <a:pPr/>
              <a:t>10/5/2008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одержимо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ctr" latinLnBrk="0">
              <a:buNone/>
              <a:defRPr lang="ru-RU" sz="3600" b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latinLnBrk="0">
              <a:buNone/>
              <a:defRPr lang="ru-RU" sz="1800"/>
            </a:lvl1pPr>
            <a:lvl2pPr>
              <a:buNone/>
              <a:defRPr lang="ru-RU" sz="1200"/>
            </a:lvl2pPr>
            <a:lvl3pPr>
              <a:buNone/>
              <a:defRPr lang="ru-RU" sz="1000"/>
            </a:lvl3pPr>
            <a:lvl4pPr>
              <a:buNone/>
              <a:defRPr lang="ru-RU" sz="900"/>
            </a:lvl4pPr>
            <a:lvl5pPr>
              <a:buNone/>
              <a:defRPr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latinLnBrk="0"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/>
              <a:pPr/>
              <a:t>10/5/2008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ctr" latinLnBrk="0">
              <a:buNone/>
              <a:defRPr lang="ru-RU" sz="2100" b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latinLnBrk="0">
              <a:buNone/>
              <a:defRPr lang="ru-RU" sz="32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latinLnBrk="0"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>
              <a:defRPr lang="ru-RU" sz="1200"/>
            </a:lvl2pPr>
            <a:lvl3pPr>
              <a:defRPr lang="ru-RU" sz="1000"/>
            </a:lvl3pPr>
            <a:lvl4pPr>
              <a:defRPr lang="ru-RU" sz="900"/>
            </a:lvl4pPr>
            <a:lvl5pPr>
              <a:defRPr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/>
              <a:pPr/>
              <a:t>10/5/2008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/>
              <a:t>Образцы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ru-RU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ru-RU">
                <a:solidFill>
                  <a:schemeClr val="tx2"/>
                </a:solidFill>
              </a:rPr>
              <a:pPr/>
              <a:t>04.11.2013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ru-RU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ru-RU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ru-RU" sz="1200">
                <a:solidFill>
                  <a:schemeClr val="tx2"/>
                </a:solidFill>
              </a:rPr>
              <a:pPr algn="l"/>
              <a:t>‹#›</a:t>
            </a:fld>
            <a:endParaRPr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lang="ru-RU" sz="4000" kern="1200" spc="-150" baseline="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lang="ru-RU"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lang="ru-RU"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lang="ru-RU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lang="ru-RU"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ru-RU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Название проекта</a:t>
            </a:r>
          </a:p>
        </p:txBody>
      </p:sp>
      <p:sp>
        <p:nvSpPr>
          <p:cNvPr id="5" name="Rectangle 4"/>
          <p:cNvSpPr txBox="1">
            <a:spLocks/>
          </p:cNvSpPr>
          <p:nvPr/>
        </p:nvSpPr>
        <p:spPr>
          <a:xfrm>
            <a:off x="3146049" y="5307741"/>
            <a:ext cx="6012160" cy="1550259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extLst/>
          </a:lstStyle>
          <a:p>
            <a:pPr marL="411480" marR="0" lvl="0" indent="-3429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 lang="ru-RU"/>
            </a:pPr>
            <a:r>
              <a:rPr kumimoji="0" lang="ru-RU" sz="3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Ваше имя:</a:t>
            </a:r>
            <a:r>
              <a:rPr kumimoji="0" lang="ru-RU" sz="3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ru-RU" sz="30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Побивайло</a:t>
            </a:r>
            <a:r>
              <a:rPr kumimoji="0" lang="ru-RU" sz="3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 Карина</a:t>
            </a:r>
            <a:endParaRPr kumimoji="0" lang="ru-RU" sz="30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411480" marR="0" lvl="0" indent="-3429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 lang="ru-RU"/>
            </a:pPr>
            <a:r>
              <a:rPr kumimoji="0" lang="ru-RU" sz="3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Имя </a:t>
            </a:r>
            <a:r>
              <a:rPr kumimoji="0" lang="ru-RU" sz="3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преподавателя: Шевченко</a:t>
            </a:r>
            <a:r>
              <a:rPr kumimoji="0" lang="ru-RU" sz="3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ru-RU" sz="3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І.О.</a:t>
            </a:r>
            <a:endParaRPr kumimoji="0" lang="ru-RU" sz="30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411480" marR="0" lvl="0" indent="-3429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 lang="ru-RU"/>
            </a:pPr>
            <a:r>
              <a:rPr kumimoji="0" lang="ru-RU" sz="3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Школа: №27, 11-Б </a:t>
            </a:r>
            <a:r>
              <a:rPr kumimoji="0" lang="ru-RU" sz="30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клас</a:t>
            </a:r>
            <a:endParaRPr kumimoji="0" lang="ru-RU" sz="30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кументы\Рабочий стол\Calli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" y="3388626"/>
            <a:ext cx="3406267" cy="34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Документы\Рабочий стол\ganymede_vg.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3673383"/>
            <a:ext cx="31813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Документы\Рабочий стол\n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28056"/>
            <a:ext cx="27686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Документы\Рабочий стол\Io,_moon_of_Jupiter,_NA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3" y="28056"/>
            <a:ext cx="3318223" cy="34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988840"/>
            <a:ext cx="6372200" cy="3645024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ru-RU" dirty="0" err="1"/>
              <a:t>Юпітер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smtClean="0"/>
              <a:t>70 </a:t>
            </a:r>
            <a:r>
              <a:rPr lang="ru-RU" dirty="0" err="1" smtClean="0"/>
              <a:t>супутників</a:t>
            </a:r>
            <a:r>
              <a:rPr lang="ru-RU" dirty="0" smtClean="0"/>
              <a:t>. </a:t>
            </a:r>
            <a:r>
              <a:rPr lang="ru-RU" dirty="0"/>
              <a:t>4 </a:t>
            </a:r>
            <a:r>
              <a:rPr lang="ru-RU" dirty="0" err="1"/>
              <a:t>масивних</a:t>
            </a:r>
            <a:r>
              <a:rPr lang="ru-RU" dirty="0"/>
              <a:t> </a:t>
            </a:r>
            <a:r>
              <a:rPr lang="ru-RU" dirty="0" err="1"/>
              <a:t>супутника</a:t>
            </a:r>
            <a:r>
              <a:rPr lang="ru-RU" dirty="0"/>
              <a:t> ( </a:t>
            </a:r>
            <a:r>
              <a:rPr lang="ru-RU" dirty="0" err="1"/>
              <a:t>Іо</a:t>
            </a:r>
            <a:r>
              <a:rPr lang="ru-RU" dirty="0"/>
              <a:t> , </a:t>
            </a:r>
            <a:r>
              <a:rPr lang="ru-RU" dirty="0" err="1"/>
              <a:t>Європа</a:t>
            </a:r>
            <a:r>
              <a:rPr lang="ru-RU" dirty="0"/>
              <a:t> , </a:t>
            </a:r>
            <a:r>
              <a:rPr lang="ru-RU" dirty="0" err="1"/>
              <a:t>Ганімед</a:t>
            </a:r>
            <a:r>
              <a:rPr lang="ru-RU" dirty="0"/>
              <a:t> і </a:t>
            </a:r>
            <a:r>
              <a:rPr lang="ru-RU" dirty="0" err="1"/>
              <a:t>Каллісто</a:t>
            </a:r>
            <a:r>
              <a:rPr lang="ru-RU" dirty="0"/>
              <a:t> ) , </a:t>
            </a:r>
            <a:r>
              <a:rPr lang="ru-RU" dirty="0" err="1"/>
              <a:t>названих</a:t>
            </a:r>
            <a:r>
              <a:rPr lang="ru-RU" dirty="0"/>
              <a:t> « </a:t>
            </a:r>
            <a:r>
              <a:rPr lang="ru-RU" dirty="0" err="1"/>
              <a:t>Галілеєві</a:t>
            </a:r>
            <a:r>
              <a:rPr lang="ru-RU" dirty="0"/>
              <a:t> » </a:t>
            </a:r>
            <a:r>
              <a:rPr lang="ru-RU" dirty="0" err="1"/>
              <a:t>супутниками</a:t>
            </a:r>
            <a:r>
              <a:rPr lang="ru-RU" dirty="0"/>
              <a:t> 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відкриті</a:t>
            </a:r>
            <a:r>
              <a:rPr lang="ru-RU" dirty="0"/>
              <a:t> у 1610 р. </a:t>
            </a:r>
            <a:r>
              <a:rPr lang="ru-RU" dirty="0" err="1"/>
              <a:t>Галілео</a:t>
            </a:r>
            <a:r>
              <a:rPr lang="ru-RU" dirty="0"/>
              <a:t> </a:t>
            </a:r>
            <a:r>
              <a:rPr lang="ru-RU" dirty="0" err="1"/>
              <a:t>Галілеєм</a:t>
            </a:r>
            <a:r>
              <a:rPr lang="ru-RU" dirty="0"/>
              <a:t> . </a:t>
            </a:r>
            <a:r>
              <a:rPr lang="ru-RU" dirty="0" err="1"/>
              <a:t>Ганімед</a:t>
            </a:r>
            <a:r>
              <a:rPr lang="ru-RU" dirty="0"/>
              <a:t> є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супутником</a:t>
            </a:r>
            <a:r>
              <a:rPr lang="ru-RU" dirty="0"/>
              <a:t> , </a:t>
            </a:r>
            <a:r>
              <a:rPr lang="ru-RU" dirty="0" err="1"/>
              <a:t>від</a:t>
            </a:r>
            <a:r>
              <a:rPr lang="ru-RU" dirty="0"/>
              <a:t> краю до краю - 5262 км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, </a:t>
            </a:r>
            <a:r>
              <a:rPr lang="ru-RU" dirty="0" err="1"/>
              <a:t>ніж</a:t>
            </a:r>
            <a:r>
              <a:rPr lang="ru-RU" dirty="0"/>
              <a:t> планета </a:t>
            </a:r>
            <a:r>
              <a:rPr lang="ru-RU" dirty="0" err="1"/>
              <a:t>Меркурій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крижаний</a:t>
            </a:r>
            <a:r>
              <a:rPr lang="ru-RU" dirty="0"/>
              <a:t> </a:t>
            </a:r>
            <a:r>
              <a:rPr lang="ru-RU" dirty="0" err="1"/>
              <a:t>супутник</a:t>
            </a:r>
            <a:r>
              <a:rPr lang="ru-RU" dirty="0"/>
              <a:t> </a:t>
            </a:r>
            <a:r>
              <a:rPr lang="ru-RU" dirty="0" err="1"/>
              <a:t>облітає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Юпітера</a:t>
            </a:r>
            <a:r>
              <a:rPr lang="ru-RU" dirty="0"/>
              <a:t> за 7 </a:t>
            </a:r>
            <a:r>
              <a:rPr lang="ru-RU" dirty="0" err="1"/>
              <a:t>днів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одним </a:t>
            </a:r>
            <a:r>
              <a:rPr lang="ru-RU" dirty="0" err="1"/>
              <a:t>цікавим</a:t>
            </a:r>
            <a:r>
              <a:rPr lang="ru-RU" dirty="0"/>
              <a:t> </a:t>
            </a:r>
            <a:r>
              <a:rPr lang="ru-RU" dirty="0" err="1"/>
              <a:t>супутником</a:t>
            </a:r>
            <a:r>
              <a:rPr lang="ru-RU" dirty="0"/>
              <a:t> є </a:t>
            </a:r>
            <a:r>
              <a:rPr lang="ru-RU" dirty="0" err="1"/>
              <a:t>Іо</a:t>
            </a:r>
            <a:r>
              <a:rPr lang="ru-RU" dirty="0"/>
              <a:t> 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люті</a:t>
            </a:r>
            <a:r>
              <a:rPr lang="ru-RU" dirty="0"/>
              <a:t> </a:t>
            </a:r>
            <a:r>
              <a:rPr lang="ru-RU" dirty="0" err="1"/>
              <a:t>вулкани</a:t>
            </a:r>
            <a:r>
              <a:rPr lang="ru-RU" dirty="0"/>
              <a:t> , озера </a:t>
            </a:r>
            <a:r>
              <a:rPr lang="ru-RU" dirty="0" err="1"/>
              <a:t>лави</a:t>
            </a:r>
            <a:r>
              <a:rPr lang="ru-RU" dirty="0"/>
              <a:t> і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кальдери</a:t>
            </a:r>
            <a:r>
              <a:rPr lang="ru-RU" dirty="0"/>
              <a:t> . Гори на </a:t>
            </a:r>
            <a:r>
              <a:rPr lang="ru-RU" dirty="0" err="1"/>
              <a:t>Іо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16 км 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супутник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до </a:t>
            </a:r>
            <a:r>
              <a:rPr lang="ru-RU" dirty="0" err="1"/>
              <a:t>Юпітера</a:t>
            </a:r>
            <a:r>
              <a:rPr lang="ru-RU" dirty="0"/>
              <a:t> </a:t>
            </a:r>
            <a:r>
              <a:rPr lang="ru-RU" dirty="0" err="1"/>
              <a:t>ближче</a:t>
            </a:r>
            <a:r>
              <a:rPr lang="ru-RU" dirty="0"/>
              <a:t> 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Місяць</a:t>
            </a:r>
            <a:r>
              <a:rPr lang="ru-RU" dirty="0"/>
              <a:t> до нас. </a:t>
            </a:r>
            <a:r>
              <a:rPr lang="ru-RU" dirty="0" err="1"/>
              <a:t>Цікавий</a:t>
            </a:r>
            <a:r>
              <a:rPr lang="ru-RU" dirty="0"/>
              <a:t> факт :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супутників</a:t>
            </a:r>
            <a:r>
              <a:rPr lang="ru-RU" dirty="0"/>
              <a:t> </a:t>
            </a:r>
            <a:r>
              <a:rPr lang="ru-RU" dirty="0" err="1"/>
              <a:t>Юпітера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у </a:t>
            </a:r>
            <a:r>
              <a:rPr lang="ru-RU" dirty="0" err="1"/>
              <a:t>діаметрі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10 км .</a:t>
            </a:r>
          </a:p>
        </p:txBody>
      </p:sp>
    </p:spTree>
    <p:extLst>
      <p:ext uri="{BB962C8B-B14F-4D97-AF65-F5344CB8AC3E}">
        <p14:creationId xmlns:p14="http://schemas.microsoft.com/office/powerpoint/2010/main" val="16677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\Рабочий стол\pic_1358407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Документы\Рабочий стол\400px-PIA01627_Ri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042737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Документы\Рабочий стол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319"/>
            <a:ext cx="4064000" cy="349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7139136" cy="4237728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/>
              <a:t>У </a:t>
            </a:r>
            <a:r>
              <a:rPr lang="ru-RU" dirty="0" err="1"/>
              <a:t>Юпітера</a:t>
            </a:r>
            <a:r>
              <a:rPr lang="ru-RU" dirty="0"/>
              <a:t> 4 </a:t>
            </a:r>
            <a:r>
              <a:rPr lang="ru-RU" dirty="0" err="1"/>
              <a:t>кільця</a:t>
            </a:r>
            <a:r>
              <a:rPr lang="ru-RU" dirty="0"/>
              <a:t> . </a:t>
            </a:r>
            <a:r>
              <a:rPr lang="ru-RU" dirty="0" err="1"/>
              <a:t>Найголовніше</a:t>
            </a:r>
            <a:r>
              <a:rPr lang="ru-RU" dirty="0"/>
              <a:t> з них - </a:t>
            </a:r>
            <a:r>
              <a:rPr lang="ru-RU" dirty="0" err="1"/>
              <a:t>залишене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зіткнення</a:t>
            </a:r>
            <a:r>
              <a:rPr lang="ru-RU" dirty="0"/>
              <a:t> </a:t>
            </a:r>
            <a:r>
              <a:rPr lang="ru-RU" dirty="0" err="1"/>
              <a:t>метеоритів</a:t>
            </a:r>
            <a:r>
              <a:rPr lang="ru-RU" dirty="0"/>
              <a:t> з 4-ма </a:t>
            </a:r>
            <a:r>
              <a:rPr lang="ru-RU" dirty="0" err="1"/>
              <a:t>супутниками</a:t>
            </a:r>
            <a:r>
              <a:rPr lang="ru-RU" dirty="0"/>
              <a:t> ( </a:t>
            </a:r>
            <a:r>
              <a:rPr lang="ru-RU" dirty="0" err="1"/>
              <a:t>Фива</a:t>
            </a:r>
            <a:r>
              <a:rPr lang="ru-RU" dirty="0"/>
              <a:t> , </a:t>
            </a:r>
            <a:r>
              <a:rPr lang="ru-RU" dirty="0" err="1"/>
              <a:t>Метида</a:t>
            </a:r>
            <a:r>
              <a:rPr lang="ru-RU" dirty="0"/>
              <a:t> , </a:t>
            </a:r>
            <a:r>
              <a:rPr lang="ru-RU" dirty="0" err="1"/>
              <a:t>Адрастея</a:t>
            </a:r>
            <a:r>
              <a:rPr lang="ru-RU" dirty="0"/>
              <a:t> і </a:t>
            </a:r>
            <a:r>
              <a:rPr lang="ru-RU" dirty="0" err="1"/>
              <a:t>Альматея</a:t>
            </a:r>
            <a:r>
              <a:rPr lang="ru-RU" dirty="0"/>
              <a:t> ) 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кілець</a:t>
            </a:r>
            <a:r>
              <a:rPr lang="ru-RU" dirty="0"/>
              <a:t> Сатурна , в </a:t>
            </a:r>
            <a:r>
              <a:rPr lang="ru-RU" dirty="0" err="1"/>
              <a:t>кільцях</a:t>
            </a:r>
            <a:r>
              <a:rPr lang="ru-RU" dirty="0"/>
              <a:t> </a:t>
            </a:r>
            <a:r>
              <a:rPr lang="ru-RU" dirty="0" err="1"/>
              <a:t>Юпітера</a:t>
            </a:r>
            <a:r>
              <a:rPr lang="ru-RU" dirty="0"/>
              <a:t> не </a:t>
            </a:r>
            <a:r>
              <a:rPr lang="ru-RU" dirty="0" err="1"/>
              <a:t>знайдене</a:t>
            </a:r>
            <a:r>
              <a:rPr lang="ru-RU" dirty="0"/>
              <a:t> </a:t>
            </a:r>
            <a:r>
              <a:rPr lang="ru-RU" dirty="0" err="1"/>
              <a:t>лід</a:t>
            </a:r>
            <a:r>
              <a:rPr lang="ru-RU" dirty="0"/>
              <a:t>. </a:t>
            </a:r>
            <a:r>
              <a:rPr lang="ru-RU" dirty="0" err="1"/>
              <a:t>Нещодавно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відкрили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кільце</a:t>
            </a:r>
            <a:r>
              <a:rPr lang="ru-RU" dirty="0"/>
              <a:t>, </a:t>
            </a:r>
            <a:r>
              <a:rPr lang="ru-RU" dirty="0" err="1"/>
              <a:t>розташоване</a:t>
            </a:r>
            <a:r>
              <a:rPr lang="ru-RU" dirty="0"/>
              <a:t> </a:t>
            </a:r>
            <a:r>
              <a:rPr lang="ru-RU" dirty="0" err="1"/>
              <a:t>найближче</a:t>
            </a:r>
            <a:r>
              <a:rPr lang="ru-RU" dirty="0"/>
              <a:t> до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назвали Гало . </a:t>
            </a:r>
            <a:r>
              <a:rPr lang="ru-RU" dirty="0" err="1"/>
              <a:t>Незважаючи</a:t>
            </a:r>
            <a:r>
              <a:rPr lang="ru-RU" dirty="0"/>
              <a:t> на свою </a:t>
            </a:r>
            <a:r>
              <a:rPr lang="ru-RU" dirty="0" err="1"/>
              <a:t>масу</a:t>
            </a:r>
            <a:r>
              <a:rPr lang="ru-RU" dirty="0"/>
              <a:t> , </a:t>
            </a:r>
            <a:r>
              <a:rPr lang="ru-RU" dirty="0" err="1"/>
              <a:t>Юпітер</a:t>
            </a:r>
            <a:r>
              <a:rPr lang="ru-RU" dirty="0"/>
              <a:t> є </a:t>
            </a:r>
            <a:r>
              <a:rPr lang="ru-RU" dirty="0" err="1"/>
              <a:t>найшвидшою</a:t>
            </a:r>
            <a:r>
              <a:rPr lang="ru-RU" dirty="0"/>
              <a:t> планетою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Для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планеті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10 годин. </a:t>
            </a:r>
            <a:r>
              <a:rPr lang="ru-RU" dirty="0" err="1"/>
              <a:t>Однак</a:t>
            </a:r>
            <a:r>
              <a:rPr lang="ru-RU" dirty="0"/>
              <a:t> для того 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облетіти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/>
              <a:t> </a:t>
            </a:r>
            <a:r>
              <a:rPr lang="ru-RU" dirty="0" err="1"/>
              <a:t>Юпітер</a:t>
            </a:r>
            <a:r>
              <a:rPr lang="ru-RU" dirty="0"/>
              <a:t> </a:t>
            </a:r>
            <a:r>
              <a:rPr lang="ru-RU" dirty="0" err="1"/>
              <a:t>витрачає</a:t>
            </a:r>
            <a:r>
              <a:rPr lang="ru-RU" dirty="0"/>
              <a:t> 12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Юпітера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через </a:t>
            </a:r>
            <a:r>
              <a:rPr lang="ru-RU" dirty="0" err="1"/>
              <a:t>магнітного</a:t>
            </a:r>
            <a:r>
              <a:rPr lang="ru-RU" dirty="0"/>
              <a:t> поля 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8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окументы\Рабочий стол\Meteorit_kotory_ne_smo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393727" cy="704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4701580" cy="684076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 err="1"/>
              <a:t>Проте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планеті</a:t>
            </a:r>
            <a:r>
              <a:rPr lang="ru-RU" dirty="0"/>
              <a:t> є й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і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важлива</a:t>
            </a:r>
            <a:r>
              <a:rPr lang="ru-RU" dirty="0"/>
              <a:t> для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. Причиною </a:t>
            </a:r>
            <a:r>
              <a:rPr lang="ru-RU" dirty="0" err="1"/>
              <a:t>цьому</a:t>
            </a:r>
            <a:r>
              <a:rPr lang="ru-RU" dirty="0"/>
              <a:t> є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Юпітера</a:t>
            </a:r>
            <a:r>
              <a:rPr lang="ru-RU" dirty="0"/>
              <a:t> і </a:t>
            </a:r>
            <a:r>
              <a:rPr lang="ru-RU" dirty="0" err="1"/>
              <a:t>гравітаційна</a:t>
            </a:r>
            <a:r>
              <a:rPr lang="ru-RU" dirty="0"/>
              <a:t> сила,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як </a:t>
            </a:r>
            <a:r>
              <a:rPr lang="ru-RU" dirty="0" err="1"/>
              <a:t>захисний</a:t>
            </a:r>
            <a:r>
              <a:rPr lang="ru-RU" dirty="0"/>
              <a:t> </a:t>
            </a:r>
            <a:r>
              <a:rPr lang="ru-RU" dirty="0" err="1"/>
              <a:t>бар’єр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огороджує</a:t>
            </a:r>
            <a:r>
              <a:rPr lang="ru-RU" dirty="0"/>
              <a:t> Землю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космічного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, </a:t>
            </a:r>
            <a:r>
              <a:rPr lang="ru-RU" dirty="0" err="1"/>
              <a:t>притягаючи</a:t>
            </a:r>
            <a:r>
              <a:rPr lang="ru-RU" dirty="0"/>
              <a:t> </a:t>
            </a:r>
            <a:r>
              <a:rPr lang="ru-RU" dirty="0" err="1"/>
              <a:t>небезпечні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на свою </a:t>
            </a:r>
            <a:r>
              <a:rPr lang="ru-RU" dirty="0" err="1"/>
              <a:t>орбіту</a:t>
            </a:r>
            <a:r>
              <a:rPr lang="ru-RU" dirty="0"/>
              <a:t>, до того як вони </a:t>
            </a:r>
            <a:r>
              <a:rPr lang="ru-RU" dirty="0" err="1"/>
              <a:t>доберуться</a:t>
            </a:r>
            <a:r>
              <a:rPr lang="ru-RU" dirty="0"/>
              <a:t> до нас. Француз </a:t>
            </a:r>
            <a:r>
              <a:rPr lang="ru-RU" dirty="0" err="1"/>
              <a:t>П’єр</a:t>
            </a:r>
            <a:r>
              <a:rPr lang="ru-RU" dirty="0"/>
              <a:t>-Симон Лаплас (</a:t>
            </a:r>
            <a:r>
              <a:rPr lang="en-US" dirty="0"/>
              <a:t>Pierre-Simon Laplace) </a:t>
            </a:r>
            <a:r>
              <a:rPr lang="ru-RU" dirty="0" err="1"/>
              <a:t>виявив</a:t>
            </a:r>
            <a:r>
              <a:rPr lang="ru-RU" dirty="0"/>
              <a:t> комету, яка, </a:t>
            </a:r>
            <a:r>
              <a:rPr lang="ru-RU" dirty="0" err="1"/>
              <a:t>здавалося</a:t>
            </a:r>
            <a:r>
              <a:rPr lang="ru-RU" dirty="0"/>
              <a:t> б, </a:t>
            </a:r>
            <a:r>
              <a:rPr lang="ru-RU" dirty="0" err="1"/>
              <a:t>прямувала</a:t>
            </a:r>
            <a:r>
              <a:rPr lang="ru-RU" dirty="0"/>
              <a:t> до </a:t>
            </a:r>
            <a:r>
              <a:rPr lang="ru-RU" dirty="0" err="1"/>
              <a:t>Землі</a:t>
            </a:r>
            <a:r>
              <a:rPr lang="ru-RU" dirty="0"/>
              <a:t>, але яка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затягнута</a:t>
            </a:r>
            <a:r>
              <a:rPr lang="ru-RU" dirty="0"/>
              <a:t> силою </a:t>
            </a:r>
            <a:r>
              <a:rPr lang="ru-RU" dirty="0" err="1"/>
              <a:t>гравітації</a:t>
            </a:r>
            <a:r>
              <a:rPr lang="ru-RU" dirty="0"/>
              <a:t> </a:t>
            </a:r>
            <a:r>
              <a:rPr lang="ru-RU" dirty="0" err="1"/>
              <a:t>Юпітера</a:t>
            </a:r>
            <a:r>
              <a:rPr lang="ru-RU" dirty="0"/>
              <a:t> і </a:t>
            </a:r>
            <a:r>
              <a:rPr lang="ru-RU" dirty="0" err="1"/>
              <a:t>зникла</a:t>
            </a:r>
            <a:r>
              <a:rPr lang="ru-RU" dirty="0"/>
              <a:t> з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7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3888432" cy="914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5400" b="1" i="1" dirty="0" smtClean="0">
                <a:solidFill>
                  <a:schemeClr val="tx1"/>
                </a:solidFill>
              </a:rPr>
              <a:t>Юпітер</a:t>
            </a:r>
            <a:endParaRPr lang="ru-RU" sz="5400" b="1" i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8820472" cy="1440160"/>
          </a:xfrm>
        </p:spPr>
        <p:txBody>
          <a:bodyPr anchor="ctr">
            <a:noAutofit/>
          </a:bodyPr>
          <a:lstStyle/>
          <a:p>
            <a:pPr algn="ctr"/>
            <a:r>
              <a:rPr lang="vi-VN" sz="2400" dirty="0">
                <a:solidFill>
                  <a:srgbClr val="FFC000"/>
                </a:solidFill>
              </a:rPr>
              <a:t>Юпі́тер — п’ята й найбільша планета Сонячної системи. </a:t>
            </a:r>
            <a:endParaRPr lang="uk-UA" sz="2400" dirty="0" smtClean="0">
              <a:solidFill>
                <a:srgbClr val="FFC000"/>
              </a:solidFill>
            </a:endParaRPr>
          </a:p>
          <a:p>
            <a:pPr algn="ctr"/>
            <a:r>
              <a:rPr lang="vi-VN" sz="2400" dirty="0" smtClean="0">
                <a:solidFill>
                  <a:srgbClr val="FFC000"/>
                </a:solidFill>
              </a:rPr>
              <a:t>Разом </a:t>
            </a:r>
            <a:r>
              <a:rPr lang="vi-VN" sz="2400" dirty="0">
                <a:solidFill>
                  <a:srgbClr val="FFC000"/>
                </a:solidFill>
              </a:rPr>
              <a:t>із Сатурном, Ураном і Нептуном Юпітер класифікують як газового гіганта.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7" name="Picture Placeholder 6" descr="Solar-System.jpg"/>
          <p:cNvPicPr>
            <a:picLocks noGrp="1"/>
          </p:cNvPicPr>
          <p:nvPr>
            <p:ph type="pic" idx="1"/>
          </p:nvPr>
        </p:nvPicPr>
        <p:blipFill>
          <a:blip r:embed="rId2"/>
          <a:srcRect l="10203" r="10203"/>
          <a:stretch>
            <a:fillRect/>
          </a:stretch>
        </p:blipFill>
        <p:spPr>
          <a:xfrm>
            <a:off x="-32" y="2204864"/>
            <a:ext cx="9144000" cy="4653136"/>
          </a:xfrm>
        </p:spPr>
      </p:pic>
      <p:pic>
        <p:nvPicPr>
          <p:cNvPr id="1027" name="Picture 3" descr="D:\Документы\Рабочий стол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90" y="4149080"/>
            <a:ext cx="1589294" cy="14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dirty="0" err="1" smtClean="0">
                <a:solidFill>
                  <a:schemeClr val="tx1"/>
                </a:solidFill>
              </a:rPr>
              <a:t>Фізичні</a:t>
            </a:r>
            <a:r>
              <a:rPr lang="ru-RU" sz="5400" b="1" i="1" u="sng" dirty="0" smtClean="0">
                <a:solidFill>
                  <a:schemeClr val="tx1"/>
                </a:solidFill>
              </a:rPr>
              <a:t> </a:t>
            </a:r>
            <a:r>
              <a:rPr lang="ru-RU" sz="5400" b="1" i="1" u="sng" dirty="0" err="1" smtClean="0">
                <a:solidFill>
                  <a:schemeClr val="tx1"/>
                </a:solidFill>
              </a:rPr>
              <a:t>властивості</a:t>
            </a:r>
            <a:endParaRPr lang="ru-RU" sz="5400" b="1" i="1" u="sng" dirty="0">
              <a:solidFill>
                <a:schemeClr val="tx1"/>
              </a:solidFill>
            </a:endParaRPr>
          </a:p>
        </p:txBody>
      </p:sp>
      <p:pic>
        <p:nvPicPr>
          <p:cNvPr id="2052" name="Picture 4" descr="D:\Документы\Рабочий стол\Jupiter_Aug2010_3D_anaglyp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36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9380" y="1268760"/>
            <a:ext cx="9173380" cy="5589240"/>
          </a:xfrm>
        </p:spPr>
        <p:txBody>
          <a:bodyPr>
            <a:normAutofit/>
          </a:bodyPr>
          <a:lstStyle/>
          <a:p>
            <a:pPr lvl="1">
              <a:buFontTx/>
              <a:buChar char="•"/>
            </a:pPr>
            <a:r>
              <a:rPr lang="ru-RU" sz="2000" dirty="0" err="1" smtClean="0"/>
              <a:t>Середній</a:t>
            </a:r>
            <a:r>
              <a:rPr lang="ru-RU" sz="2000" dirty="0" smtClean="0"/>
              <a:t> </a:t>
            </a:r>
            <a:r>
              <a:rPr lang="ru-RU" sz="2000" dirty="0" err="1"/>
              <a:t>радіус</a:t>
            </a:r>
            <a:r>
              <a:rPr lang="ru-RU" sz="2000" dirty="0"/>
              <a:t> </a:t>
            </a:r>
            <a:r>
              <a:rPr lang="ru-RU" sz="2000" dirty="0" smtClean="0"/>
              <a:t>- 69 </a:t>
            </a:r>
            <a:r>
              <a:rPr lang="ru-RU" sz="2000" dirty="0"/>
              <a:t>911 ± 6 км, 10,973 </a:t>
            </a:r>
            <a:r>
              <a:rPr lang="ru-RU" sz="2000" dirty="0" err="1" smtClean="0"/>
              <a:t>Землі</a:t>
            </a:r>
            <a:endParaRPr lang="ru-RU" sz="2000" dirty="0"/>
          </a:p>
          <a:p>
            <a:pPr lvl="1">
              <a:buFontTx/>
              <a:buChar char="•"/>
            </a:pPr>
            <a:r>
              <a:rPr lang="ru-RU" sz="2000" dirty="0" err="1" smtClean="0"/>
              <a:t>Екваторіальний</a:t>
            </a:r>
            <a:r>
              <a:rPr lang="ru-RU" sz="2000" dirty="0" smtClean="0"/>
              <a:t> </a:t>
            </a:r>
            <a:r>
              <a:rPr lang="ru-RU" sz="2000" dirty="0" err="1"/>
              <a:t>радіус</a:t>
            </a:r>
            <a:r>
              <a:rPr lang="ru-RU" sz="2000" dirty="0"/>
              <a:t> </a:t>
            </a:r>
            <a:r>
              <a:rPr lang="ru-RU" sz="2000" dirty="0" smtClean="0"/>
              <a:t>- 71 </a:t>
            </a:r>
            <a:r>
              <a:rPr lang="ru-RU" sz="2000" dirty="0"/>
              <a:t>492 ± 4 </a:t>
            </a:r>
            <a:r>
              <a:rPr lang="ru-RU" sz="2000" dirty="0" smtClean="0"/>
              <a:t>км, 11,209 </a:t>
            </a:r>
            <a:r>
              <a:rPr lang="ru-RU" sz="2000" dirty="0" err="1" smtClean="0"/>
              <a:t>Землі</a:t>
            </a:r>
            <a:endParaRPr lang="ru-RU" sz="2000" dirty="0"/>
          </a:p>
          <a:p>
            <a:pPr lvl="1">
              <a:buFontTx/>
              <a:buChar char="•"/>
            </a:pPr>
            <a:r>
              <a:rPr lang="ru-RU" sz="2000" dirty="0" err="1" smtClean="0"/>
              <a:t>Полярний</a:t>
            </a:r>
            <a:r>
              <a:rPr lang="ru-RU" sz="2000" dirty="0" smtClean="0"/>
              <a:t> </a:t>
            </a:r>
            <a:r>
              <a:rPr lang="ru-RU" sz="2000" dirty="0" err="1"/>
              <a:t>радіус</a:t>
            </a:r>
            <a:r>
              <a:rPr lang="ru-RU" sz="2000" dirty="0"/>
              <a:t> </a:t>
            </a:r>
            <a:r>
              <a:rPr lang="ru-RU" sz="2000" dirty="0" smtClean="0"/>
              <a:t>- 66 </a:t>
            </a:r>
            <a:r>
              <a:rPr lang="ru-RU" sz="2000" dirty="0"/>
              <a:t>854 ± 10 </a:t>
            </a:r>
            <a:r>
              <a:rPr lang="ru-RU" sz="2000" dirty="0" smtClean="0"/>
              <a:t>км, 10,517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 </a:t>
            </a:r>
          </a:p>
          <a:p>
            <a:pPr lvl="1">
              <a:buFontTx/>
              <a:buChar char="•"/>
            </a:pPr>
            <a:r>
              <a:rPr lang="ru-RU" sz="2000" dirty="0" err="1" smtClean="0"/>
              <a:t>Сплюснутість</a:t>
            </a:r>
            <a:r>
              <a:rPr lang="ru-RU" sz="2000" dirty="0" smtClean="0"/>
              <a:t> - 0,06487</a:t>
            </a:r>
          </a:p>
          <a:p>
            <a:pPr lvl="1">
              <a:buFontTx/>
              <a:buChar char="•"/>
            </a:pPr>
            <a:r>
              <a:rPr lang="ru-RU" sz="2000" dirty="0" err="1" smtClean="0"/>
              <a:t>Площа</a:t>
            </a:r>
            <a:r>
              <a:rPr lang="ru-RU" sz="2000" dirty="0" smtClean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 </a:t>
            </a:r>
            <a:r>
              <a:rPr lang="ru-RU" sz="2000" dirty="0" smtClean="0"/>
              <a:t>- 6,1419×1010 км², 121,9 </a:t>
            </a:r>
            <a:r>
              <a:rPr lang="ru-RU" sz="2000" dirty="0" err="1" smtClean="0"/>
              <a:t>Землі</a:t>
            </a:r>
            <a:endParaRPr lang="ru-RU" sz="2000" dirty="0" smtClean="0"/>
          </a:p>
          <a:p>
            <a:pPr lvl="1">
              <a:buFontTx/>
              <a:buChar char="•"/>
            </a:pPr>
            <a:r>
              <a:rPr lang="ru-RU" sz="2000" dirty="0" err="1"/>
              <a:t>Об'єм</a:t>
            </a:r>
            <a:r>
              <a:rPr lang="ru-RU" sz="2000" dirty="0"/>
              <a:t> </a:t>
            </a:r>
            <a:r>
              <a:rPr lang="ru-RU" sz="2000" dirty="0" smtClean="0"/>
              <a:t>-1,4313×1015 км³, 1321,3 </a:t>
            </a:r>
            <a:r>
              <a:rPr lang="ru-RU" sz="2000" dirty="0" err="1" smtClean="0"/>
              <a:t>Землі</a:t>
            </a:r>
            <a:endParaRPr lang="ru-RU" sz="2000" dirty="0" smtClean="0"/>
          </a:p>
          <a:p>
            <a:pPr lvl="1">
              <a:buFontTx/>
              <a:buChar char="•"/>
            </a:pPr>
            <a:r>
              <a:rPr lang="ru-RU" sz="2000" dirty="0" err="1"/>
              <a:t>Маса</a:t>
            </a:r>
            <a:r>
              <a:rPr lang="ru-RU" sz="2000" dirty="0"/>
              <a:t> </a:t>
            </a:r>
            <a:r>
              <a:rPr lang="ru-RU" sz="2000" dirty="0" smtClean="0"/>
              <a:t>- 1,8986×1027 кг, 318 </a:t>
            </a:r>
            <a:r>
              <a:rPr lang="ru-RU" sz="2000" dirty="0" err="1"/>
              <a:t>мас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endParaRPr lang="ru-RU" sz="2000" dirty="0" smtClean="0"/>
          </a:p>
          <a:p>
            <a:pPr lvl="1">
              <a:buFontTx/>
              <a:buChar char="•"/>
            </a:pPr>
            <a:r>
              <a:rPr lang="ru-RU" sz="2000" dirty="0" err="1"/>
              <a:t>Середня</a:t>
            </a:r>
            <a:r>
              <a:rPr lang="ru-RU" sz="2000" dirty="0"/>
              <a:t> </a:t>
            </a:r>
            <a:r>
              <a:rPr lang="ru-RU" sz="2000" dirty="0" err="1"/>
              <a:t>густина</a:t>
            </a:r>
            <a:r>
              <a:rPr lang="ru-RU" sz="2000" dirty="0"/>
              <a:t> </a:t>
            </a:r>
            <a:r>
              <a:rPr lang="ru-RU" sz="2000" dirty="0" smtClean="0"/>
              <a:t>-1330 кг/м³</a:t>
            </a:r>
          </a:p>
          <a:p>
            <a:pPr lvl="1">
              <a:buFontTx/>
              <a:buChar char="•"/>
            </a:pPr>
            <a:r>
              <a:rPr lang="ru-RU" sz="2000" dirty="0"/>
              <a:t>Друга </a:t>
            </a:r>
            <a:r>
              <a:rPr lang="ru-RU" sz="2000" dirty="0" err="1"/>
              <a:t>космічна</a:t>
            </a:r>
            <a:r>
              <a:rPr lang="ru-RU" sz="2000" dirty="0"/>
              <a:t> </a:t>
            </a:r>
            <a:r>
              <a:rPr lang="ru-RU" sz="2000" dirty="0" err="1"/>
              <a:t>швидкість</a:t>
            </a:r>
            <a:r>
              <a:rPr lang="ru-RU" sz="2000" dirty="0"/>
              <a:t> </a:t>
            </a:r>
            <a:r>
              <a:rPr lang="ru-RU" sz="2000" dirty="0" smtClean="0"/>
              <a:t>-59,5 </a:t>
            </a:r>
            <a:r>
              <a:rPr lang="ru-RU" sz="2000" dirty="0"/>
              <a:t>км/с</a:t>
            </a:r>
            <a:endParaRPr lang="uk-UA" sz="2000" dirty="0"/>
          </a:p>
          <a:p>
            <a:pPr lvl="1">
              <a:buFontTx/>
              <a:buChar char="•"/>
            </a:pP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r>
              <a:rPr lang="ru-RU" sz="2000" dirty="0"/>
              <a:t> </a:t>
            </a:r>
            <a:r>
              <a:rPr lang="ru-RU" sz="2000" dirty="0" smtClean="0"/>
              <a:t>-9 </a:t>
            </a:r>
            <a:r>
              <a:rPr lang="ru-RU" sz="2000" dirty="0"/>
              <a:t>год 55 </a:t>
            </a:r>
            <a:r>
              <a:rPr lang="ru-RU" sz="2000" dirty="0" err="1"/>
              <a:t>хв</a:t>
            </a:r>
            <a:r>
              <a:rPr lang="ru-RU" sz="2000" dirty="0"/>
              <a:t> 30 с</a:t>
            </a:r>
            <a:endParaRPr lang="uk-UA" sz="2000" dirty="0" smtClean="0"/>
          </a:p>
          <a:p>
            <a:pPr lvl="1">
              <a:buFontTx/>
              <a:buChar char="•"/>
            </a:pPr>
            <a:r>
              <a:rPr lang="uk-UA" sz="2000" dirty="0"/>
              <a:t>Нахил осі </a:t>
            </a:r>
            <a:r>
              <a:rPr lang="uk-UA" sz="2000" dirty="0" smtClean="0"/>
              <a:t>-3,13</a:t>
            </a:r>
            <a:endParaRPr lang="uk-UA" sz="2000" dirty="0"/>
          </a:p>
          <a:p>
            <a:pPr lvl="1">
              <a:buFontTx/>
              <a:buChar char="•"/>
            </a:pPr>
            <a:r>
              <a:rPr lang="ru-RU" sz="2000" dirty="0"/>
              <a:t>Альбедо 	0,343 (</a:t>
            </a:r>
            <a:r>
              <a:rPr lang="ru-RU" sz="2000" dirty="0" smtClean="0"/>
              <a:t>Бонд),0,52 </a:t>
            </a:r>
            <a:r>
              <a:rPr lang="ru-RU" sz="2000" dirty="0"/>
              <a:t>(геом. альбедо</a:t>
            </a:r>
            <a:r>
              <a:rPr lang="ru-RU" sz="2000" dirty="0" smtClean="0"/>
              <a:t>)</a:t>
            </a:r>
            <a:endParaRPr lang="uk-UA" sz="2000" dirty="0"/>
          </a:p>
          <a:p>
            <a:pPr lvl="1">
              <a:buFontTx/>
              <a:buChar char="•"/>
            </a:pPr>
            <a:r>
              <a:rPr lang="ru-RU" sz="2000" dirty="0"/>
              <a:t>Видима </a:t>
            </a:r>
            <a:r>
              <a:rPr lang="ru-RU" sz="2000" dirty="0" err="1"/>
              <a:t>зоряна</a:t>
            </a:r>
            <a:r>
              <a:rPr lang="ru-RU" sz="2000" dirty="0"/>
              <a:t> величина </a:t>
            </a:r>
            <a:r>
              <a:rPr lang="ru-RU" sz="2000" dirty="0" smtClean="0"/>
              <a:t>-</a:t>
            </a:r>
            <a:r>
              <a:rPr lang="ru-RU" sz="2000" dirty="0" err="1" smtClean="0"/>
              <a:t>max</a:t>
            </a:r>
            <a:r>
              <a:rPr lang="ru-RU" sz="2000" dirty="0" smtClean="0"/>
              <a:t> </a:t>
            </a:r>
            <a:r>
              <a:rPr lang="ru-RU" sz="2000" dirty="0"/>
              <a:t>−2,94m</a:t>
            </a:r>
            <a:endParaRPr lang="ru-RU" sz="2000" dirty="0" smtClean="0"/>
          </a:p>
          <a:p>
            <a:pPr lvl="1">
              <a:buFontTx/>
              <a:buChar char="•"/>
            </a:pPr>
            <a:r>
              <a:rPr lang="ru-RU" sz="2000" dirty="0" err="1"/>
              <a:t>Прискорення</a:t>
            </a:r>
            <a:r>
              <a:rPr lang="ru-RU" sz="2000" dirty="0"/>
              <a:t> </a:t>
            </a:r>
            <a:r>
              <a:rPr lang="ru-RU" sz="2000" dirty="0" err="1"/>
              <a:t>вільного</a:t>
            </a:r>
            <a:r>
              <a:rPr lang="ru-RU" sz="2000" dirty="0"/>
              <a:t> </a:t>
            </a:r>
            <a:r>
              <a:rPr lang="ru-RU" sz="2000" dirty="0" err="1" smtClean="0"/>
              <a:t>падіння</a:t>
            </a:r>
            <a:r>
              <a:rPr lang="ru-RU" sz="2000" dirty="0"/>
              <a:t> </a:t>
            </a:r>
            <a:r>
              <a:rPr lang="ru-RU" sz="2000" dirty="0" smtClean="0"/>
              <a:t>на </a:t>
            </a:r>
            <a:r>
              <a:rPr lang="ru-RU" sz="2000" dirty="0" err="1"/>
              <a:t>поверхні</a:t>
            </a:r>
            <a:r>
              <a:rPr lang="ru-RU" sz="2000" dirty="0"/>
              <a:t> </a:t>
            </a:r>
            <a:r>
              <a:rPr lang="ru-RU" sz="2000" dirty="0" smtClean="0"/>
              <a:t>-24,79 м/с², 2,52 </a:t>
            </a:r>
            <a:r>
              <a:rPr lang="ru-RU" sz="2000" dirty="0"/>
              <a:t>g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окументы\Рабочий стол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02" y="332656"/>
            <a:ext cx="2719189" cy="271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окументы\Рабочий стол\jupi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10" y="3406246"/>
            <a:ext cx="5508104" cy="37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Документы\Рабочий стол\1e7m_comparison_Uranus_Neptune_Sirius_B_Earth_Ven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58" y="3442995"/>
            <a:ext cx="4329733" cy="346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6804248" cy="4082008"/>
          </a:xfrm>
        </p:spPr>
        <p:txBody>
          <a:bodyPr>
            <a:normAutofit fontScale="92500" lnSpcReduction="10000"/>
          </a:bodyPr>
          <a:lstStyle/>
          <a:p>
            <a:pPr marL="68580" lvl="0">
              <a:defRPr lang="ru-RU"/>
            </a:pPr>
            <a:r>
              <a:rPr lang="ru-RU" sz="2400" dirty="0" err="1" smtClean="0"/>
              <a:t>Юпітер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err="1"/>
              <a:t>п'ята</a:t>
            </a:r>
            <a:r>
              <a:rPr lang="ru-RU" sz="2400" dirty="0"/>
              <a:t> планета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знаходиться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Марсом і </a:t>
            </a:r>
            <a:r>
              <a:rPr lang="ru-RU" sz="2400" dirty="0" smtClean="0"/>
              <a:t>Сатурном.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</a:t>
            </a:r>
            <a:r>
              <a:rPr lang="ru-RU" sz="2400" dirty="0" err="1" smtClean="0"/>
              <a:t>думаєте</a:t>
            </a:r>
            <a:r>
              <a:rPr lang="ru-RU" sz="2400" dirty="0" smtClean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Земля </a:t>
            </a:r>
            <a:r>
              <a:rPr lang="ru-RU" sz="2400" dirty="0" smtClean="0"/>
              <a:t>велика, </a:t>
            </a:r>
            <a:r>
              <a:rPr lang="ru-RU" sz="2400" dirty="0"/>
              <a:t>то </a:t>
            </a:r>
            <a:r>
              <a:rPr lang="ru-RU" sz="2400" dirty="0" err="1"/>
              <a:t>це</a:t>
            </a:r>
            <a:r>
              <a:rPr lang="ru-RU" sz="2400" dirty="0"/>
              <a:t> просто </a:t>
            </a:r>
            <a:r>
              <a:rPr lang="ru-RU" sz="2400" dirty="0" err="1"/>
              <a:t>ніщо</a:t>
            </a:r>
            <a:r>
              <a:rPr lang="ru-RU" sz="2400" dirty="0"/>
              <a:t> в </a:t>
            </a:r>
            <a:r>
              <a:rPr lang="ru-RU" sz="2400" dirty="0" err="1"/>
              <a:t>порівнянні</a:t>
            </a:r>
            <a:r>
              <a:rPr lang="ru-RU" sz="2400" dirty="0"/>
              <a:t> з </a:t>
            </a:r>
            <a:r>
              <a:rPr lang="ru-RU" sz="2400" dirty="0" err="1" smtClean="0"/>
              <a:t>Юпітером</a:t>
            </a:r>
            <a:r>
              <a:rPr lang="ru-RU" sz="2400" dirty="0" smtClean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є </a:t>
            </a:r>
            <a:r>
              <a:rPr lang="ru-RU" sz="2400" dirty="0" err="1"/>
              <a:t>найбільшою</a:t>
            </a:r>
            <a:r>
              <a:rPr lang="ru-RU" sz="2400" dirty="0"/>
              <a:t> планетою </a:t>
            </a:r>
            <a:r>
              <a:rPr lang="ru-RU" sz="2400" dirty="0" err="1"/>
              <a:t>нашої</a:t>
            </a:r>
            <a:r>
              <a:rPr lang="ru-RU" sz="2400" dirty="0"/>
              <a:t> </a:t>
            </a:r>
            <a:r>
              <a:rPr lang="ru-RU" sz="2400" dirty="0" err="1"/>
              <a:t>Сонячної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.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говорити</a:t>
            </a:r>
            <a:r>
              <a:rPr lang="ru-RU" sz="2400" dirty="0"/>
              <a:t> про </a:t>
            </a:r>
            <a:r>
              <a:rPr lang="ru-RU" sz="2400" dirty="0" smtClean="0"/>
              <a:t>об</a:t>
            </a:r>
            <a:r>
              <a:rPr lang="en-US" sz="2400" dirty="0" smtClean="0"/>
              <a:t>’</a:t>
            </a:r>
            <a:r>
              <a:rPr lang="ru-RU" sz="2400" dirty="0" err="1" smtClean="0"/>
              <a:t>єм</a:t>
            </a:r>
            <a:r>
              <a:rPr lang="ru-RU" sz="2400" dirty="0" smtClean="0"/>
              <a:t>, то </a:t>
            </a:r>
            <a:r>
              <a:rPr lang="ru-RU" sz="2400" dirty="0" err="1"/>
              <a:t>Юпітер</a:t>
            </a:r>
            <a:r>
              <a:rPr lang="ru-RU" sz="2400" dirty="0"/>
              <a:t> </a:t>
            </a:r>
            <a:r>
              <a:rPr lang="ru-RU" sz="2400" dirty="0" err="1" smtClean="0"/>
              <a:t>дорівнює</a:t>
            </a:r>
            <a:r>
              <a:rPr lang="ru-RU" sz="2400" dirty="0" smtClean="0"/>
              <a:t> 1300 </a:t>
            </a:r>
            <a:r>
              <a:rPr lang="ru-RU" sz="2400" dirty="0"/>
              <a:t>таких планет , як Земля. </a:t>
            </a:r>
            <a:r>
              <a:rPr lang="ru-RU" sz="2400" dirty="0" err="1"/>
              <a:t>Гравітація</a:t>
            </a:r>
            <a:r>
              <a:rPr lang="ru-RU" sz="2400" dirty="0"/>
              <a:t> на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smtClean="0"/>
              <a:t>«</a:t>
            </a:r>
            <a:r>
              <a:rPr lang="ru-RU" sz="2400" dirty="0" err="1" smtClean="0"/>
              <a:t>гіганті</a:t>
            </a:r>
            <a:r>
              <a:rPr lang="ru-RU" sz="2400" dirty="0" smtClean="0"/>
              <a:t>» </a:t>
            </a:r>
            <a:r>
              <a:rPr lang="ru-RU" sz="2400" dirty="0"/>
              <a:t>в 2.5 рази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на </a:t>
            </a:r>
            <a:r>
              <a:rPr lang="ru-RU" sz="2400" dirty="0" err="1"/>
              <a:t>Землі</a:t>
            </a:r>
            <a:r>
              <a:rPr lang="ru-RU" sz="2400" dirty="0"/>
              <a:t>. </a:t>
            </a:r>
            <a:r>
              <a:rPr lang="ru-RU" sz="2400" dirty="0" err="1"/>
              <a:t>Якби</a:t>
            </a:r>
            <a:r>
              <a:rPr lang="ru-RU" sz="2400" dirty="0"/>
              <a:t> </a:t>
            </a:r>
            <a:r>
              <a:rPr lang="ru-RU" sz="2400" dirty="0" err="1"/>
              <a:t>хто-небудь</a:t>
            </a:r>
            <a:r>
              <a:rPr lang="ru-RU" sz="2400" dirty="0"/>
              <a:t> вагою в 100 кг стояв на </a:t>
            </a:r>
            <a:r>
              <a:rPr lang="ru-RU" sz="2400" dirty="0" err="1"/>
              <a:t>поверхні</a:t>
            </a:r>
            <a:r>
              <a:rPr lang="ru-RU" sz="2400" dirty="0"/>
              <a:t> </a:t>
            </a:r>
            <a:r>
              <a:rPr lang="ru-RU" sz="2400" dirty="0" err="1" smtClean="0"/>
              <a:t>Юпітера</a:t>
            </a:r>
            <a:r>
              <a:rPr lang="ru-RU" sz="2400" dirty="0" smtClean="0"/>
              <a:t>, </a:t>
            </a:r>
            <a:r>
              <a:rPr lang="ru-RU" sz="2400" dirty="0"/>
              <a:t>то там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важив</a:t>
            </a:r>
            <a:r>
              <a:rPr lang="ru-RU" sz="2400" dirty="0"/>
              <a:t> </a:t>
            </a:r>
            <a:r>
              <a:rPr lang="ru-RU" sz="2400" dirty="0" err="1"/>
              <a:t>би</a:t>
            </a:r>
            <a:r>
              <a:rPr lang="ru-RU" sz="2400" dirty="0"/>
              <a:t> 250 </a:t>
            </a:r>
            <a:r>
              <a:rPr lang="ru-RU" sz="2400" dirty="0" smtClean="0"/>
              <a:t>кг. </a:t>
            </a:r>
            <a:r>
              <a:rPr lang="ru-RU" sz="2400" dirty="0" err="1"/>
              <a:t>Маса</a:t>
            </a:r>
            <a:r>
              <a:rPr lang="ru-RU" sz="2400" dirty="0"/>
              <a:t> </a:t>
            </a:r>
            <a:r>
              <a:rPr lang="ru-RU" sz="2400" dirty="0" err="1"/>
              <a:t>Юпітера</a:t>
            </a:r>
            <a:r>
              <a:rPr lang="ru-RU" sz="2400" dirty="0"/>
              <a:t> в 317 </a:t>
            </a:r>
            <a:r>
              <a:rPr lang="ru-RU" sz="2400" dirty="0" err="1"/>
              <a:t>разів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маси</a:t>
            </a:r>
            <a:r>
              <a:rPr lang="ru-RU" sz="2400" dirty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, </a:t>
            </a:r>
            <a:r>
              <a:rPr lang="ru-RU" sz="2400" dirty="0"/>
              <a:t>а </a:t>
            </a:r>
            <a:r>
              <a:rPr lang="ru-RU" sz="2400" dirty="0" err="1"/>
              <a:t>також</a:t>
            </a:r>
            <a:r>
              <a:rPr lang="ru-RU" sz="2400" dirty="0"/>
              <a:t> в 2.5 рази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маси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планет </a:t>
            </a:r>
            <a:r>
              <a:rPr lang="ru-RU" sz="2400" dirty="0" err="1"/>
              <a:t>Сонячної</a:t>
            </a:r>
            <a:r>
              <a:rPr lang="ru-RU" sz="2400" dirty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, </a:t>
            </a:r>
            <a:r>
              <a:rPr lang="ru-RU" sz="2400" dirty="0"/>
              <a:t>разом </a:t>
            </a:r>
            <a:r>
              <a:rPr lang="ru-RU" sz="2400" dirty="0" err="1"/>
              <a:t>узятих</a:t>
            </a:r>
            <a:r>
              <a:rPr lang="ru-RU" sz="2400" dirty="0"/>
              <a:t>.</a:t>
            </a:r>
          </a:p>
          <a:p>
            <a:pPr marL="411480" lvl="0" indent="-342900">
              <a:buFont typeface="Wingdings"/>
              <a:buChar char=""/>
              <a:defRPr lang="ru-RU"/>
            </a:pPr>
            <a:endParaRPr lang="uk-UA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Документы\Рабочий стол\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01" y="3981343"/>
            <a:ext cx="5668099" cy="31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88639"/>
            <a:ext cx="5589239" cy="4464497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 err="1"/>
              <a:t>Юпітером</a:t>
            </a:r>
            <a:r>
              <a:rPr lang="ru-RU" dirty="0"/>
              <a:t> звали верховного бога в </a:t>
            </a:r>
            <a:r>
              <a:rPr lang="ru-RU" dirty="0" err="1"/>
              <a:t>римській</a:t>
            </a:r>
            <a:r>
              <a:rPr lang="ru-RU" dirty="0"/>
              <a:t> </a:t>
            </a:r>
            <a:r>
              <a:rPr lang="ru-RU" dirty="0" err="1"/>
              <a:t>міфології</a:t>
            </a:r>
            <a:r>
              <a:rPr lang="ru-RU" dirty="0"/>
              <a:t>. </a:t>
            </a:r>
            <a:r>
              <a:rPr lang="ru-RU" dirty="0" err="1"/>
              <a:t>Юпітер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сином</a:t>
            </a:r>
            <a:r>
              <a:rPr lang="ru-RU" dirty="0"/>
              <a:t> Сатурна, а </a:t>
            </a:r>
            <a:r>
              <a:rPr lang="ru-RU" dirty="0" err="1"/>
              <a:t>також</a:t>
            </a:r>
            <a:r>
              <a:rPr lang="ru-RU" dirty="0"/>
              <a:t> братом Плутона і Нептуна. </a:t>
            </a:r>
            <a:r>
              <a:rPr lang="ru-RU" dirty="0" err="1"/>
              <a:t>Верховний</a:t>
            </a:r>
            <a:r>
              <a:rPr lang="ru-RU" dirty="0"/>
              <a:t> бог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одружений</a:t>
            </a:r>
            <a:r>
              <a:rPr lang="ru-RU" dirty="0"/>
              <a:t> на </a:t>
            </a:r>
            <a:r>
              <a:rPr lang="ru-RU" dirty="0" err="1"/>
              <a:t>Юноні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і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жінками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. 4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супутника</a:t>
            </a:r>
            <a:r>
              <a:rPr lang="ru-RU" dirty="0"/>
              <a:t> </a:t>
            </a:r>
            <a:r>
              <a:rPr lang="ru-RU" dirty="0" err="1"/>
              <a:t>Юпітера</a:t>
            </a:r>
            <a:r>
              <a:rPr lang="ru-RU" dirty="0"/>
              <a:t> (</a:t>
            </a:r>
            <a:r>
              <a:rPr lang="ru-RU" dirty="0" err="1"/>
              <a:t>Іо</a:t>
            </a:r>
            <a:r>
              <a:rPr lang="ru-RU" dirty="0"/>
              <a:t>, </a:t>
            </a:r>
            <a:r>
              <a:rPr lang="ru-RU" dirty="0" err="1"/>
              <a:t>Європа</a:t>
            </a:r>
            <a:r>
              <a:rPr lang="ru-RU" dirty="0"/>
              <a:t>, </a:t>
            </a:r>
            <a:r>
              <a:rPr lang="ru-RU" dirty="0" err="1"/>
              <a:t>Ганімед</a:t>
            </a:r>
            <a:r>
              <a:rPr lang="ru-RU" dirty="0"/>
              <a:t>, і </a:t>
            </a:r>
            <a:r>
              <a:rPr lang="ru-RU" dirty="0" err="1"/>
              <a:t>Каллісто</a:t>
            </a:r>
            <a:r>
              <a:rPr lang="ru-RU" dirty="0"/>
              <a:t>) </a:t>
            </a:r>
            <a:r>
              <a:rPr lang="ru-RU" dirty="0" err="1"/>
              <a:t>названі</a:t>
            </a:r>
            <a:r>
              <a:rPr lang="ru-RU" dirty="0"/>
              <a:t> на честь одних з </a:t>
            </a:r>
            <a:r>
              <a:rPr lang="ru-RU" dirty="0" err="1"/>
              <a:t>коханців</a:t>
            </a:r>
            <a:r>
              <a:rPr lang="ru-RU" dirty="0"/>
              <a:t> бога </a:t>
            </a:r>
            <a:r>
              <a:rPr lang="ru-RU" dirty="0" err="1"/>
              <a:t>Юпітера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098" name="Picture 2" descr="D:\Документы\Рабочий стол\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73"/>
            <a:ext cx="3725819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окументы\Рабочий стол\6a00d8341c4e3853ef010534fbc536970b-800w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8" y="3861048"/>
            <a:ext cx="3209181" cy="2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\Рабочий стол\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50" y="3789041"/>
            <a:ext cx="546255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окументы\Рабочий стол\Voyager_pro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3251158"/>
            <a:ext cx="4690201" cy="362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окументы\Рабочий стол\3129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2886" cy="32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1379" y="116632"/>
            <a:ext cx="5942692" cy="3928882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«</a:t>
            </a:r>
            <a:r>
              <a:rPr lang="ru-RU" dirty="0"/>
              <a:t>Піонер-10», «Піонер-11», «Вояджер-1», «Вояджер-2», «</a:t>
            </a:r>
            <a:r>
              <a:rPr lang="ru-RU" dirty="0" err="1"/>
              <a:t>Галілео</a:t>
            </a:r>
            <a:r>
              <a:rPr lang="ru-RU" dirty="0"/>
              <a:t>», «</a:t>
            </a:r>
            <a:r>
              <a:rPr lang="ru-RU" dirty="0" err="1"/>
              <a:t>Улісс</a:t>
            </a:r>
            <a:r>
              <a:rPr lang="ru-RU" dirty="0"/>
              <a:t>», «</a:t>
            </a:r>
            <a:r>
              <a:rPr lang="ru-RU" dirty="0" err="1"/>
              <a:t>Кассіні</a:t>
            </a:r>
            <a:r>
              <a:rPr lang="ru-RU" dirty="0"/>
              <a:t>» і «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горизонти</a:t>
            </a:r>
            <a:r>
              <a:rPr lang="ru-RU" dirty="0"/>
              <a:t>». Першим </a:t>
            </a:r>
            <a:r>
              <a:rPr lang="ru-RU" dirty="0" err="1"/>
              <a:t>апаратом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відвідав</a:t>
            </a:r>
            <a:r>
              <a:rPr lang="ru-RU" dirty="0"/>
              <a:t> </a:t>
            </a:r>
            <a:r>
              <a:rPr lang="ru-RU" dirty="0" err="1"/>
              <a:t>Юпітер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«Піонер-10».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пізніх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зонд "Юнона", </a:t>
            </a:r>
            <a:r>
              <a:rPr lang="ru-RU" dirty="0" err="1"/>
              <a:t>запущений</a:t>
            </a:r>
            <a:r>
              <a:rPr lang="ru-RU" dirty="0"/>
              <a:t> в 2011 р., </a:t>
            </a:r>
            <a:r>
              <a:rPr lang="ru-RU" dirty="0" err="1"/>
              <a:t>передбачається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долетить</a:t>
            </a:r>
            <a:r>
              <a:rPr lang="ru-RU" dirty="0"/>
              <a:t> до </a:t>
            </a:r>
            <a:r>
              <a:rPr lang="ru-RU" dirty="0" err="1"/>
              <a:t>Юпітера</a:t>
            </a:r>
            <a:r>
              <a:rPr lang="ru-RU" dirty="0"/>
              <a:t> в 2016 р.</a:t>
            </a:r>
          </a:p>
        </p:txBody>
      </p:sp>
    </p:spTree>
    <p:extLst>
      <p:ext uri="{BB962C8B-B14F-4D97-AF65-F5344CB8AC3E}">
        <p14:creationId xmlns:p14="http://schemas.microsoft.com/office/powerpoint/2010/main" val="41128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\Рабочий стол\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507"/>
            <a:ext cx="52387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821" y="2996952"/>
            <a:ext cx="5868144" cy="469322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400" dirty="0" smtClean="0"/>
              <a:t>У </a:t>
            </a:r>
            <a:r>
              <a:rPr lang="ru-RU" sz="2400" dirty="0" err="1"/>
              <a:t>Юпітера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сильне</a:t>
            </a:r>
            <a:r>
              <a:rPr lang="ru-RU" sz="2400" dirty="0"/>
              <a:t> </a:t>
            </a:r>
            <a:r>
              <a:rPr lang="ru-RU" sz="2400" dirty="0" err="1"/>
              <a:t>магнітне</a:t>
            </a:r>
            <a:r>
              <a:rPr lang="ru-RU" sz="2400" dirty="0"/>
              <a:t> поле в </a:t>
            </a:r>
            <a:r>
              <a:rPr lang="ru-RU" sz="2400" dirty="0" err="1"/>
              <a:t>нашій</a:t>
            </a:r>
            <a:r>
              <a:rPr lang="ru-RU" sz="2400" dirty="0"/>
              <a:t> </a:t>
            </a:r>
            <a:r>
              <a:rPr lang="ru-RU" sz="2400" dirty="0" err="1"/>
              <a:t>Сонячній</a:t>
            </a:r>
            <a:r>
              <a:rPr lang="ru-RU" sz="2400" dirty="0"/>
              <a:t> </a:t>
            </a:r>
            <a:r>
              <a:rPr lang="ru-RU" sz="2400" dirty="0" err="1"/>
              <a:t>системі</a:t>
            </a:r>
            <a:r>
              <a:rPr lang="ru-RU" sz="2400" dirty="0"/>
              <a:t> . </a:t>
            </a:r>
            <a:r>
              <a:rPr lang="ru-RU" sz="2400" dirty="0" err="1"/>
              <a:t>Воно</a:t>
            </a:r>
            <a:r>
              <a:rPr lang="ru-RU" sz="2400" dirty="0"/>
              <a:t> в 14 </a:t>
            </a:r>
            <a:r>
              <a:rPr lang="ru-RU" sz="2400" dirty="0" err="1"/>
              <a:t>разів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, </a:t>
            </a:r>
            <a:r>
              <a:rPr lang="ru-RU" sz="2400" dirty="0" err="1"/>
              <a:t>ніж</a:t>
            </a:r>
            <a:r>
              <a:rPr lang="ru-RU" sz="2400" dirty="0"/>
              <a:t> на </a:t>
            </a:r>
            <a:r>
              <a:rPr lang="ru-RU" sz="2400" dirty="0" err="1"/>
              <a:t>Землі</a:t>
            </a:r>
            <a:r>
              <a:rPr lang="ru-RU" sz="2400" dirty="0"/>
              <a:t>.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астрономи</a:t>
            </a:r>
            <a:r>
              <a:rPr lang="ru-RU" sz="2400" dirty="0"/>
              <a:t> </a:t>
            </a:r>
            <a:r>
              <a:rPr lang="ru-RU" sz="2400" dirty="0" err="1"/>
              <a:t>вважають</a:t>
            </a:r>
            <a:r>
              <a:rPr lang="ru-RU" sz="2400" dirty="0"/>
              <a:t> 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таке</a:t>
            </a:r>
            <a:r>
              <a:rPr lang="ru-RU" sz="2400" dirty="0"/>
              <a:t> поле </a:t>
            </a:r>
            <a:r>
              <a:rPr lang="ru-RU" sz="2400" dirty="0" err="1"/>
              <a:t>створюється</a:t>
            </a:r>
            <a:r>
              <a:rPr lang="ru-RU" sz="2400" dirty="0"/>
              <a:t> </a:t>
            </a:r>
            <a:r>
              <a:rPr lang="ru-RU" sz="2400" dirty="0" err="1"/>
              <a:t>рухом</a:t>
            </a:r>
            <a:r>
              <a:rPr lang="ru-RU" sz="2400" dirty="0"/>
              <a:t> </a:t>
            </a:r>
            <a:r>
              <a:rPr lang="ru-RU" sz="2400" dirty="0" err="1"/>
              <a:t>металевого</a:t>
            </a:r>
            <a:r>
              <a:rPr lang="ru-RU" sz="2400" dirty="0"/>
              <a:t> </a:t>
            </a:r>
            <a:r>
              <a:rPr lang="ru-RU" sz="2400" dirty="0" err="1"/>
              <a:t>водню</a:t>
            </a:r>
            <a:r>
              <a:rPr lang="ru-RU" sz="2400" dirty="0"/>
              <a:t> </a:t>
            </a:r>
            <a:r>
              <a:rPr lang="ru-RU" sz="2400" dirty="0" err="1"/>
              <a:t>усередині</a:t>
            </a:r>
            <a:r>
              <a:rPr lang="ru-RU" sz="2400" dirty="0"/>
              <a:t> </a:t>
            </a:r>
            <a:r>
              <a:rPr lang="ru-RU" sz="2400" dirty="0" err="1"/>
              <a:t>планети</a:t>
            </a:r>
            <a:r>
              <a:rPr lang="ru-RU" sz="2400" dirty="0"/>
              <a:t> . </a:t>
            </a:r>
            <a:r>
              <a:rPr lang="ru-RU" sz="2400" dirty="0" err="1"/>
              <a:t>Юпітер</a:t>
            </a:r>
            <a:r>
              <a:rPr lang="ru-RU" sz="2400" dirty="0"/>
              <a:t> - </a:t>
            </a:r>
            <a:r>
              <a:rPr lang="ru-RU" sz="2400" dirty="0" err="1"/>
              <a:t>сильний</a:t>
            </a:r>
            <a:r>
              <a:rPr lang="ru-RU" sz="2400" dirty="0"/>
              <a:t> </a:t>
            </a:r>
            <a:r>
              <a:rPr lang="ru-RU" sz="2400" dirty="0" err="1"/>
              <a:t>радіоджерело</a:t>
            </a:r>
            <a:r>
              <a:rPr lang="ru-RU" sz="2400" dirty="0"/>
              <a:t> 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сильно </a:t>
            </a:r>
            <a:r>
              <a:rPr lang="ru-RU" sz="2400" dirty="0" err="1"/>
              <a:t>зашкодити</a:t>
            </a:r>
            <a:r>
              <a:rPr lang="ru-RU" sz="2400" dirty="0"/>
              <a:t> будь </a:t>
            </a:r>
            <a:r>
              <a:rPr lang="ru-RU" sz="2400" dirty="0" err="1"/>
              <a:t>космічний</a:t>
            </a:r>
            <a:r>
              <a:rPr lang="ru-RU" sz="2400" dirty="0"/>
              <a:t> </a:t>
            </a:r>
            <a:r>
              <a:rPr lang="ru-RU" sz="2400" dirty="0" err="1"/>
              <a:t>апарат</a:t>
            </a:r>
            <a:r>
              <a:rPr lang="ru-RU" sz="2400" dirty="0"/>
              <a:t> </a:t>
            </a:r>
            <a:r>
              <a:rPr lang="ru-RU" sz="2400" dirty="0" smtClean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підлетів</a:t>
            </a:r>
            <a:r>
              <a:rPr lang="ru-RU" sz="2400" dirty="0"/>
              <a:t> </a:t>
            </a:r>
            <a:r>
              <a:rPr lang="ru-RU" sz="2400" dirty="0" err="1"/>
              <a:t>надто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</a:t>
            </a:r>
            <a:r>
              <a:rPr lang="ru-RU" sz="2400" dirty="0" smtClean="0"/>
              <a:t>до </a:t>
            </a:r>
            <a:r>
              <a:rPr lang="ru-RU" sz="2400" dirty="0"/>
              <a:t>« </a:t>
            </a:r>
            <a:r>
              <a:rPr lang="ru-RU" sz="2400" dirty="0" err="1"/>
              <a:t>Гігантської</a:t>
            </a:r>
            <a:r>
              <a:rPr lang="ru-RU" sz="2400" dirty="0"/>
              <a:t> </a:t>
            </a:r>
            <a:r>
              <a:rPr lang="ru-RU" sz="2400" dirty="0" err="1"/>
              <a:t>планеті</a:t>
            </a:r>
            <a:r>
              <a:rPr lang="ru-RU" sz="2400" dirty="0"/>
              <a:t>».</a:t>
            </a:r>
          </a:p>
        </p:txBody>
      </p:sp>
      <p:pic>
        <p:nvPicPr>
          <p:cNvPr id="6147" name="Picture 3" descr="D:\Документы\Рабочий стол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0152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Документы\Рабочий стол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0517"/>
            <a:ext cx="3096344" cy="28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2976" y="2936268"/>
            <a:ext cx="6131024" cy="3934672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 smtClean="0"/>
              <a:t>В </a:t>
            </a:r>
            <a:r>
              <a:rPr lang="ru-RU" dirty="0"/>
              <a:t>1665 г. астроном Джованни </a:t>
            </a:r>
            <a:r>
              <a:rPr lang="ru-RU" dirty="0" err="1"/>
              <a:t>Кассини</a:t>
            </a:r>
            <a:r>
              <a:rPr lang="ru-RU" dirty="0"/>
              <a:t> первый обнаружил Большое красное пятно на Юпитере. Пятно выглядит как гигантский ураган-антициклон и столетие назад было длиной 40 000 км. Однако в настоящее время его размеры уменьшились наполовину. Большое Красное Пятно на планете Юпитер — это самый большой атмосферный вихрь в Солнечной системе. По его длине могли бы разместиться 3 планеты размером с Землю. Он вращается против часовой стрелки со скоростью около 435 км/ч.</a:t>
            </a:r>
          </a:p>
        </p:txBody>
      </p:sp>
      <p:pic>
        <p:nvPicPr>
          <p:cNvPr id="7170" name="Picture 2" descr="D:\Документы\Рабочий стол\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4944" y="2996952"/>
            <a:ext cx="698500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окументы\Рабочий стол\Jupiter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77"/>
            <a:ext cx="4644008" cy="286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Документы\Рабочий стол\novie_luni_01_2010_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98"/>
            <a:ext cx="4355976" cy="276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кументы\Рабочий стол\566695main_pia12825-43_946-710-580x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12" y="-102086"/>
            <a:ext cx="9280112" cy="69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6112" y="3402383"/>
            <a:ext cx="9280112" cy="400506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err="1"/>
              <a:t>Бурі</a:t>
            </a:r>
            <a:r>
              <a:rPr lang="ru-RU" dirty="0"/>
              <a:t> на </a:t>
            </a:r>
            <a:r>
              <a:rPr lang="ru-RU" dirty="0" err="1"/>
              <a:t>Юпітері</a:t>
            </a:r>
            <a:r>
              <a:rPr lang="ru-RU" dirty="0"/>
              <a:t> і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чимось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. На </a:t>
            </a:r>
            <a:r>
              <a:rPr lang="ru-RU" dirty="0" err="1"/>
              <a:t>Юпітері</a:t>
            </a:r>
            <a:r>
              <a:rPr lang="ru-RU" dirty="0"/>
              <a:t> </a:t>
            </a:r>
            <a:r>
              <a:rPr lang="ru-RU" dirty="0" err="1"/>
              <a:t>бурі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не </a:t>
            </a:r>
            <a:r>
              <a:rPr lang="ru-RU" dirty="0" err="1"/>
              <a:t>тривають</a:t>
            </a:r>
            <a:r>
              <a:rPr lang="ru-RU" dirty="0"/>
              <a:t> , </a:t>
            </a:r>
            <a:r>
              <a:rPr lang="ru-RU" dirty="0" err="1"/>
              <a:t>приблизно</a:t>
            </a:r>
            <a:r>
              <a:rPr lang="ru-RU" dirty="0"/>
              <a:t> 3-4 </a:t>
            </a:r>
            <a:r>
              <a:rPr lang="ru-RU" dirty="0" err="1"/>
              <a:t>дні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є й </a:t>
            </a:r>
            <a:r>
              <a:rPr lang="ru-RU" dirty="0" err="1"/>
              <a:t>винятки</a:t>
            </a:r>
            <a:r>
              <a:rPr lang="ru-RU" dirty="0"/>
              <a:t> - </a:t>
            </a:r>
            <a:r>
              <a:rPr lang="ru-RU" dirty="0" err="1"/>
              <a:t>місяці</a:t>
            </a:r>
            <a:r>
              <a:rPr lang="ru-RU" dirty="0"/>
              <a:t> . </a:t>
            </a:r>
            <a:r>
              <a:rPr lang="ru-RU" dirty="0" err="1"/>
              <a:t>Урагани</a:t>
            </a:r>
            <a:r>
              <a:rPr lang="ru-RU" dirty="0"/>
              <a:t> на </a:t>
            </a:r>
            <a:r>
              <a:rPr lang="ru-RU" dirty="0" err="1"/>
              <a:t>Юпітері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супроводжуються</a:t>
            </a:r>
            <a:r>
              <a:rPr lang="ru-RU" dirty="0"/>
              <a:t> </a:t>
            </a:r>
            <a:r>
              <a:rPr lang="ru-RU" dirty="0" err="1"/>
              <a:t>блискавками</a:t>
            </a:r>
            <a:r>
              <a:rPr lang="ru-RU" dirty="0"/>
              <a:t> і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сильніше</a:t>
            </a:r>
            <a:r>
              <a:rPr lang="ru-RU" dirty="0"/>
              <a:t> , </a:t>
            </a:r>
            <a:r>
              <a:rPr lang="ru-RU" dirty="0" err="1"/>
              <a:t>ніж</a:t>
            </a:r>
            <a:r>
              <a:rPr lang="ru-RU" dirty="0"/>
              <a:t> шторми на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урагани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 err="1"/>
              <a:t>кожні</a:t>
            </a:r>
            <a:r>
              <a:rPr lang="ru-RU" dirty="0"/>
              <a:t> 15-17 </a:t>
            </a:r>
            <a:r>
              <a:rPr lang="ru-RU" dirty="0" err="1"/>
              <a:t>років</a:t>
            </a:r>
            <a:r>
              <a:rPr lang="ru-RU" dirty="0"/>
              <a:t> 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становить 150 м / с.</a:t>
            </a:r>
          </a:p>
        </p:txBody>
      </p:sp>
    </p:spTree>
    <p:extLst>
      <p:ext uri="{BB962C8B-B14F-4D97-AF65-F5344CB8AC3E}">
        <p14:creationId xmlns:p14="http://schemas.microsoft.com/office/powerpoint/2010/main" val="34642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290551">
  <a:themeElements>
    <a:clrScheme name="Custom 1">
      <a:dk1>
        <a:sysClr val="windowText" lastClr="000000"/>
      </a:dk1>
      <a:lt1>
        <a:srgbClr val="FFC000"/>
      </a:lt1>
      <a:dk2>
        <a:srgbClr val="262626"/>
      </a:dk2>
      <a:lt2>
        <a:srgbClr val="A5A1A1"/>
      </a:lt2>
      <a:accent1>
        <a:srgbClr val="92D050"/>
      </a:accent1>
      <a:accent2>
        <a:srgbClr val="FFE084"/>
      </a:accent2>
      <a:accent3>
        <a:srgbClr val="B89A9A"/>
      </a:accent3>
      <a:accent4>
        <a:srgbClr val="DE6B5C"/>
      </a:accent4>
      <a:accent5>
        <a:srgbClr val="8B7B57"/>
      </a:accent5>
      <a:accent6>
        <a:srgbClr val="D34817"/>
      </a:accent6>
      <a:hlink>
        <a:srgbClr val="0070C0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BC9D67-1CE3-4FCE-9BF7-1D907A8EB7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TS010290551</Template>
  <TotalTime>0</TotalTime>
  <Words>811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TS010290551</vt:lpstr>
      <vt:lpstr>Название проекта</vt:lpstr>
      <vt:lpstr>Юпітер</vt:lpstr>
      <vt:lpstr>Фізичні властивості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2013-11-04T19:15:17Z</dcterms:created>
  <dcterms:modified xsi:type="dcterms:W3CDTF">2013-11-04T21:50:18Z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TC102905519990</vt:lpwstr>
  </property>
</Properties>
</file>