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notesMasterIdLst>
    <p:notesMasterId r:id="rId15"/>
  </p:notesMasterIdLst>
  <p:sldIdLst>
    <p:sldId id="259" r:id="rId2"/>
    <p:sldId id="261" r:id="rId3"/>
    <p:sldId id="262" r:id="rId4"/>
    <p:sldId id="263" r:id="rId5"/>
    <p:sldId id="267" r:id="rId6"/>
    <p:sldId id="269" r:id="rId7"/>
    <p:sldId id="264" r:id="rId8"/>
    <p:sldId id="265" r:id="rId9"/>
    <p:sldId id="271" r:id="rId10"/>
    <p:sldId id="270" r:id="rId11"/>
    <p:sldId id="272" r:id="rId12"/>
    <p:sldId id="274" r:id="rId13"/>
    <p:sldId id="275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CE86"/>
    <a:srgbClr val="9933FF"/>
    <a:srgbClr val="FD3829"/>
    <a:srgbClr val="FEA7A0"/>
    <a:srgbClr val="A3C9FB"/>
    <a:srgbClr val="004BE0"/>
    <a:srgbClr val="EF6E4B"/>
    <a:srgbClr val="1385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5" autoAdjust="0"/>
    <p:restoredTop sz="94660"/>
  </p:normalViewPr>
  <p:slideViewPr>
    <p:cSldViewPr>
      <p:cViewPr>
        <p:scale>
          <a:sx n="100" d="100"/>
          <a:sy n="100" d="100"/>
        </p:scale>
        <p:origin x="-1074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689C58-3CED-4A01-8428-CE3EE421D218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79C212-567C-491B-B7B6-AD794CEA56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245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9C212-567C-491B-B7B6-AD794CEA562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9C212-567C-491B-B7B6-AD794CEA562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9C212-567C-491B-B7B6-AD794CEA562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9C212-567C-491B-B7B6-AD794CEA562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927C68-91CB-4D06-8977-CC742E0DD38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66DA3D-0874-4240-A3C3-E677B7EE288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BE6CFC-A563-46DA-A816-025A68BF5B5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8652BE5-66D4-407A-9CCE-39D564B6880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1229CA7-C7CF-4A0A-AFD4-51E20199206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FBF2345-2597-4539-AD83-E08E306D8AF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5AB0E4-9E60-4248-ABAE-47437298913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F96CE1-0DFE-4B3A-AF79-3364E2C2C18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FE2BC7-F5B0-4816-8623-518E22FBDFE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DDEA91-B8D7-4CF7-8BAD-5AFDAA554A8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377517-3B55-4E4C-B5A6-67CCA605489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23E571-A5B7-486C-A065-4CF887864EB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B5F40E-905E-4D6C-AF88-AE5E401EBDA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4DCCFC-EE94-4A10-AD69-7CC4383C76B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D9E6E5D-D1CA-4289-AC1E-15ACE9EF528A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</p:sldLayoutIdLst>
  <p:transition advClick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www.studentshelper.org.ua/" TargetMode="Externa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3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16" name="Picture 20" descr="1111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email">
            <a:clrChange>
              <a:clrFrom>
                <a:srgbClr val="0F1C3E"/>
              </a:clrFrom>
              <a:clrTo>
                <a:srgbClr val="0F1C3E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372225" y="5157788"/>
            <a:ext cx="195263" cy="287337"/>
          </a:xfrm>
          <a:noFill/>
          <a:ln/>
        </p:spPr>
      </p:pic>
      <p:sp>
        <p:nvSpPr>
          <p:cNvPr id="55319" name="WordArt 23"/>
          <p:cNvSpPr>
            <a:spLocks noChangeArrowheads="1" noChangeShapeType="1"/>
          </p:cNvSpPr>
          <p:nvPr/>
        </p:nvSpPr>
        <p:spPr bwMode="auto">
          <a:xfrm>
            <a:off x="2555875" y="620713"/>
            <a:ext cx="4032250" cy="100806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spc="-18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Comic Sans MS"/>
              </a:rPr>
              <a:t>Сонце</a:t>
            </a:r>
            <a:endParaRPr lang="ru-RU" sz="3600" spc="-18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chemeClr val="accent2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Comic Sans M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86314" y="4714884"/>
            <a:ext cx="400052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solidFill>
                  <a:srgbClr val="FF0000"/>
                </a:solidFill>
              </a:rPr>
              <a:t>Підготував</a:t>
            </a:r>
          </a:p>
          <a:p>
            <a:r>
              <a:rPr lang="uk-UA" sz="2000" b="1" dirty="0" smtClean="0">
                <a:solidFill>
                  <a:srgbClr val="FF0000"/>
                </a:solidFill>
              </a:rPr>
              <a:t>Учень 11 класу</a:t>
            </a:r>
          </a:p>
          <a:p>
            <a:r>
              <a:rPr lang="uk-UA" sz="2000" b="1" dirty="0" err="1" smtClean="0">
                <a:solidFill>
                  <a:srgbClr val="FF0000"/>
                </a:solidFill>
              </a:rPr>
              <a:t>Оксененко</a:t>
            </a:r>
            <a:r>
              <a:rPr lang="uk-UA" sz="2000" b="1" dirty="0" smtClean="0">
                <a:solidFill>
                  <a:srgbClr val="FF0000"/>
                </a:solidFill>
              </a:rPr>
              <a:t> Олександр</a:t>
            </a:r>
            <a:endParaRPr lang="uk-UA" sz="2000" b="1" dirty="0">
              <a:solidFill>
                <a:srgbClr val="FF0000"/>
              </a:solidFill>
            </a:endParaRPr>
          </a:p>
          <a:p>
            <a:endParaRPr lang="uk-UA" sz="2000" b="1" dirty="0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advClick="0" advTm="4736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24375" y="2357430"/>
            <a:ext cx="4619625" cy="3489325"/>
          </a:xfrm>
        </p:spPr>
        <p:txBody>
          <a:bodyPr/>
          <a:lstStyle/>
          <a:p>
            <a:r>
              <a:rPr lang="ru-RU" sz="1600" dirty="0" err="1" smtClean="0">
                <a:solidFill>
                  <a:srgbClr val="F6CE86"/>
                </a:solidFill>
              </a:rPr>
              <a:t>Корональні</a:t>
            </a:r>
            <a:r>
              <a:rPr lang="ru-RU" sz="1600" dirty="0" smtClean="0">
                <a:solidFill>
                  <a:srgbClr val="F6CE86"/>
                </a:solidFill>
              </a:rPr>
              <a:t> </a:t>
            </a:r>
            <a:r>
              <a:rPr lang="ru-RU" sz="1600" dirty="0" err="1" smtClean="0">
                <a:solidFill>
                  <a:srgbClr val="F6CE86"/>
                </a:solidFill>
              </a:rPr>
              <a:t>петлі</a:t>
            </a:r>
            <a:r>
              <a:rPr lang="ru-RU" sz="1600" dirty="0" smtClean="0">
                <a:solidFill>
                  <a:srgbClr val="F6CE86"/>
                </a:solidFill>
              </a:rPr>
              <a:t> </a:t>
            </a:r>
            <a:r>
              <a:rPr lang="ru-RU" sz="1600" dirty="0" err="1" smtClean="0">
                <a:solidFill>
                  <a:srgbClr val="F6CE86"/>
                </a:solidFill>
              </a:rPr>
              <a:t>і</a:t>
            </a:r>
            <a:r>
              <a:rPr lang="ru-RU" sz="1600" dirty="0" smtClean="0">
                <a:solidFill>
                  <a:srgbClr val="F6CE86"/>
                </a:solidFill>
              </a:rPr>
              <a:t> арки </a:t>
            </a:r>
            <a:r>
              <a:rPr lang="ru-RU" sz="1600" dirty="0" err="1" smtClean="0">
                <a:solidFill>
                  <a:srgbClr val="F6CE86"/>
                </a:solidFill>
              </a:rPr>
              <a:t>заввишки</a:t>
            </a:r>
            <a:r>
              <a:rPr lang="ru-RU" sz="1600" dirty="0" smtClean="0">
                <a:solidFill>
                  <a:srgbClr val="F6CE86"/>
                </a:solidFill>
              </a:rPr>
              <a:t> в </a:t>
            </a:r>
            <a:r>
              <a:rPr lang="ru-RU" sz="1600" dirty="0" err="1" smtClean="0">
                <a:solidFill>
                  <a:srgbClr val="F6CE86"/>
                </a:solidFill>
              </a:rPr>
              <a:t>сотні</a:t>
            </a:r>
            <a:r>
              <a:rPr lang="ru-RU" sz="1600" dirty="0" smtClean="0">
                <a:solidFill>
                  <a:srgbClr val="F6CE86"/>
                </a:solidFill>
              </a:rPr>
              <a:t> </a:t>
            </a:r>
            <a:r>
              <a:rPr lang="ru-RU" sz="1600" dirty="0" err="1" smtClean="0">
                <a:solidFill>
                  <a:srgbClr val="F6CE86"/>
                </a:solidFill>
              </a:rPr>
              <a:t>тисяч</a:t>
            </a:r>
            <a:r>
              <a:rPr lang="ru-RU" sz="1600" dirty="0" smtClean="0">
                <a:solidFill>
                  <a:srgbClr val="F6CE86"/>
                </a:solidFill>
              </a:rPr>
              <a:t> </a:t>
            </a:r>
            <a:r>
              <a:rPr lang="ru-RU" sz="1600" dirty="0" err="1" smtClean="0">
                <a:solidFill>
                  <a:srgbClr val="F6CE86"/>
                </a:solidFill>
              </a:rPr>
              <a:t>кілометрів</a:t>
            </a:r>
            <a:r>
              <a:rPr lang="ru-RU" sz="1600" dirty="0" smtClean="0">
                <a:solidFill>
                  <a:srgbClr val="F6CE86"/>
                </a:solidFill>
              </a:rPr>
              <a:t> </a:t>
            </a:r>
            <a:r>
              <a:rPr lang="ru-RU" sz="1600" dirty="0" err="1" smtClean="0">
                <a:solidFill>
                  <a:srgbClr val="F6CE86"/>
                </a:solidFill>
              </a:rPr>
              <a:t>складаються</a:t>
            </a:r>
            <a:r>
              <a:rPr lang="ru-RU" sz="1600" dirty="0" smtClean="0">
                <a:solidFill>
                  <a:srgbClr val="F6CE86"/>
                </a:solidFill>
              </a:rPr>
              <a:t> </a:t>
            </a:r>
            <a:r>
              <a:rPr lang="ru-RU" sz="1600" dirty="0" err="1" smtClean="0">
                <a:solidFill>
                  <a:srgbClr val="F6CE86"/>
                </a:solidFill>
              </a:rPr>
              <a:t>з</a:t>
            </a:r>
            <a:r>
              <a:rPr lang="ru-RU" sz="1600" dirty="0" smtClean="0">
                <a:solidFill>
                  <a:srgbClr val="F6CE86"/>
                </a:solidFill>
              </a:rPr>
              <a:t> </a:t>
            </a:r>
            <a:r>
              <a:rPr lang="ru-RU" sz="1600" dirty="0" err="1" smtClean="0">
                <a:solidFill>
                  <a:srgbClr val="F6CE86"/>
                </a:solidFill>
              </a:rPr>
              <a:t>окремих</a:t>
            </a:r>
            <a:r>
              <a:rPr lang="ru-RU" sz="1600" dirty="0" smtClean="0">
                <a:solidFill>
                  <a:srgbClr val="F6CE86"/>
                </a:solidFill>
              </a:rPr>
              <a:t> тонких </a:t>
            </a:r>
            <a:r>
              <a:rPr lang="ru-RU" sz="1600" dirty="0" err="1" smtClean="0">
                <a:solidFill>
                  <a:srgbClr val="F6CE86"/>
                </a:solidFill>
              </a:rPr>
              <a:t>петельок</a:t>
            </a:r>
            <a:r>
              <a:rPr lang="ru-RU" sz="1600" dirty="0" smtClean="0">
                <a:solidFill>
                  <a:srgbClr val="F6CE86"/>
                </a:solidFill>
              </a:rPr>
              <a:t>, </a:t>
            </a:r>
            <a:r>
              <a:rPr lang="ru-RU" sz="1600" dirty="0" err="1" smtClean="0">
                <a:solidFill>
                  <a:srgbClr val="F6CE86"/>
                </a:solidFill>
              </a:rPr>
              <a:t>скручених</a:t>
            </a:r>
            <a:r>
              <a:rPr lang="ru-RU" sz="1600" dirty="0" smtClean="0">
                <a:solidFill>
                  <a:srgbClr val="F6CE86"/>
                </a:solidFill>
              </a:rPr>
              <a:t> один </a:t>
            </a:r>
            <a:r>
              <a:rPr lang="ru-RU" sz="1600" dirty="0" err="1" smtClean="0">
                <a:solidFill>
                  <a:srgbClr val="F6CE86"/>
                </a:solidFill>
              </a:rPr>
              <a:t>з</a:t>
            </a:r>
            <a:r>
              <a:rPr lang="ru-RU" sz="1600" dirty="0" smtClean="0">
                <a:solidFill>
                  <a:srgbClr val="F6CE86"/>
                </a:solidFill>
              </a:rPr>
              <a:t> одним, як нитки в </a:t>
            </a:r>
            <a:r>
              <a:rPr lang="ru-RU" sz="1600" dirty="0" err="1" smtClean="0">
                <a:solidFill>
                  <a:srgbClr val="F6CE86"/>
                </a:solidFill>
              </a:rPr>
              <a:t>мотузку</a:t>
            </a:r>
            <a:r>
              <a:rPr lang="ru-RU" sz="1600" dirty="0" smtClean="0">
                <a:solidFill>
                  <a:srgbClr val="F6CE86"/>
                </a:solidFill>
              </a:rPr>
              <a:t>. </a:t>
            </a:r>
            <a:r>
              <a:rPr lang="ru-RU" sz="1600" dirty="0" err="1" smtClean="0">
                <a:solidFill>
                  <a:srgbClr val="F6CE86"/>
                </a:solidFill>
              </a:rPr>
              <a:t>Викиди</a:t>
            </a:r>
            <a:r>
              <a:rPr lang="ru-RU" sz="1600" dirty="0" smtClean="0">
                <a:solidFill>
                  <a:srgbClr val="F6CE86"/>
                </a:solidFill>
              </a:rPr>
              <a:t> </a:t>
            </a:r>
            <a:r>
              <a:rPr lang="ru-RU" sz="1600" dirty="0" err="1" smtClean="0">
                <a:solidFill>
                  <a:srgbClr val="F6CE86"/>
                </a:solidFill>
              </a:rPr>
              <a:t>плазми</a:t>
            </a:r>
            <a:r>
              <a:rPr lang="ru-RU" sz="1600" dirty="0" smtClean="0">
                <a:solidFill>
                  <a:srgbClr val="F6CE86"/>
                </a:solidFill>
              </a:rPr>
              <a:t> </a:t>
            </a:r>
            <a:r>
              <a:rPr lang="ru-RU" sz="1600" dirty="0" err="1" smtClean="0">
                <a:solidFill>
                  <a:srgbClr val="F6CE86"/>
                </a:solidFill>
              </a:rPr>
              <a:t>з</a:t>
            </a:r>
            <a:r>
              <a:rPr lang="ru-RU" sz="1600" dirty="0" smtClean="0">
                <a:solidFill>
                  <a:srgbClr val="F6CE86"/>
                </a:solidFill>
              </a:rPr>
              <a:t> </a:t>
            </a:r>
            <a:r>
              <a:rPr lang="ru-RU" sz="1600" dirty="0" err="1" smtClean="0">
                <a:solidFill>
                  <a:srgbClr val="F6CE86"/>
                </a:solidFill>
              </a:rPr>
              <a:t>глибинних</a:t>
            </a:r>
            <a:r>
              <a:rPr lang="ru-RU" sz="1600" dirty="0" smtClean="0">
                <a:solidFill>
                  <a:srgbClr val="F6CE86"/>
                </a:solidFill>
              </a:rPr>
              <a:t> </a:t>
            </a:r>
            <a:r>
              <a:rPr lang="ru-RU" sz="1600" dirty="0" err="1" smtClean="0">
                <a:solidFill>
                  <a:srgbClr val="F6CE86"/>
                </a:solidFill>
              </a:rPr>
              <a:t>шарів</a:t>
            </a:r>
            <a:r>
              <a:rPr lang="ru-RU" sz="1600" dirty="0" smtClean="0">
                <a:solidFill>
                  <a:srgbClr val="F6CE86"/>
                </a:solidFill>
              </a:rPr>
              <a:t> </a:t>
            </a:r>
            <a:r>
              <a:rPr lang="ru-RU" sz="1600" dirty="0" err="1" smtClean="0">
                <a:solidFill>
                  <a:srgbClr val="F6CE86"/>
                </a:solidFill>
              </a:rPr>
              <a:t>Сонця</a:t>
            </a:r>
            <a:r>
              <a:rPr lang="ru-RU" sz="1600" dirty="0" smtClean="0">
                <a:solidFill>
                  <a:srgbClr val="F6CE86"/>
                </a:solidFill>
              </a:rPr>
              <a:t>, </a:t>
            </a:r>
            <a:r>
              <a:rPr lang="ru-RU" sz="1600" dirty="0" err="1" smtClean="0">
                <a:solidFill>
                  <a:srgbClr val="F6CE86"/>
                </a:solidFill>
              </a:rPr>
              <a:t>згідно</a:t>
            </a:r>
            <a:r>
              <a:rPr lang="ru-RU" sz="1600" dirty="0" smtClean="0">
                <a:solidFill>
                  <a:srgbClr val="F6CE86"/>
                </a:solidFill>
              </a:rPr>
              <a:t> </a:t>
            </a:r>
            <a:r>
              <a:rPr lang="ru-RU" sz="1600" dirty="0" err="1" smtClean="0">
                <a:solidFill>
                  <a:srgbClr val="F6CE86"/>
                </a:solidFill>
              </a:rPr>
              <a:t>з</a:t>
            </a:r>
            <a:r>
              <a:rPr lang="ru-RU" sz="1600" dirty="0" smtClean="0">
                <a:solidFill>
                  <a:srgbClr val="F6CE86"/>
                </a:solidFill>
              </a:rPr>
              <a:t> </a:t>
            </a:r>
            <a:r>
              <a:rPr lang="ru-RU" sz="1600" dirty="0" err="1" smtClean="0">
                <a:solidFill>
                  <a:srgbClr val="F6CE86"/>
                </a:solidFill>
              </a:rPr>
              <a:t>останніми</a:t>
            </a:r>
            <a:r>
              <a:rPr lang="ru-RU" sz="1600" dirty="0" smtClean="0">
                <a:solidFill>
                  <a:srgbClr val="F6CE86"/>
                </a:solidFill>
              </a:rPr>
              <a:t> </a:t>
            </a:r>
            <a:r>
              <a:rPr lang="ru-RU" sz="1600" dirty="0" err="1" smtClean="0">
                <a:solidFill>
                  <a:srgbClr val="F6CE86"/>
                </a:solidFill>
              </a:rPr>
              <a:t>дослідженнями</a:t>
            </a:r>
            <a:r>
              <a:rPr lang="ru-RU" sz="1600" dirty="0" smtClean="0">
                <a:solidFill>
                  <a:srgbClr val="F6CE86"/>
                </a:solidFill>
              </a:rPr>
              <a:t>, </a:t>
            </a:r>
            <a:r>
              <a:rPr lang="ru-RU" sz="1600" dirty="0" err="1" smtClean="0">
                <a:solidFill>
                  <a:srgbClr val="F6CE86"/>
                </a:solidFill>
              </a:rPr>
              <a:t>є</a:t>
            </a:r>
            <a:r>
              <a:rPr lang="ru-RU" sz="1600" dirty="0" smtClean="0">
                <a:solidFill>
                  <a:srgbClr val="F6CE86"/>
                </a:solidFill>
              </a:rPr>
              <a:t> основною причиною </a:t>
            </a:r>
            <a:r>
              <a:rPr lang="ru-RU" sz="1600" dirty="0" err="1" smtClean="0">
                <a:solidFill>
                  <a:srgbClr val="F6CE86"/>
                </a:solidFill>
              </a:rPr>
              <a:t>розігрівання</a:t>
            </a:r>
            <a:r>
              <a:rPr lang="ru-RU" sz="1600" dirty="0" smtClean="0">
                <a:solidFill>
                  <a:srgbClr val="F6CE86"/>
                </a:solidFill>
              </a:rPr>
              <a:t> </a:t>
            </a:r>
            <a:r>
              <a:rPr lang="ru-RU" sz="1600" dirty="0" err="1" smtClean="0">
                <a:solidFill>
                  <a:srgbClr val="F6CE86"/>
                </a:solidFill>
              </a:rPr>
              <a:t>сонячної</a:t>
            </a:r>
            <a:r>
              <a:rPr lang="ru-RU" sz="1600" dirty="0" smtClean="0">
                <a:solidFill>
                  <a:srgbClr val="F6CE86"/>
                </a:solidFill>
              </a:rPr>
              <a:t> </a:t>
            </a:r>
            <a:r>
              <a:rPr lang="ru-RU" sz="1600" dirty="0" err="1" smtClean="0">
                <a:solidFill>
                  <a:srgbClr val="F6CE86"/>
                </a:solidFill>
              </a:rPr>
              <a:t>корони</a:t>
            </a:r>
            <a:r>
              <a:rPr lang="ru-RU" sz="1600" dirty="0" smtClean="0">
                <a:solidFill>
                  <a:srgbClr val="F6CE86"/>
                </a:solidFill>
              </a:rPr>
              <a:t>.</a:t>
            </a:r>
            <a:endParaRPr lang="ru-RU" dirty="0"/>
          </a:p>
        </p:txBody>
      </p:sp>
      <p:pic>
        <p:nvPicPr>
          <p:cNvPr id="115718" name="Picture 6" descr="0503010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2786058"/>
            <a:ext cx="4476781" cy="3357586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336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err="1" smtClean="0">
                <a:solidFill>
                  <a:srgbClr val="9933FF"/>
                </a:solidFill>
                <a:latin typeface="Comic Sans MS" pitchFamily="66" charset="0"/>
              </a:rPr>
              <a:t>Сонячні</a:t>
            </a:r>
            <a:r>
              <a:rPr lang="ru-RU" sz="4000" dirty="0" smtClean="0">
                <a:solidFill>
                  <a:srgbClr val="9933FF"/>
                </a:solidFill>
                <a:latin typeface="Comic Sans MS" pitchFamily="66" charset="0"/>
              </a:rPr>
              <a:t> </a:t>
            </a:r>
            <a:r>
              <a:rPr lang="ru-RU" sz="4000" dirty="0" err="1" smtClean="0">
                <a:solidFill>
                  <a:srgbClr val="9933FF"/>
                </a:solidFill>
                <a:latin typeface="Comic Sans MS" pitchFamily="66" charset="0"/>
              </a:rPr>
              <a:t>плями</a:t>
            </a:r>
            <a:endParaRPr lang="ru-RU" dirty="0"/>
          </a:p>
        </p:txBody>
      </p:sp>
      <p:sp>
        <p:nvSpPr>
          <p:cNvPr id="121865" name="Rectangle 9"/>
          <p:cNvSpPr>
            <a:spLocks noGrp="1" noChangeArrowheads="1"/>
          </p:cNvSpPr>
          <p:nvPr>
            <p:ph sz="quarter" idx="2"/>
          </p:nvPr>
        </p:nvSpPr>
        <p:spPr>
          <a:xfrm>
            <a:off x="611188" y="4292600"/>
            <a:ext cx="4038600" cy="500063"/>
          </a:xfrm>
        </p:spPr>
        <p:txBody>
          <a:bodyPr/>
          <a:lstStyle/>
          <a:p>
            <a:pPr algn="ctr"/>
            <a:r>
              <a:rPr lang="ru-RU" sz="1200" dirty="0" err="1" smtClean="0">
                <a:solidFill>
                  <a:srgbClr val="FEA7A0"/>
                </a:solidFill>
              </a:rPr>
              <a:t>Разміри</a:t>
            </a:r>
            <a:r>
              <a:rPr lang="ru-RU" sz="1200" dirty="0" smtClean="0">
                <a:solidFill>
                  <a:srgbClr val="FEA7A0"/>
                </a:solidFill>
              </a:rPr>
              <a:t> </a:t>
            </a:r>
            <a:r>
              <a:rPr lang="ru-RU" sz="1200" dirty="0" err="1" smtClean="0">
                <a:solidFill>
                  <a:srgbClr val="FEA7A0"/>
                </a:solidFill>
              </a:rPr>
              <a:t>сонячних</a:t>
            </a:r>
            <a:r>
              <a:rPr lang="ru-RU" sz="1200" dirty="0" smtClean="0">
                <a:solidFill>
                  <a:srgbClr val="FEA7A0"/>
                </a:solidFill>
              </a:rPr>
              <a:t> </a:t>
            </a:r>
            <a:r>
              <a:rPr lang="ru-RU" sz="1200" dirty="0" err="1" smtClean="0">
                <a:solidFill>
                  <a:srgbClr val="FEA7A0"/>
                </a:solidFill>
              </a:rPr>
              <a:t>плям</a:t>
            </a:r>
            <a:r>
              <a:rPr lang="ru-RU" sz="1200" dirty="0" smtClean="0">
                <a:solidFill>
                  <a:srgbClr val="FEA7A0"/>
                </a:solidFill>
              </a:rPr>
              <a:t> </a:t>
            </a:r>
            <a:r>
              <a:rPr lang="ru-RU" sz="1200" dirty="0">
                <a:solidFill>
                  <a:srgbClr val="FEA7A0"/>
                </a:solidFill>
              </a:rPr>
              <a:t>часто </a:t>
            </a:r>
            <a:r>
              <a:rPr lang="ru-RU" sz="1200" dirty="0" err="1" smtClean="0">
                <a:solidFill>
                  <a:srgbClr val="FEA7A0"/>
                </a:solidFill>
              </a:rPr>
              <a:t>превищують</a:t>
            </a:r>
            <a:r>
              <a:rPr lang="ru-RU" sz="1200" dirty="0" smtClean="0">
                <a:solidFill>
                  <a:srgbClr val="FEA7A0"/>
                </a:solidFill>
              </a:rPr>
              <a:t> </a:t>
            </a:r>
            <a:r>
              <a:rPr lang="ru-RU" sz="1200" dirty="0" err="1" smtClean="0">
                <a:solidFill>
                  <a:srgbClr val="FEA7A0"/>
                </a:solidFill>
              </a:rPr>
              <a:t>разміри</a:t>
            </a:r>
            <a:r>
              <a:rPr lang="ru-RU" sz="1200" dirty="0" smtClean="0">
                <a:solidFill>
                  <a:srgbClr val="FEA7A0"/>
                </a:solidFill>
              </a:rPr>
              <a:t> </a:t>
            </a:r>
            <a:r>
              <a:rPr lang="ru-RU" sz="1200" dirty="0" err="1" smtClean="0">
                <a:solidFill>
                  <a:srgbClr val="FEA7A0"/>
                </a:solidFill>
              </a:rPr>
              <a:t>Землі</a:t>
            </a:r>
            <a:r>
              <a:rPr lang="ru-RU" sz="1200" dirty="0" smtClean="0">
                <a:solidFill>
                  <a:srgbClr val="FEA7A0"/>
                </a:solidFill>
              </a:rPr>
              <a:t>. </a:t>
            </a:r>
            <a:endParaRPr lang="ru-RU" sz="1200" dirty="0">
              <a:solidFill>
                <a:srgbClr val="FEA7A0"/>
              </a:solidFill>
            </a:endParaRPr>
          </a:p>
        </p:txBody>
      </p:sp>
      <p:sp>
        <p:nvSpPr>
          <p:cNvPr id="121866" name="Rectangle 10"/>
          <p:cNvSpPr>
            <a:spLocks noGrp="1" noChangeArrowheads="1"/>
          </p:cNvSpPr>
          <p:nvPr>
            <p:ph sz="quarter" idx="3"/>
          </p:nvPr>
        </p:nvSpPr>
        <p:spPr>
          <a:xfrm>
            <a:off x="5003800" y="4292600"/>
            <a:ext cx="3167063" cy="576263"/>
          </a:xfrm>
        </p:spPr>
        <p:txBody>
          <a:bodyPr/>
          <a:lstStyle/>
          <a:p>
            <a:pPr algn="ctr"/>
            <a:r>
              <a:rPr lang="ru-RU" sz="1200" dirty="0" err="1" smtClean="0">
                <a:solidFill>
                  <a:srgbClr val="FEA7A0"/>
                </a:solidFill>
              </a:rPr>
              <a:t>Сонячна</a:t>
            </a:r>
            <a:r>
              <a:rPr lang="ru-RU" sz="1200" dirty="0" smtClean="0">
                <a:solidFill>
                  <a:srgbClr val="FEA7A0"/>
                </a:solidFill>
              </a:rPr>
              <a:t> </a:t>
            </a:r>
            <a:r>
              <a:rPr lang="ru-RU" sz="1200" dirty="0" err="1" smtClean="0">
                <a:solidFill>
                  <a:srgbClr val="FEA7A0"/>
                </a:solidFill>
              </a:rPr>
              <a:t>пляма</a:t>
            </a:r>
            <a:r>
              <a:rPr lang="ru-RU" sz="1200" dirty="0" smtClean="0">
                <a:solidFill>
                  <a:srgbClr val="FEA7A0"/>
                </a:solidFill>
              </a:rPr>
              <a:t>. </a:t>
            </a:r>
            <a:r>
              <a:rPr lang="ru-RU" sz="1200" dirty="0" err="1" smtClean="0">
                <a:solidFill>
                  <a:srgbClr val="FEA7A0"/>
                </a:solidFill>
              </a:rPr>
              <a:t>Чітко</a:t>
            </a:r>
            <a:r>
              <a:rPr lang="ru-RU" sz="1200" dirty="0" smtClean="0">
                <a:solidFill>
                  <a:srgbClr val="FEA7A0"/>
                </a:solidFill>
              </a:rPr>
              <a:t> видно ядро та </a:t>
            </a:r>
            <a:r>
              <a:rPr lang="ru-RU" sz="1200" dirty="0" err="1" smtClean="0">
                <a:solidFill>
                  <a:srgbClr val="FEA7A0"/>
                </a:solidFill>
              </a:rPr>
              <a:t>напівтінь</a:t>
            </a:r>
            <a:r>
              <a:rPr lang="ru-RU" sz="1200" dirty="0" smtClean="0">
                <a:solidFill>
                  <a:srgbClr val="FEA7A0"/>
                </a:solidFill>
              </a:rPr>
              <a:t>. </a:t>
            </a:r>
            <a:r>
              <a:rPr lang="ru-RU" sz="1200" dirty="0" err="1" smtClean="0">
                <a:solidFill>
                  <a:srgbClr val="FEA7A0"/>
                </a:solidFill>
              </a:rPr>
              <a:t>Навколо</a:t>
            </a:r>
            <a:r>
              <a:rPr lang="ru-RU" sz="1200" dirty="0" smtClean="0">
                <a:solidFill>
                  <a:srgbClr val="FEA7A0"/>
                </a:solidFill>
              </a:rPr>
              <a:t> </a:t>
            </a:r>
            <a:r>
              <a:rPr lang="ru-RU" sz="1200" dirty="0" err="1" smtClean="0">
                <a:solidFill>
                  <a:srgbClr val="FEA7A0"/>
                </a:solidFill>
              </a:rPr>
              <a:t>плями</a:t>
            </a:r>
            <a:r>
              <a:rPr lang="ru-RU" sz="1200" dirty="0" smtClean="0">
                <a:solidFill>
                  <a:srgbClr val="FEA7A0"/>
                </a:solidFill>
              </a:rPr>
              <a:t> видно </a:t>
            </a:r>
            <a:r>
              <a:rPr lang="ru-RU" sz="1200" dirty="0" err="1" smtClean="0">
                <a:solidFill>
                  <a:srgbClr val="FEA7A0"/>
                </a:solidFill>
              </a:rPr>
              <a:t>грануляцію</a:t>
            </a:r>
            <a:r>
              <a:rPr lang="ru-RU" sz="1200" dirty="0" smtClean="0">
                <a:solidFill>
                  <a:srgbClr val="FEA7A0"/>
                </a:solidFill>
              </a:rPr>
              <a:t>. </a:t>
            </a:r>
            <a:endParaRPr lang="ru-RU" sz="1200" dirty="0">
              <a:solidFill>
                <a:srgbClr val="FEA7A0"/>
              </a:solidFill>
            </a:endParaRP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95288" y="5516563"/>
            <a:ext cx="8388350" cy="60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1000" b="1" i="1" dirty="0" err="1" smtClean="0">
                <a:solidFill>
                  <a:srgbClr val="EF6E4B"/>
                </a:solidFill>
              </a:rPr>
              <a:t>Пляма</a:t>
            </a:r>
            <a:r>
              <a:rPr lang="ru-RU" sz="1000" dirty="0" smtClean="0">
                <a:solidFill>
                  <a:srgbClr val="EF6E4B"/>
                </a:solidFill>
              </a:rPr>
              <a:t> </a:t>
            </a:r>
            <a:r>
              <a:rPr lang="ru-RU" sz="1000" dirty="0">
                <a:solidFill>
                  <a:srgbClr val="EF6E4B"/>
                </a:solidFill>
              </a:rPr>
              <a:t>на </a:t>
            </a:r>
            <a:r>
              <a:rPr lang="ru-RU" sz="1000" dirty="0" err="1" smtClean="0">
                <a:solidFill>
                  <a:srgbClr val="EF6E4B"/>
                </a:solidFill>
              </a:rPr>
              <a:t>Сонці</a:t>
            </a:r>
            <a:r>
              <a:rPr lang="ru-RU" sz="1000" dirty="0" smtClean="0">
                <a:solidFill>
                  <a:srgbClr val="F6CE86"/>
                </a:solidFill>
              </a:rPr>
              <a:t> </a:t>
            </a:r>
            <a:r>
              <a:rPr lang="ru-RU" sz="1000" dirty="0">
                <a:solidFill>
                  <a:srgbClr val="F6CE86"/>
                </a:solidFill>
              </a:rPr>
              <a:t>– </a:t>
            </a:r>
            <a:r>
              <a:rPr lang="ru-RU" sz="1000" dirty="0" smtClean="0">
                <a:solidFill>
                  <a:srgbClr val="F6CE86"/>
                </a:solidFill>
              </a:rPr>
              <a:t>очевидна </a:t>
            </a:r>
            <a:r>
              <a:rPr lang="ru-RU" sz="1000" dirty="0" err="1" smtClean="0">
                <a:solidFill>
                  <a:srgbClr val="F6CE86"/>
                </a:solidFill>
              </a:rPr>
              <a:t>ознака</a:t>
            </a:r>
            <a:r>
              <a:rPr lang="ru-RU" sz="1000" dirty="0" smtClean="0">
                <a:solidFill>
                  <a:srgbClr val="F6CE86"/>
                </a:solidFill>
              </a:rPr>
              <a:t> </a:t>
            </a:r>
            <a:r>
              <a:rPr lang="ru-RU" sz="1000" dirty="0" err="1" smtClean="0">
                <a:solidFill>
                  <a:srgbClr val="F6CE86"/>
                </a:solidFill>
              </a:rPr>
              <a:t>його</a:t>
            </a:r>
            <a:r>
              <a:rPr lang="ru-RU" sz="1000" dirty="0" smtClean="0">
                <a:solidFill>
                  <a:srgbClr val="F6CE86"/>
                </a:solidFill>
              </a:rPr>
              <a:t> </a:t>
            </a:r>
            <a:r>
              <a:rPr lang="ru-RU" sz="1000" dirty="0" err="1" smtClean="0">
                <a:solidFill>
                  <a:srgbClr val="F6CE86"/>
                </a:solidFill>
              </a:rPr>
              <a:t>активності</a:t>
            </a:r>
            <a:r>
              <a:rPr lang="ru-RU" sz="1000" dirty="0" smtClean="0">
                <a:solidFill>
                  <a:srgbClr val="F6CE86"/>
                </a:solidFill>
              </a:rPr>
              <a:t>. </a:t>
            </a:r>
            <a:r>
              <a:rPr lang="ru-RU" sz="1000" dirty="0" err="1" smtClean="0">
                <a:solidFill>
                  <a:srgbClr val="F6CE86"/>
                </a:solidFill>
              </a:rPr>
              <a:t>Це</a:t>
            </a:r>
            <a:r>
              <a:rPr lang="ru-RU" sz="1000" dirty="0" smtClean="0">
                <a:solidFill>
                  <a:srgbClr val="F6CE86"/>
                </a:solidFill>
              </a:rPr>
              <a:t> </a:t>
            </a:r>
            <a:r>
              <a:rPr lang="ru-RU" sz="1000" dirty="0" err="1" smtClean="0">
                <a:solidFill>
                  <a:srgbClr val="F6CE86"/>
                </a:solidFill>
              </a:rPr>
              <a:t>холодніші</a:t>
            </a:r>
            <a:r>
              <a:rPr lang="ru-RU" sz="1000" dirty="0" smtClean="0">
                <a:solidFill>
                  <a:srgbClr val="F6CE86"/>
                </a:solidFill>
              </a:rPr>
              <a:t> </a:t>
            </a:r>
            <a:r>
              <a:rPr lang="ru-RU" sz="1000" dirty="0" err="1" smtClean="0">
                <a:solidFill>
                  <a:srgbClr val="F6CE86"/>
                </a:solidFill>
              </a:rPr>
              <a:t>області</a:t>
            </a:r>
            <a:r>
              <a:rPr lang="ru-RU" sz="1000" dirty="0" smtClean="0">
                <a:solidFill>
                  <a:srgbClr val="F6CE86"/>
                </a:solidFill>
              </a:rPr>
              <a:t> </a:t>
            </a:r>
            <a:r>
              <a:rPr lang="ru-RU" sz="1000" dirty="0" err="1" smtClean="0">
                <a:solidFill>
                  <a:srgbClr val="F6CE86"/>
                </a:solidFill>
              </a:rPr>
              <a:t>фотосфери</a:t>
            </a:r>
            <a:r>
              <a:rPr lang="ru-RU" sz="1000" dirty="0" smtClean="0">
                <a:solidFill>
                  <a:srgbClr val="F6CE86"/>
                </a:solidFill>
              </a:rPr>
              <a:t>. Температура </a:t>
            </a:r>
            <a:r>
              <a:rPr lang="ru-RU" sz="1000" dirty="0" err="1" smtClean="0">
                <a:solidFill>
                  <a:srgbClr val="F6CE86"/>
                </a:solidFill>
              </a:rPr>
              <a:t>плям</a:t>
            </a:r>
            <a:r>
              <a:rPr lang="ru-RU" sz="1000" dirty="0" smtClean="0">
                <a:solidFill>
                  <a:srgbClr val="F6CE86"/>
                </a:solidFill>
              </a:rPr>
              <a:t> </a:t>
            </a:r>
            <a:r>
              <a:rPr lang="ru-RU" sz="1000" dirty="0" err="1" smtClean="0">
                <a:solidFill>
                  <a:srgbClr val="F6CE86"/>
                </a:solidFill>
              </a:rPr>
              <a:t>близько</a:t>
            </a:r>
            <a:r>
              <a:rPr lang="ru-RU" sz="1000" dirty="0" smtClean="0">
                <a:solidFill>
                  <a:srgbClr val="F6CE86"/>
                </a:solidFill>
              </a:rPr>
              <a:t> 3500 До, тому на </a:t>
            </a:r>
            <a:r>
              <a:rPr lang="ru-RU" sz="1000" dirty="0" err="1" smtClean="0">
                <a:solidFill>
                  <a:srgbClr val="F6CE86"/>
                </a:solidFill>
              </a:rPr>
              <a:t>яскравому</a:t>
            </a:r>
            <a:r>
              <a:rPr lang="ru-RU" sz="1000" dirty="0" smtClean="0">
                <a:solidFill>
                  <a:srgbClr val="F6CE86"/>
                </a:solidFill>
              </a:rPr>
              <a:t> </a:t>
            </a:r>
            <a:r>
              <a:rPr lang="ru-RU" sz="1000" dirty="0" err="1" smtClean="0">
                <a:solidFill>
                  <a:srgbClr val="F6CE86"/>
                </a:solidFill>
              </a:rPr>
              <a:t>фоні</a:t>
            </a:r>
            <a:r>
              <a:rPr lang="ru-RU" sz="1000" dirty="0" smtClean="0">
                <a:solidFill>
                  <a:srgbClr val="F6CE86"/>
                </a:solidFill>
              </a:rPr>
              <a:t> </a:t>
            </a:r>
            <a:r>
              <a:rPr lang="ru-RU" sz="1000" dirty="0" err="1" smtClean="0">
                <a:solidFill>
                  <a:srgbClr val="F6CE86"/>
                </a:solidFill>
              </a:rPr>
              <a:t>фотосфери</a:t>
            </a:r>
            <a:r>
              <a:rPr lang="ru-RU" sz="1000" dirty="0" smtClean="0">
                <a:solidFill>
                  <a:srgbClr val="F6CE86"/>
                </a:solidFill>
              </a:rPr>
              <a:t> (</a:t>
            </a:r>
            <a:r>
              <a:rPr lang="ru-RU" sz="1000" dirty="0" err="1" smtClean="0">
                <a:solidFill>
                  <a:srgbClr val="F6CE86"/>
                </a:solidFill>
              </a:rPr>
              <a:t>з</a:t>
            </a:r>
            <a:r>
              <a:rPr lang="ru-RU" sz="1000" dirty="0" smtClean="0">
                <a:solidFill>
                  <a:srgbClr val="F6CE86"/>
                </a:solidFill>
              </a:rPr>
              <a:t> температурою </a:t>
            </a:r>
            <a:r>
              <a:rPr lang="ru-RU" sz="1000" dirty="0" err="1" smtClean="0">
                <a:solidFill>
                  <a:srgbClr val="F6CE86"/>
                </a:solidFill>
              </a:rPr>
              <a:t>близько</a:t>
            </a:r>
            <a:r>
              <a:rPr lang="ru-RU" sz="1000" dirty="0" smtClean="0">
                <a:solidFill>
                  <a:srgbClr val="F6CE86"/>
                </a:solidFill>
              </a:rPr>
              <a:t> 6000 До) вони </a:t>
            </a:r>
            <a:r>
              <a:rPr lang="ru-RU" sz="1000" dirty="0" err="1" smtClean="0">
                <a:solidFill>
                  <a:srgbClr val="F6CE86"/>
                </a:solidFill>
              </a:rPr>
              <a:t>здаються</a:t>
            </a:r>
            <a:r>
              <a:rPr lang="ru-RU" sz="1000" dirty="0" smtClean="0">
                <a:solidFill>
                  <a:srgbClr val="F6CE86"/>
                </a:solidFill>
              </a:rPr>
              <a:t> </a:t>
            </a:r>
            <a:r>
              <a:rPr lang="ru-RU" sz="1000" dirty="0" err="1" smtClean="0">
                <a:solidFill>
                  <a:srgbClr val="F6CE86"/>
                </a:solidFill>
              </a:rPr>
              <a:t>темнішими</a:t>
            </a:r>
            <a:r>
              <a:rPr lang="ru-RU" sz="1000" dirty="0" smtClean="0">
                <a:solidFill>
                  <a:srgbClr val="F6CE86"/>
                </a:solidFill>
              </a:rPr>
              <a:t>. </a:t>
            </a:r>
            <a:r>
              <a:rPr lang="ru-RU" sz="1000" dirty="0" err="1" smtClean="0">
                <a:solidFill>
                  <a:srgbClr val="F6CE86"/>
                </a:solidFill>
              </a:rPr>
              <a:t>Утворення</a:t>
            </a:r>
            <a:r>
              <a:rPr lang="ru-RU" sz="1000" dirty="0" smtClean="0">
                <a:solidFill>
                  <a:srgbClr val="F6CE86"/>
                </a:solidFill>
              </a:rPr>
              <a:t> </a:t>
            </a:r>
            <a:r>
              <a:rPr lang="ru-RU" sz="1000" dirty="0" err="1" smtClean="0">
                <a:solidFill>
                  <a:srgbClr val="F6CE86"/>
                </a:solidFill>
              </a:rPr>
              <a:t>плям</a:t>
            </a:r>
            <a:r>
              <a:rPr lang="ru-RU" sz="1000" dirty="0" smtClean="0">
                <a:solidFill>
                  <a:srgbClr val="F6CE86"/>
                </a:solidFill>
              </a:rPr>
              <a:t> </a:t>
            </a:r>
            <a:r>
              <a:rPr lang="ru-RU" sz="1000" dirty="0" err="1" smtClean="0">
                <a:solidFill>
                  <a:srgbClr val="F6CE86"/>
                </a:solidFill>
              </a:rPr>
              <a:t>пов'язане</a:t>
            </a:r>
            <a:r>
              <a:rPr lang="ru-RU" sz="1000" dirty="0" smtClean="0">
                <a:solidFill>
                  <a:srgbClr val="F6CE86"/>
                </a:solidFill>
              </a:rPr>
              <a:t> </a:t>
            </a:r>
            <a:r>
              <a:rPr lang="ru-RU" sz="1000" dirty="0" err="1" smtClean="0">
                <a:solidFill>
                  <a:srgbClr val="F6CE86"/>
                </a:solidFill>
              </a:rPr>
              <a:t>з</a:t>
            </a:r>
            <a:r>
              <a:rPr lang="ru-RU" sz="1000" dirty="0" smtClean="0">
                <a:solidFill>
                  <a:srgbClr val="F6CE86"/>
                </a:solidFill>
              </a:rPr>
              <a:t> </a:t>
            </a:r>
            <a:r>
              <a:rPr lang="ru-RU" sz="1000" dirty="0" err="1" smtClean="0">
                <a:solidFill>
                  <a:srgbClr val="F6CE86"/>
                </a:solidFill>
              </a:rPr>
              <a:t>магнітним</a:t>
            </a:r>
            <a:r>
              <a:rPr lang="ru-RU" sz="1000" dirty="0" smtClean="0">
                <a:solidFill>
                  <a:srgbClr val="F6CE86"/>
                </a:solidFill>
              </a:rPr>
              <a:t> полем </a:t>
            </a:r>
            <a:r>
              <a:rPr lang="ru-RU" sz="1000" dirty="0" err="1" smtClean="0">
                <a:solidFill>
                  <a:srgbClr val="F6CE86"/>
                </a:solidFill>
              </a:rPr>
              <a:t>Сонця</a:t>
            </a:r>
            <a:r>
              <a:rPr lang="ru-RU" sz="1000" dirty="0" smtClean="0">
                <a:solidFill>
                  <a:srgbClr val="F6CE86"/>
                </a:solidFill>
              </a:rPr>
              <a:t>. </a:t>
            </a:r>
            <a:r>
              <a:rPr lang="ru-RU" sz="1000" dirty="0" err="1" smtClean="0">
                <a:solidFill>
                  <a:srgbClr val="F6CE86"/>
                </a:solidFill>
              </a:rPr>
              <a:t>Невеликі</a:t>
            </a:r>
            <a:r>
              <a:rPr lang="ru-RU" sz="1000" dirty="0" smtClean="0">
                <a:solidFill>
                  <a:srgbClr val="F6CE86"/>
                </a:solidFill>
              </a:rPr>
              <a:t> </a:t>
            </a:r>
            <a:r>
              <a:rPr lang="ru-RU" sz="1000" dirty="0" err="1" smtClean="0">
                <a:solidFill>
                  <a:srgbClr val="F6CE86"/>
                </a:solidFill>
              </a:rPr>
              <a:t>плями</a:t>
            </a:r>
            <a:r>
              <a:rPr lang="ru-RU" sz="1000" dirty="0" smtClean="0">
                <a:solidFill>
                  <a:srgbClr val="F6CE86"/>
                </a:solidFill>
              </a:rPr>
              <a:t> </a:t>
            </a:r>
            <a:r>
              <a:rPr lang="ru-RU" sz="1000" dirty="0" err="1" smtClean="0">
                <a:solidFill>
                  <a:srgbClr val="F6CE86"/>
                </a:solidFill>
              </a:rPr>
              <a:t>мають</a:t>
            </a:r>
            <a:r>
              <a:rPr lang="ru-RU" sz="1000" dirty="0" smtClean="0">
                <a:solidFill>
                  <a:srgbClr val="F6CE86"/>
                </a:solidFill>
              </a:rPr>
              <a:t> в поперечнику </a:t>
            </a:r>
            <a:r>
              <a:rPr lang="ru-RU" sz="1000" dirty="0" err="1" smtClean="0">
                <a:solidFill>
                  <a:srgbClr val="F6CE86"/>
                </a:solidFill>
              </a:rPr>
              <a:t>декілька</a:t>
            </a:r>
            <a:r>
              <a:rPr lang="ru-RU" sz="1000" dirty="0" smtClean="0">
                <a:solidFill>
                  <a:srgbClr val="F6CE86"/>
                </a:solidFill>
              </a:rPr>
              <a:t> </a:t>
            </a:r>
            <a:r>
              <a:rPr lang="ru-RU" sz="1000" dirty="0" err="1" smtClean="0">
                <a:solidFill>
                  <a:srgbClr val="F6CE86"/>
                </a:solidFill>
              </a:rPr>
              <a:t>тисяч</a:t>
            </a:r>
            <a:r>
              <a:rPr lang="ru-RU" sz="1000" dirty="0" smtClean="0">
                <a:solidFill>
                  <a:srgbClr val="F6CE86"/>
                </a:solidFill>
              </a:rPr>
              <a:t> </a:t>
            </a:r>
            <a:r>
              <a:rPr lang="ru-RU" sz="1000" dirty="0" err="1" smtClean="0">
                <a:solidFill>
                  <a:srgbClr val="F6CE86"/>
                </a:solidFill>
              </a:rPr>
              <a:t>кілометрів</a:t>
            </a:r>
            <a:r>
              <a:rPr lang="ru-RU" sz="1000" dirty="0" smtClean="0">
                <a:solidFill>
                  <a:srgbClr val="F6CE86"/>
                </a:solidFill>
              </a:rPr>
              <a:t>. </a:t>
            </a:r>
            <a:r>
              <a:rPr lang="ru-RU" sz="1000" dirty="0" err="1" smtClean="0">
                <a:solidFill>
                  <a:srgbClr val="F6CE86"/>
                </a:solidFill>
              </a:rPr>
              <a:t>Розміри</a:t>
            </a:r>
            <a:r>
              <a:rPr lang="ru-RU" sz="1000" dirty="0" smtClean="0">
                <a:solidFill>
                  <a:srgbClr val="F6CE86"/>
                </a:solidFill>
              </a:rPr>
              <a:t> </a:t>
            </a:r>
            <a:r>
              <a:rPr lang="ru-RU" sz="1000" dirty="0" err="1" smtClean="0">
                <a:solidFill>
                  <a:srgbClr val="F6CE86"/>
                </a:solidFill>
              </a:rPr>
              <a:t>крупних</a:t>
            </a:r>
            <a:r>
              <a:rPr lang="ru-RU" sz="1000" dirty="0" smtClean="0">
                <a:solidFill>
                  <a:srgbClr val="F6CE86"/>
                </a:solidFill>
              </a:rPr>
              <a:t> </a:t>
            </a:r>
            <a:r>
              <a:rPr lang="ru-RU" sz="1000" dirty="0" err="1" smtClean="0">
                <a:solidFill>
                  <a:srgbClr val="F6CE86"/>
                </a:solidFill>
              </a:rPr>
              <a:t>плям</a:t>
            </a:r>
            <a:r>
              <a:rPr lang="ru-RU" sz="1000" dirty="0" smtClean="0">
                <a:solidFill>
                  <a:srgbClr val="F6CE86"/>
                </a:solidFill>
              </a:rPr>
              <a:t> </a:t>
            </a:r>
            <a:r>
              <a:rPr lang="ru-RU" sz="1000" dirty="0" err="1" smtClean="0">
                <a:solidFill>
                  <a:srgbClr val="F6CE86"/>
                </a:solidFill>
              </a:rPr>
              <a:t>досягають</a:t>
            </a:r>
            <a:r>
              <a:rPr lang="ru-RU" sz="1000" dirty="0" smtClean="0">
                <a:solidFill>
                  <a:srgbClr val="F6CE86"/>
                </a:solidFill>
              </a:rPr>
              <a:t> 100 000 км.; </a:t>
            </a:r>
            <a:r>
              <a:rPr lang="ru-RU" sz="1000" dirty="0" err="1" smtClean="0">
                <a:solidFill>
                  <a:srgbClr val="F6CE86"/>
                </a:solidFill>
              </a:rPr>
              <a:t>такі</a:t>
            </a:r>
            <a:r>
              <a:rPr lang="ru-RU" sz="1000" dirty="0" smtClean="0">
                <a:solidFill>
                  <a:srgbClr val="F6CE86"/>
                </a:solidFill>
              </a:rPr>
              <a:t> </a:t>
            </a:r>
            <a:r>
              <a:rPr lang="ru-RU" sz="1000" dirty="0" err="1" smtClean="0">
                <a:solidFill>
                  <a:srgbClr val="F6CE86"/>
                </a:solidFill>
              </a:rPr>
              <a:t>плями</a:t>
            </a:r>
            <a:r>
              <a:rPr lang="ru-RU" sz="1000" dirty="0" smtClean="0">
                <a:solidFill>
                  <a:srgbClr val="F6CE86"/>
                </a:solidFill>
              </a:rPr>
              <a:t> </a:t>
            </a:r>
            <a:r>
              <a:rPr lang="ru-RU" sz="1000" dirty="0" err="1" smtClean="0">
                <a:solidFill>
                  <a:srgbClr val="F6CE86"/>
                </a:solidFill>
              </a:rPr>
              <a:t>існують</a:t>
            </a:r>
            <a:r>
              <a:rPr lang="ru-RU" sz="1000" dirty="0" smtClean="0">
                <a:solidFill>
                  <a:srgbClr val="F6CE86"/>
                </a:solidFill>
              </a:rPr>
              <a:t> </a:t>
            </a:r>
            <a:r>
              <a:rPr lang="ru-RU" sz="1000" dirty="0" err="1" smtClean="0">
                <a:solidFill>
                  <a:srgbClr val="F6CE86"/>
                </a:solidFill>
              </a:rPr>
              <a:t>близько</a:t>
            </a:r>
            <a:r>
              <a:rPr lang="ru-RU" sz="1000" dirty="0" smtClean="0">
                <a:solidFill>
                  <a:srgbClr val="F6CE86"/>
                </a:solidFill>
              </a:rPr>
              <a:t> </a:t>
            </a:r>
            <a:r>
              <a:rPr lang="ru-RU" sz="1000" dirty="0" err="1" smtClean="0">
                <a:solidFill>
                  <a:srgbClr val="F6CE86"/>
                </a:solidFill>
              </a:rPr>
              <a:t>місяця</a:t>
            </a:r>
            <a:r>
              <a:rPr lang="ru-RU" sz="1000" dirty="0" smtClean="0">
                <a:solidFill>
                  <a:srgbClr val="F6CE86"/>
                </a:solidFill>
              </a:rPr>
              <a:t>.</a:t>
            </a:r>
            <a:endParaRPr lang="ru-RU" sz="1000" dirty="0">
              <a:solidFill>
                <a:srgbClr val="F6CE86"/>
              </a:solidFill>
            </a:endParaRPr>
          </a:p>
        </p:txBody>
      </p:sp>
      <p:pic>
        <p:nvPicPr>
          <p:cNvPr id="121860" name="Picture 4" descr="0503020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64163" y="1341438"/>
            <a:ext cx="2857500" cy="2857500"/>
          </a:xfrm>
          <a:prstGeom prst="rect">
            <a:avLst/>
          </a:prstGeom>
          <a:noFill/>
        </p:spPr>
      </p:pic>
      <p:pic>
        <p:nvPicPr>
          <p:cNvPr id="121861" name="Picture 5" descr="0503020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7088" y="1341438"/>
            <a:ext cx="3810000" cy="28575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143504" y="6396335"/>
            <a:ext cx="7500990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dirty="0" smtClean="0">
                <a:hlinkClick r:id="rId5"/>
              </a:rPr>
              <a:t>www.studentshelper.org.ua/</a:t>
            </a:r>
            <a:endParaRPr lang="ru-RU" dirty="0"/>
          </a:p>
        </p:txBody>
      </p:sp>
    </p:spTree>
  </p:cSld>
  <p:clrMapOvr>
    <a:masterClrMapping/>
  </p:clrMapOvr>
  <p:transition spd="med" advClick="0" advTm="11904">
    <p:fade/>
    <p:sndAc>
      <p:stSnd>
        <p:snd r:embed="rId2" name="05_19_19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rgbClr val="9933FF"/>
                </a:solidFill>
                <a:latin typeface="Comic Sans MS" pitchFamily="66" charset="0"/>
              </a:rPr>
              <a:t>Со</a:t>
            </a:r>
            <a:r>
              <a:rPr lang="uk-UA" sz="4000" dirty="0" err="1" smtClean="0">
                <a:solidFill>
                  <a:srgbClr val="9933FF"/>
                </a:solidFill>
                <a:latin typeface="Comic Sans MS" pitchFamily="66" charset="0"/>
              </a:rPr>
              <a:t>нячний</a:t>
            </a:r>
            <a:r>
              <a:rPr lang="uk-UA" sz="4000" dirty="0" smtClean="0">
                <a:solidFill>
                  <a:srgbClr val="9933FF"/>
                </a:solidFill>
                <a:latin typeface="Comic Sans MS" pitchFamily="66" charset="0"/>
              </a:rPr>
              <a:t> вітер</a:t>
            </a:r>
            <a:endParaRPr lang="ru-RU" dirty="0"/>
          </a:p>
        </p:txBody>
      </p:sp>
      <p:sp>
        <p:nvSpPr>
          <p:cNvPr id="128006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12875"/>
            <a:ext cx="3898900" cy="48958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600" dirty="0" err="1" smtClean="0">
                <a:solidFill>
                  <a:srgbClr val="F6CE86"/>
                </a:solidFill>
              </a:rPr>
              <a:t>Сонце</a:t>
            </a:r>
            <a:r>
              <a:rPr lang="ru-RU" sz="1600" dirty="0" smtClean="0">
                <a:solidFill>
                  <a:srgbClr val="F6CE86"/>
                </a:solidFill>
              </a:rPr>
              <a:t> </a:t>
            </a:r>
            <a:r>
              <a:rPr lang="ru-RU" sz="1600" dirty="0" err="1" smtClean="0">
                <a:solidFill>
                  <a:srgbClr val="F6CE86"/>
                </a:solidFill>
              </a:rPr>
              <a:t>є</a:t>
            </a:r>
            <a:r>
              <a:rPr lang="ru-RU" sz="1600" dirty="0" smtClean="0">
                <a:solidFill>
                  <a:srgbClr val="F6CE86"/>
                </a:solidFill>
              </a:rPr>
              <a:t> </a:t>
            </a:r>
            <a:r>
              <a:rPr lang="ru-RU" sz="1600" dirty="0" err="1" smtClean="0">
                <a:solidFill>
                  <a:srgbClr val="F6CE86"/>
                </a:solidFill>
              </a:rPr>
              <a:t>джерелом</a:t>
            </a:r>
            <a:r>
              <a:rPr lang="ru-RU" sz="1600" dirty="0" smtClean="0">
                <a:solidFill>
                  <a:srgbClr val="F6CE86"/>
                </a:solidFill>
              </a:rPr>
              <a:t> </a:t>
            </a:r>
            <a:r>
              <a:rPr lang="ru-RU" sz="1600" dirty="0" err="1" smtClean="0">
                <a:solidFill>
                  <a:srgbClr val="F6CE86"/>
                </a:solidFill>
              </a:rPr>
              <a:t>постійного</a:t>
            </a:r>
            <a:r>
              <a:rPr lang="ru-RU" sz="1600" dirty="0" smtClean="0">
                <a:solidFill>
                  <a:srgbClr val="F6CE86"/>
                </a:solidFill>
              </a:rPr>
              <a:t> потоку </a:t>
            </a:r>
            <a:r>
              <a:rPr lang="ru-RU" sz="1600" dirty="0" err="1" smtClean="0">
                <a:solidFill>
                  <a:srgbClr val="F6CE86"/>
                </a:solidFill>
              </a:rPr>
              <a:t>часток</a:t>
            </a:r>
            <a:r>
              <a:rPr lang="ru-RU" sz="1600" dirty="0" smtClean="0">
                <a:solidFill>
                  <a:srgbClr val="F6CE86"/>
                </a:solidFill>
              </a:rPr>
              <a:t>. </a:t>
            </a:r>
            <a:r>
              <a:rPr lang="ru-RU" sz="1600" dirty="0" err="1" smtClean="0">
                <a:solidFill>
                  <a:srgbClr val="F6CE86"/>
                </a:solidFill>
              </a:rPr>
              <a:t>Нейтрони</a:t>
            </a:r>
            <a:r>
              <a:rPr lang="ru-RU" sz="1600" dirty="0" smtClean="0">
                <a:solidFill>
                  <a:srgbClr val="F6CE86"/>
                </a:solidFill>
              </a:rPr>
              <a:t>, </a:t>
            </a:r>
            <a:r>
              <a:rPr lang="ru-RU" sz="1600" dirty="0" err="1" smtClean="0">
                <a:solidFill>
                  <a:srgbClr val="F6CE86"/>
                </a:solidFill>
              </a:rPr>
              <a:t>електрони</a:t>
            </a:r>
            <a:r>
              <a:rPr lang="ru-RU" sz="1600" dirty="0" smtClean="0">
                <a:solidFill>
                  <a:srgbClr val="F6CE86"/>
                </a:solidFill>
              </a:rPr>
              <a:t>, </a:t>
            </a:r>
            <a:r>
              <a:rPr lang="ru-RU" sz="1600" dirty="0" err="1" smtClean="0">
                <a:solidFill>
                  <a:srgbClr val="F6CE86"/>
                </a:solidFill>
              </a:rPr>
              <a:t>протони</a:t>
            </a:r>
            <a:r>
              <a:rPr lang="ru-RU" sz="1600" dirty="0" smtClean="0">
                <a:solidFill>
                  <a:srgbClr val="F6CE86"/>
                </a:solidFill>
              </a:rPr>
              <a:t>, </a:t>
            </a:r>
            <a:r>
              <a:rPr lang="ru-RU" sz="1600" dirty="0" err="1" smtClean="0">
                <a:solidFill>
                  <a:srgbClr val="F6CE86"/>
                </a:solidFill>
              </a:rPr>
              <a:t>альфа-частки</a:t>
            </a:r>
            <a:r>
              <a:rPr lang="ru-RU" sz="1600" dirty="0" smtClean="0">
                <a:solidFill>
                  <a:srgbClr val="F6CE86"/>
                </a:solidFill>
              </a:rPr>
              <a:t>, а </a:t>
            </a:r>
            <a:r>
              <a:rPr lang="ru-RU" sz="1600" dirty="0" err="1" smtClean="0">
                <a:solidFill>
                  <a:srgbClr val="F6CE86"/>
                </a:solidFill>
              </a:rPr>
              <a:t>також</a:t>
            </a:r>
            <a:r>
              <a:rPr lang="ru-RU" sz="1600" dirty="0" smtClean="0">
                <a:solidFill>
                  <a:srgbClr val="F6CE86"/>
                </a:solidFill>
              </a:rPr>
              <a:t> </a:t>
            </a:r>
            <a:r>
              <a:rPr lang="ru-RU" sz="1600" dirty="0" err="1" smtClean="0">
                <a:solidFill>
                  <a:srgbClr val="F6CE86"/>
                </a:solidFill>
              </a:rPr>
              <a:t>важчі</a:t>
            </a:r>
            <a:r>
              <a:rPr lang="ru-RU" sz="1600" dirty="0" smtClean="0">
                <a:solidFill>
                  <a:srgbClr val="F6CE86"/>
                </a:solidFill>
              </a:rPr>
              <a:t> </a:t>
            </a:r>
            <a:r>
              <a:rPr lang="ru-RU" sz="1600" dirty="0" err="1" smtClean="0">
                <a:solidFill>
                  <a:srgbClr val="F6CE86"/>
                </a:solidFill>
              </a:rPr>
              <a:t>атомні</a:t>
            </a:r>
            <a:r>
              <a:rPr lang="ru-RU" sz="1600" dirty="0" smtClean="0">
                <a:solidFill>
                  <a:srgbClr val="F6CE86"/>
                </a:solidFill>
              </a:rPr>
              <a:t> ядра </a:t>
            </a:r>
            <a:r>
              <a:rPr lang="ru-RU" sz="1600" dirty="0" err="1" smtClean="0">
                <a:solidFill>
                  <a:srgbClr val="F6CE86"/>
                </a:solidFill>
              </a:rPr>
              <a:t>всі</a:t>
            </a:r>
            <a:r>
              <a:rPr lang="ru-RU" sz="1600" dirty="0" smtClean="0">
                <a:solidFill>
                  <a:srgbClr val="F6CE86"/>
                </a:solidFill>
              </a:rPr>
              <a:t> разом </a:t>
            </a:r>
            <a:r>
              <a:rPr lang="ru-RU" sz="1600" dirty="0" err="1" smtClean="0">
                <a:solidFill>
                  <a:srgbClr val="F6CE86"/>
                </a:solidFill>
              </a:rPr>
              <a:t>складають</a:t>
            </a:r>
            <a:r>
              <a:rPr lang="ru-RU" sz="1600" dirty="0" smtClean="0">
                <a:solidFill>
                  <a:srgbClr val="F6CE86"/>
                </a:solidFill>
              </a:rPr>
              <a:t> </a:t>
            </a:r>
            <a:r>
              <a:rPr lang="ru-RU" sz="1600" dirty="0" err="1" smtClean="0">
                <a:solidFill>
                  <a:srgbClr val="F6CE86"/>
                </a:solidFill>
              </a:rPr>
              <a:t>корпускулярне</a:t>
            </a:r>
            <a:r>
              <a:rPr lang="ru-RU" sz="1600" dirty="0" smtClean="0">
                <a:solidFill>
                  <a:srgbClr val="F6CE86"/>
                </a:solidFill>
              </a:rPr>
              <a:t> </a:t>
            </a:r>
            <a:r>
              <a:rPr lang="ru-RU" sz="1600" dirty="0" err="1" smtClean="0">
                <a:solidFill>
                  <a:srgbClr val="F6CE86"/>
                </a:solidFill>
              </a:rPr>
              <a:t>випромінювання</a:t>
            </a:r>
            <a:r>
              <a:rPr lang="ru-RU" sz="1600" dirty="0" smtClean="0">
                <a:solidFill>
                  <a:srgbClr val="F6CE86"/>
                </a:solidFill>
              </a:rPr>
              <a:t> </a:t>
            </a:r>
            <a:r>
              <a:rPr lang="ru-RU" sz="1600" dirty="0" err="1" smtClean="0">
                <a:solidFill>
                  <a:srgbClr val="F6CE86"/>
                </a:solidFill>
              </a:rPr>
              <a:t>Сонця</a:t>
            </a:r>
            <a:r>
              <a:rPr lang="ru-RU" sz="1600" dirty="0" smtClean="0">
                <a:solidFill>
                  <a:srgbClr val="F6CE86"/>
                </a:solidFill>
              </a:rPr>
              <a:t>. </a:t>
            </a:r>
            <a:r>
              <a:rPr lang="ru-RU" sz="1600" dirty="0" err="1" smtClean="0">
                <a:solidFill>
                  <a:srgbClr val="F6CE86"/>
                </a:solidFill>
              </a:rPr>
              <a:t>Значна</a:t>
            </a:r>
            <a:r>
              <a:rPr lang="ru-RU" sz="1600" dirty="0" smtClean="0">
                <a:solidFill>
                  <a:srgbClr val="F6CE86"/>
                </a:solidFill>
              </a:rPr>
              <a:t> </a:t>
            </a:r>
            <a:r>
              <a:rPr lang="ru-RU" sz="1600" dirty="0" err="1" smtClean="0">
                <a:solidFill>
                  <a:srgbClr val="F6CE86"/>
                </a:solidFill>
              </a:rPr>
              <a:t>частина</a:t>
            </a:r>
            <a:r>
              <a:rPr lang="ru-RU" sz="1600" dirty="0" smtClean="0">
                <a:solidFill>
                  <a:srgbClr val="F6CE86"/>
                </a:solidFill>
              </a:rPr>
              <a:t> </a:t>
            </a:r>
            <a:r>
              <a:rPr lang="ru-RU" sz="1600" dirty="0" err="1" smtClean="0">
                <a:solidFill>
                  <a:srgbClr val="F6CE86"/>
                </a:solidFill>
              </a:rPr>
              <a:t>цього</a:t>
            </a:r>
            <a:r>
              <a:rPr lang="ru-RU" sz="1600" dirty="0" smtClean="0">
                <a:solidFill>
                  <a:srgbClr val="F6CE86"/>
                </a:solidFill>
              </a:rPr>
              <a:t> </a:t>
            </a:r>
            <a:r>
              <a:rPr lang="ru-RU" sz="1600" dirty="0" err="1" smtClean="0">
                <a:solidFill>
                  <a:srgbClr val="F6CE86"/>
                </a:solidFill>
              </a:rPr>
              <a:t>випромінювання</a:t>
            </a:r>
            <a:r>
              <a:rPr lang="ru-RU" sz="1600" dirty="0" smtClean="0">
                <a:solidFill>
                  <a:srgbClr val="F6CE86"/>
                </a:solidFill>
              </a:rPr>
              <a:t> </a:t>
            </a:r>
            <a:r>
              <a:rPr lang="ru-RU" sz="1600" dirty="0" err="1" smtClean="0">
                <a:solidFill>
                  <a:srgbClr val="F6CE86"/>
                </a:solidFill>
              </a:rPr>
              <a:t>є</a:t>
            </a:r>
            <a:r>
              <a:rPr lang="ru-RU" sz="1600" dirty="0" smtClean="0">
                <a:solidFill>
                  <a:srgbClr val="F6CE86"/>
                </a:solidFill>
              </a:rPr>
              <a:t> </a:t>
            </a:r>
            <a:r>
              <a:rPr lang="ru-RU" sz="1600" dirty="0" err="1" smtClean="0">
                <a:solidFill>
                  <a:srgbClr val="F6CE86"/>
                </a:solidFill>
              </a:rPr>
              <a:t>більш-менш</a:t>
            </a:r>
            <a:r>
              <a:rPr lang="ru-RU" sz="1600" dirty="0" smtClean="0">
                <a:solidFill>
                  <a:srgbClr val="F6CE86"/>
                </a:solidFill>
              </a:rPr>
              <a:t> </a:t>
            </a:r>
            <a:r>
              <a:rPr lang="ru-RU" sz="1600" dirty="0" err="1" smtClean="0">
                <a:solidFill>
                  <a:srgbClr val="F6CE86"/>
                </a:solidFill>
              </a:rPr>
              <a:t>безперервним</a:t>
            </a:r>
            <a:r>
              <a:rPr lang="ru-RU" sz="1600" dirty="0" smtClean="0">
                <a:solidFill>
                  <a:srgbClr val="F6CE86"/>
                </a:solidFill>
              </a:rPr>
              <a:t> </a:t>
            </a:r>
            <a:r>
              <a:rPr lang="ru-RU" sz="1600" dirty="0" err="1" smtClean="0">
                <a:solidFill>
                  <a:srgbClr val="F6CE86"/>
                </a:solidFill>
              </a:rPr>
              <a:t>виділенням</a:t>
            </a:r>
            <a:r>
              <a:rPr lang="ru-RU" sz="1600" dirty="0" smtClean="0">
                <a:solidFill>
                  <a:srgbClr val="F6CE86"/>
                </a:solidFill>
              </a:rPr>
              <a:t> </a:t>
            </a:r>
            <a:r>
              <a:rPr lang="ru-RU" sz="1600" dirty="0" err="1" smtClean="0">
                <a:solidFill>
                  <a:srgbClr val="F6CE86"/>
                </a:solidFill>
              </a:rPr>
              <a:t>плазми</a:t>
            </a:r>
            <a:r>
              <a:rPr lang="ru-RU" sz="1600" dirty="0" smtClean="0">
                <a:solidFill>
                  <a:srgbClr val="F6CE86"/>
                </a:solidFill>
              </a:rPr>
              <a:t>, так </a:t>
            </a:r>
            <a:r>
              <a:rPr lang="ru-RU" sz="1600" dirty="0" err="1" smtClean="0">
                <a:solidFill>
                  <a:srgbClr val="F6CE86"/>
                </a:solidFill>
              </a:rPr>
              <a:t>званим</a:t>
            </a:r>
            <a:r>
              <a:rPr lang="ru-RU" sz="1600" dirty="0" smtClean="0">
                <a:solidFill>
                  <a:srgbClr val="F6CE86"/>
                </a:solidFill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</a:rPr>
              <a:t>сонячним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</a:rPr>
              <a:t>вітром</a:t>
            </a:r>
            <a:r>
              <a:rPr lang="ru-RU" sz="1600" dirty="0" smtClean="0">
                <a:solidFill>
                  <a:srgbClr val="F6CE86"/>
                </a:solidFill>
              </a:rPr>
              <a:t>, </a:t>
            </a:r>
            <a:r>
              <a:rPr lang="ru-RU" sz="1600" dirty="0" err="1" smtClean="0">
                <a:solidFill>
                  <a:srgbClr val="F6CE86"/>
                </a:solidFill>
              </a:rPr>
              <a:t>що</a:t>
            </a:r>
            <a:r>
              <a:rPr lang="ru-RU" sz="1600" dirty="0" smtClean="0">
                <a:solidFill>
                  <a:srgbClr val="F6CE86"/>
                </a:solidFill>
              </a:rPr>
              <a:t> </a:t>
            </a:r>
            <a:r>
              <a:rPr lang="ru-RU" sz="1600" dirty="0" err="1" smtClean="0">
                <a:solidFill>
                  <a:srgbClr val="F6CE86"/>
                </a:solidFill>
              </a:rPr>
              <a:t>є</a:t>
            </a:r>
            <a:r>
              <a:rPr lang="ru-RU" sz="1600" dirty="0" smtClean="0">
                <a:solidFill>
                  <a:srgbClr val="F6CE86"/>
                </a:solidFill>
              </a:rPr>
              <a:t> </a:t>
            </a:r>
            <a:r>
              <a:rPr lang="ru-RU" sz="1600" dirty="0" err="1" smtClean="0">
                <a:solidFill>
                  <a:srgbClr val="F6CE86"/>
                </a:solidFill>
              </a:rPr>
              <a:t>продовженням</a:t>
            </a:r>
            <a:r>
              <a:rPr lang="ru-RU" sz="1600" dirty="0" smtClean="0">
                <a:solidFill>
                  <a:srgbClr val="F6CE86"/>
                </a:solidFill>
              </a:rPr>
              <a:t> </a:t>
            </a:r>
            <a:r>
              <a:rPr lang="ru-RU" sz="1600" dirty="0" err="1" smtClean="0">
                <a:solidFill>
                  <a:srgbClr val="F6CE86"/>
                </a:solidFill>
              </a:rPr>
              <a:t>зовнішніх</a:t>
            </a:r>
            <a:r>
              <a:rPr lang="ru-RU" sz="1600" dirty="0" smtClean="0">
                <a:solidFill>
                  <a:srgbClr val="F6CE86"/>
                </a:solidFill>
              </a:rPr>
              <a:t> </a:t>
            </a:r>
            <a:r>
              <a:rPr lang="ru-RU" sz="1600" dirty="0" err="1" smtClean="0">
                <a:solidFill>
                  <a:srgbClr val="F6CE86"/>
                </a:solidFill>
              </a:rPr>
              <a:t>шарів</a:t>
            </a:r>
            <a:r>
              <a:rPr lang="ru-RU" sz="1600" dirty="0" smtClean="0">
                <a:solidFill>
                  <a:srgbClr val="F6CE86"/>
                </a:solidFill>
              </a:rPr>
              <a:t> </a:t>
            </a:r>
            <a:r>
              <a:rPr lang="ru-RU" sz="1600" dirty="0" err="1" smtClean="0">
                <a:solidFill>
                  <a:srgbClr val="F6CE86"/>
                </a:solidFill>
              </a:rPr>
              <a:t>сонячної</a:t>
            </a:r>
            <a:r>
              <a:rPr lang="ru-RU" sz="1600" dirty="0" smtClean="0">
                <a:solidFill>
                  <a:srgbClr val="F6CE86"/>
                </a:solidFill>
              </a:rPr>
              <a:t> </a:t>
            </a:r>
            <a:r>
              <a:rPr lang="ru-RU" sz="1600" dirty="0" err="1" smtClean="0">
                <a:solidFill>
                  <a:srgbClr val="F6CE86"/>
                </a:solidFill>
              </a:rPr>
              <a:t>атмосфери</a:t>
            </a:r>
            <a:r>
              <a:rPr lang="ru-RU" sz="1600" dirty="0" smtClean="0">
                <a:solidFill>
                  <a:srgbClr val="F6CE86"/>
                </a:solidFill>
              </a:rPr>
              <a:t> – </a:t>
            </a:r>
            <a:r>
              <a:rPr lang="ru-RU" sz="1600" dirty="0" err="1" smtClean="0">
                <a:solidFill>
                  <a:srgbClr val="F6CE86"/>
                </a:solidFill>
              </a:rPr>
              <a:t>сонячної</a:t>
            </a:r>
            <a:r>
              <a:rPr lang="ru-RU" sz="1600" dirty="0" smtClean="0">
                <a:solidFill>
                  <a:srgbClr val="F6CE86"/>
                </a:solidFill>
              </a:rPr>
              <a:t> </a:t>
            </a:r>
            <a:r>
              <a:rPr lang="ru-RU" sz="1600" dirty="0" err="1" smtClean="0">
                <a:solidFill>
                  <a:srgbClr val="F6CE86"/>
                </a:solidFill>
              </a:rPr>
              <a:t>корони</a:t>
            </a:r>
            <a:r>
              <a:rPr lang="ru-RU" sz="1600" dirty="0" smtClean="0">
                <a:solidFill>
                  <a:srgbClr val="F6CE86"/>
                </a:solidFill>
              </a:rPr>
              <a:t>. </a:t>
            </a:r>
            <a:r>
              <a:rPr lang="ru-RU" sz="1600" dirty="0" err="1" smtClean="0">
                <a:solidFill>
                  <a:srgbClr val="F6CE86"/>
                </a:solidFill>
              </a:rPr>
              <a:t>Поблизу</a:t>
            </a:r>
            <a:r>
              <a:rPr lang="ru-RU" sz="1600" dirty="0" smtClean="0">
                <a:solidFill>
                  <a:srgbClr val="F6CE86"/>
                </a:solidFill>
              </a:rPr>
              <a:t> </a:t>
            </a:r>
            <a:r>
              <a:rPr lang="ru-RU" sz="1600" dirty="0" err="1" smtClean="0">
                <a:solidFill>
                  <a:srgbClr val="F6CE86"/>
                </a:solidFill>
              </a:rPr>
              <a:t>Землі</a:t>
            </a:r>
            <a:r>
              <a:rPr lang="ru-RU" sz="1600" dirty="0" smtClean="0">
                <a:solidFill>
                  <a:srgbClr val="F6CE86"/>
                </a:solidFill>
              </a:rPr>
              <a:t> </a:t>
            </a:r>
            <a:r>
              <a:rPr lang="ru-RU" sz="1600" dirty="0" err="1" smtClean="0">
                <a:solidFill>
                  <a:srgbClr val="F6CE86"/>
                </a:solidFill>
              </a:rPr>
              <a:t>його</a:t>
            </a:r>
            <a:r>
              <a:rPr lang="ru-RU" sz="1600" dirty="0" smtClean="0">
                <a:solidFill>
                  <a:srgbClr val="F6CE86"/>
                </a:solidFill>
              </a:rPr>
              <a:t> </a:t>
            </a:r>
            <a:r>
              <a:rPr lang="ru-RU" sz="1600" dirty="0" err="1" smtClean="0">
                <a:solidFill>
                  <a:srgbClr val="F6CE86"/>
                </a:solidFill>
              </a:rPr>
              <a:t>швидкість</a:t>
            </a:r>
            <a:r>
              <a:rPr lang="ru-RU" sz="1600" dirty="0" smtClean="0">
                <a:solidFill>
                  <a:srgbClr val="F6CE86"/>
                </a:solidFill>
              </a:rPr>
              <a:t> </a:t>
            </a:r>
            <a:r>
              <a:rPr lang="ru-RU" sz="1600" dirty="0" err="1" smtClean="0">
                <a:solidFill>
                  <a:srgbClr val="F6CE86"/>
                </a:solidFill>
              </a:rPr>
              <a:t>складає</a:t>
            </a:r>
            <a:r>
              <a:rPr lang="ru-RU" sz="1600" dirty="0" smtClean="0">
                <a:solidFill>
                  <a:srgbClr val="F6CE86"/>
                </a:solidFill>
              </a:rPr>
              <a:t> </a:t>
            </a:r>
            <a:r>
              <a:rPr lang="ru-RU" sz="1600" dirty="0" err="1" smtClean="0">
                <a:solidFill>
                  <a:srgbClr val="F6CE86"/>
                </a:solidFill>
              </a:rPr>
              <a:t>зазвичай</a:t>
            </a:r>
            <a:r>
              <a:rPr lang="ru-RU" sz="1600" dirty="0" smtClean="0">
                <a:solidFill>
                  <a:srgbClr val="F6CE86"/>
                </a:solidFill>
              </a:rPr>
              <a:t> 400–500 км/с. </a:t>
            </a:r>
            <a:r>
              <a:rPr lang="ru-RU" sz="1600" dirty="0" err="1" smtClean="0">
                <a:solidFill>
                  <a:srgbClr val="F6CE86"/>
                </a:solidFill>
              </a:rPr>
              <a:t>Потік</a:t>
            </a:r>
            <a:r>
              <a:rPr lang="ru-RU" sz="1600" dirty="0" smtClean="0">
                <a:solidFill>
                  <a:srgbClr val="F6CE86"/>
                </a:solidFill>
              </a:rPr>
              <a:t> </a:t>
            </a:r>
            <a:r>
              <a:rPr lang="ru-RU" sz="1600" dirty="0" err="1" smtClean="0">
                <a:solidFill>
                  <a:srgbClr val="F6CE86"/>
                </a:solidFill>
              </a:rPr>
              <a:t>заряджених</a:t>
            </a:r>
            <a:r>
              <a:rPr lang="ru-RU" sz="1600" dirty="0" smtClean="0">
                <a:solidFill>
                  <a:srgbClr val="F6CE86"/>
                </a:solidFill>
              </a:rPr>
              <a:t> </a:t>
            </a:r>
            <a:r>
              <a:rPr lang="ru-RU" sz="1600" dirty="0" err="1" smtClean="0">
                <a:solidFill>
                  <a:srgbClr val="F6CE86"/>
                </a:solidFill>
              </a:rPr>
              <a:t>часток</a:t>
            </a:r>
            <a:r>
              <a:rPr lang="ru-RU" sz="1600" dirty="0" smtClean="0">
                <a:solidFill>
                  <a:srgbClr val="F6CE86"/>
                </a:solidFill>
              </a:rPr>
              <a:t> </a:t>
            </a:r>
            <a:r>
              <a:rPr lang="ru-RU" sz="1600" dirty="0" err="1" smtClean="0">
                <a:solidFill>
                  <a:srgbClr val="F6CE86"/>
                </a:solidFill>
              </a:rPr>
              <a:t>викидається</a:t>
            </a:r>
            <a:r>
              <a:rPr lang="ru-RU" sz="1600" dirty="0" smtClean="0">
                <a:solidFill>
                  <a:srgbClr val="F6CE86"/>
                </a:solidFill>
              </a:rPr>
              <a:t> </a:t>
            </a:r>
            <a:r>
              <a:rPr lang="ru-RU" sz="1600" dirty="0" err="1" smtClean="0">
                <a:solidFill>
                  <a:srgbClr val="F6CE86"/>
                </a:solidFill>
              </a:rPr>
              <a:t>з</a:t>
            </a:r>
            <a:r>
              <a:rPr lang="ru-RU" sz="1600" dirty="0" smtClean="0">
                <a:solidFill>
                  <a:srgbClr val="F6CE86"/>
                </a:solidFill>
              </a:rPr>
              <a:t> </a:t>
            </a:r>
            <a:r>
              <a:rPr lang="ru-RU" sz="1600" dirty="0" err="1" smtClean="0">
                <a:solidFill>
                  <a:srgbClr val="F6CE86"/>
                </a:solidFill>
              </a:rPr>
              <a:t>Сонця</a:t>
            </a:r>
            <a:r>
              <a:rPr lang="ru-RU" sz="1600" dirty="0" smtClean="0">
                <a:solidFill>
                  <a:srgbClr val="F6CE86"/>
                </a:solidFill>
              </a:rPr>
              <a:t> через </a:t>
            </a:r>
            <a:r>
              <a:rPr lang="ru-RU" sz="1600" dirty="0" err="1" smtClean="0">
                <a:solidFill>
                  <a:srgbClr val="FF0000"/>
                </a:solidFill>
              </a:rPr>
              <a:t>корональні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</a:rPr>
              <a:t>діри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smtClean="0">
                <a:solidFill>
                  <a:srgbClr val="F6CE86"/>
                </a:solidFill>
              </a:rPr>
              <a:t>– </a:t>
            </a:r>
            <a:r>
              <a:rPr lang="ru-RU" sz="1600" dirty="0" err="1" smtClean="0">
                <a:solidFill>
                  <a:srgbClr val="F6CE86"/>
                </a:solidFill>
              </a:rPr>
              <a:t>області</a:t>
            </a:r>
            <a:r>
              <a:rPr lang="ru-RU" sz="1600" dirty="0" smtClean="0">
                <a:solidFill>
                  <a:srgbClr val="F6CE86"/>
                </a:solidFill>
              </a:rPr>
              <a:t> в </a:t>
            </a:r>
            <a:r>
              <a:rPr lang="ru-RU" sz="1600" dirty="0" err="1" smtClean="0">
                <a:solidFill>
                  <a:srgbClr val="F6CE86"/>
                </a:solidFill>
              </a:rPr>
              <a:t>атмосфері</a:t>
            </a:r>
            <a:r>
              <a:rPr lang="ru-RU" sz="1600" dirty="0" smtClean="0">
                <a:solidFill>
                  <a:srgbClr val="F6CE86"/>
                </a:solidFill>
              </a:rPr>
              <a:t> </a:t>
            </a:r>
            <a:r>
              <a:rPr lang="ru-RU" sz="1600" dirty="0" err="1" smtClean="0">
                <a:solidFill>
                  <a:srgbClr val="F6CE86"/>
                </a:solidFill>
              </a:rPr>
              <a:t>Сонця</a:t>
            </a:r>
            <a:r>
              <a:rPr lang="ru-RU" sz="1600" dirty="0" smtClean="0">
                <a:solidFill>
                  <a:srgbClr val="F6CE86"/>
                </a:solidFill>
              </a:rPr>
              <a:t> </a:t>
            </a:r>
            <a:r>
              <a:rPr lang="ru-RU" sz="1600" dirty="0" err="1" smtClean="0">
                <a:solidFill>
                  <a:srgbClr val="F6CE86"/>
                </a:solidFill>
              </a:rPr>
              <a:t>з</a:t>
            </a:r>
            <a:r>
              <a:rPr lang="ru-RU" sz="1600" dirty="0" smtClean="0">
                <a:solidFill>
                  <a:srgbClr val="F6CE86"/>
                </a:solidFill>
              </a:rPr>
              <a:t> </a:t>
            </a:r>
            <a:r>
              <a:rPr lang="ru-RU" sz="1600" dirty="0" err="1" smtClean="0">
                <a:solidFill>
                  <a:srgbClr val="F6CE86"/>
                </a:solidFill>
              </a:rPr>
              <a:t>відкритим</a:t>
            </a:r>
            <a:r>
              <a:rPr lang="ru-RU" sz="1600" dirty="0" smtClean="0">
                <a:solidFill>
                  <a:srgbClr val="F6CE86"/>
                </a:solidFill>
              </a:rPr>
              <a:t> </a:t>
            </a:r>
            <a:r>
              <a:rPr lang="ru-RU" sz="1600" dirty="0" err="1" smtClean="0">
                <a:solidFill>
                  <a:srgbClr val="F6CE86"/>
                </a:solidFill>
              </a:rPr>
              <a:t>в</a:t>
            </a:r>
            <a:r>
              <a:rPr lang="ru-RU" sz="1600" dirty="0" smtClean="0">
                <a:solidFill>
                  <a:srgbClr val="F6CE86"/>
                </a:solidFill>
              </a:rPr>
              <a:t> </a:t>
            </a:r>
            <a:r>
              <a:rPr lang="ru-RU" sz="1600" dirty="0" err="1" smtClean="0">
                <a:solidFill>
                  <a:srgbClr val="F6CE86"/>
                </a:solidFill>
              </a:rPr>
              <a:t>міжпланетний</a:t>
            </a:r>
            <a:r>
              <a:rPr lang="ru-RU" sz="1600" dirty="0" smtClean="0">
                <a:solidFill>
                  <a:srgbClr val="F6CE86"/>
                </a:solidFill>
              </a:rPr>
              <a:t> </a:t>
            </a:r>
            <a:r>
              <a:rPr lang="ru-RU" sz="1600" dirty="0" err="1" smtClean="0">
                <a:solidFill>
                  <a:srgbClr val="F6CE86"/>
                </a:solidFill>
              </a:rPr>
              <a:t>простір</a:t>
            </a:r>
            <a:r>
              <a:rPr lang="ru-RU" sz="1600" dirty="0" smtClean="0">
                <a:solidFill>
                  <a:srgbClr val="F6CE86"/>
                </a:solidFill>
              </a:rPr>
              <a:t> </a:t>
            </a:r>
            <a:r>
              <a:rPr lang="ru-RU" sz="1600" dirty="0" err="1" smtClean="0">
                <a:solidFill>
                  <a:srgbClr val="F6CE86"/>
                </a:solidFill>
              </a:rPr>
              <a:t>магнітним</a:t>
            </a:r>
            <a:r>
              <a:rPr lang="ru-RU" sz="1600" dirty="0" smtClean="0">
                <a:solidFill>
                  <a:srgbClr val="F6CE86"/>
                </a:solidFill>
              </a:rPr>
              <a:t> полем.</a:t>
            </a:r>
            <a:endParaRPr lang="ru-RU" sz="1600" dirty="0">
              <a:solidFill>
                <a:srgbClr val="F6CE86"/>
              </a:solidFill>
            </a:endParaRPr>
          </a:p>
        </p:txBody>
      </p:sp>
      <p:pic>
        <p:nvPicPr>
          <p:cNvPr id="128004" name="Picture 4" descr="0503030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618038" y="1773238"/>
            <a:ext cx="4525962" cy="4525962"/>
          </a:xfrm>
          <a:noFill/>
          <a:ln/>
        </p:spPr>
      </p:pic>
    </p:spTree>
  </p:cSld>
  <p:clrMapOvr>
    <a:masterClrMapping/>
  </p:clrMapOvr>
  <p:transition spd="med" advClick="0" advTm="7664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sz="8800" dirty="0" smtClean="0">
                <a:solidFill>
                  <a:srgbClr val="9933FF"/>
                </a:solidFill>
                <a:latin typeface="Comic Sans MS" pitchFamily="66" charset="0"/>
              </a:rPr>
              <a:t>The </a:t>
            </a:r>
            <a:r>
              <a:rPr lang="en-US" sz="8800" dirty="0" smtClean="0">
                <a:solidFill>
                  <a:srgbClr val="9933FF"/>
                </a:solidFill>
                <a:latin typeface="Comic Sans MS" pitchFamily="66" charset="0"/>
              </a:rPr>
              <a:t>end</a:t>
            </a:r>
            <a:endParaRPr lang="ru-RU" sz="8800" dirty="0">
              <a:solidFill>
                <a:srgbClr val="9933FF"/>
              </a:solidFill>
              <a:latin typeface="Comic Sans MS" pitchFamily="66" charset="0"/>
            </a:endParaRPr>
          </a:p>
          <a:p>
            <a:pPr algn="ctr">
              <a:buFontTx/>
              <a:buNone/>
            </a:pPr>
            <a:endParaRPr lang="en-US" sz="8800" dirty="0" smtClean="0">
              <a:solidFill>
                <a:srgbClr val="9933FF"/>
              </a:solidFill>
              <a:latin typeface="Comic Sans MS" pitchFamily="66" charset="0"/>
            </a:endParaRPr>
          </a:p>
        </p:txBody>
      </p:sp>
      <p:pic>
        <p:nvPicPr>
          <p:cNvPr id="3" name="Picture 4" descr="1111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1F131D"/>
              </a:clrFrom>
              <a:clrTo>
                <a:srgbClr val="1F131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-406400"/>
            <a:ext cx="3048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 descr="1111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1F131D"/>
              </a:clrFrom>
              <a:clrTo>
                <a:srgbClr val="1F131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68" y="-571528"/>
            <a:ext cx="3048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1111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1F131D"/>
              </a:clrFrom>
              <a:clrTo>
                <a:srgbClr val="1F131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5363" y="-298450"/>
            <a:ext cx="3048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 descr="1111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1F131D"/>
              </a:clrFrom>
              <a:clrTo>
                <a:srgbClr val="1F131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504" y="-571528"/>
            <a:ext cx="3048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 descr="1111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1F131D"/>
              </a:clrFrom>
              <a:clrTo>
                <a:srgbClr val="1F131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12" y="-1643098"/>
            <a:ext cx="3048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 descr="1111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1F131D"/>
              </a:clrFrom>
              <a:clrTo>
                <a:srgbClr val="1F131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29652" y="-500090"/>
            <a:ext cx="3048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 descr="1111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1F131D"/>
              </a:clrFrom>
              <a:clrTo>
                <a:srgbClr val="1F131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0694" y="-406400"/>
            <a:ext cx="3048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 descr="1111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1F131D"/>
              </a:clrFrom>
              <a:clrTo>
                <a:srgbClr val="1F131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68" y="-406400"/>
            <a:ext cx="3048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 descr="1111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1F131D"/>
              </a:clrFrom>
              <a:clrTo>
                <a:srgbClr val="1F131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36" y="-406400"/>
            <a:ext cx="3048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403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8148E-6 L -0.50399 1.1969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00" y="598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413 -0.21274 L 0.08872 1.1101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0" y="661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239 -0.26319 L -0.42813 0.9652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00" y="614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85185E-6 L -0.50399 1.1969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00" y="59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4445 0.75185 L -0.39323 1.2099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00" y="22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717 -0.05509 L -0.50399 1.1969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00" y="626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9 -0.26829 L 0.20469 1.2057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00" y="73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0"/>
                            </p:stCondLst>
                            <p:childTnLst>
                              <p:par>
                                <p:cTn id="28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33 0.13056 L -0.2507 1.3275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00" y="5980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799 -0.03727 L -0.34601 1.1597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00" y="59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043363" cy="6178550"/>
          </a:xfrm>
        </p:spPr>
        <p:txBody>
          <a:bodyPr/>
          <a:lstStyle/>
          <a:p>
            <a:r>
              <a:rPr lang="ru-RU" sz="1400" b="1" dirty="0" err="1" smtClean="0">
                <a:solidFill>
                  <a:srgbClr val="EF6E4B"/>
                </a:solidFill>
                <a:latin typeface="Arial Black" pitchFamily="34" charset="0"/>
              </a:rPr>
              <a:t>Сонце</a:t>
            </a:r>
            <a:r>
              <a:rPr lang="ru-RU" sz="1400" dirty="0" smtClean="0">
                <a:solidFill>
                  <a:srgbClr val="F6CE86"/>
                </a:solidFill>
              </a:rPr>
              <a:t>– </a:t>
            </a:r>
            <a:r>
              <a:rPr lang="ru-RU" sz="1400" dirty="0" err="1" smtClean="0">
                <a:solidFill>
                  <a:srgbClr val="F6CE86"/>
                </a:solidFill>
              </a:rPr>
              <a:t>це</a:t>
            </a:r>
            <a:r>
              <a:rPr lang="ru-RU" sz="1400" dirty="0" smtClean="0">
                <a:solidFill>
                  <a:srgbClr val="F6CE86"/>
                </a:solidFill>
              </a:rPr>
              <a:t> не </a:t>
            </a:r>
            <a:r>
              <a:rPr lang="ru-RU" sz="1400" dirty="0" err="1" smtClean="0">
                <a:solidFill>
                  <a:srgbClr val="F6CE86"/>
                </a:solidFill>
              </a:rPr>
              <a:t>рядовий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жовтий</a:t>
            </a:r>
            <a:r>
              <a:rPr lang="ru-RU" sz="1400" dirty="0" smtClean="0">
                <a:solidFill>
                  <a:srgbClr val="F6CE86"/>
                </a:solidFill>
              </a:rPr>
              <a:t> карлик, як </a:t>
            </a:r>
            <a:r>
              <a:rPr lang="ru-RU" sz="1400" dirty="0" err="1" smtClean="0">
                <a:solidFill>
                  <a:srgbClr val="F6CE86"/>
                </a:solidFill>
              </a:rPr>
              <a:t>раніше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було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прийнято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говорити</a:t>
            </a:r>
            <a:r>
              <a:rPr lang="ru-RU" sz="1400" dirty="0" smtClean="0">
                <a:solidFill>
                  <a:srgbClr val="F6CE86"/>
                </a:solidFill>
              </a:rPr>
              <a:t>. </a:t>
            </a:r>
            <a:r>
              <a:rPr lang="ru-RU" sz="1400" dirty="0" err="1" smtClean="0">
                <a:solidFill>
                  <a:srgbClr val="F6CE86"/>
                </a:solidFill>
              </a:rPr>
              <a:t>Це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зірка</a:t>
            </a:r>
            <a:r>
              <a:rPr lang="ru-RU" sz="1400" dirty="0" smtClean="0">
                <a:solidFill>
                  <a:srgbClr val="F6CE86"/>
                </a:solidFill>
              </a:rPr>
              <a:t>, </a:t>
            </a:r>
            <a:r>
              <a:rPr lang="ru-RU" sz="1400" dirty="0" err="1" smtClean="0">
                <a:solidFill>
                  <a:srgbClr val="F6CE86"/>
                </a:solidFill>
              </a:rPr>
              <a:t>біля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якої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є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планети</a:t>
            </a:r>
            <a:r>
              <a:rPr lang="ru-RU" sz="1400" dirty="0" smtClean="0">
                <a:solidFill>
                  <a:srgbClr val="F6CE86"/>
                </a:solidFill>
              </a:rPr>
              <a:t>, </a:t>
            </a:r>
            <a:r>
              <a:rPr lang="ru-RU" sz="1400" dirty="0" err="1" smtClean="0">
                <a:solidFill>
                  <a:srgbClr val="F6CE86"/>
                </a:solidFill>
              </a:rPr>
              <a:t>що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містять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багато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важких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елементів</a:t>
            </a:r>
            <a:r>
              <a:rPr lang="ru-RU" sz="1400" dirty="0" smtClean="0">
                <a:solidFill>
                  <a:srgbClr val="F6CE86"/>
                </a:solidFill>
              </a:rPr>
              <a:t>. </a:t>
            </a:r>
            <a:r>
              <a:rPr lang="ru-RU" sz="1400" dirty="0" err="1" smtClean="0">
                <a:solidFill>
                  <a:srgbClr val="F6CE86"/>
                </a:solidFill>
              </a:rPr>
              <a:t>Це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зірка</a:t>
            </a:r>
            <a:r>
              <a:rPr lang="ru-RU" sz="1400" dirty="0" smtClean="0">
                <a:solidFill>
                  <a:srgbClr val="F6CE86"/>
                </a:solidFill>
              </a:rPr>
              <a:t>, яка </a:t>
            </a:r>
            <a:r>
              <a:rPr lang="ru-RU" sz="1400" dirty="0" err="1" smtClean="0">
                <a:solidFill>
                  <a:srgbClr val="F6CE86"/>
                </a:solidFill>
              </a:rPr>
              <a:t>утворилася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після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вибухів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найновіших</a:t>
            </a:r>
            <a:r>
              <a:rPr lang="ru-RU" sz="1400" dirty="0" smtClean="0">
                <a:solidFill>
                  <a:srgbClr val="F6CE86"/>
                </a:solidFill>
              </a:rPr>
              <a:t>, вона </a:t>
            </a:r>
            <a:r>
              <a:rPr lang="ru-RU" sz="1400" dirty="0" err="1" smtClean="0">
                <a:solidFill>
                  <a:srgbClr val="F6CE86"/>
                </a:solidFill>
              </a:rPr>
              <a:t>багата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залізом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і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іншими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елементами</a:t>
            </a:r>
            <a:r>
              <a:rPr lang="ru-RU" sz="1400" dirty="0" smtClean="0">
                <a:solidFill>
                  <a:srgbClr val="F6CE86"/>
                </a:solidFill>
              </a:rPr>
              <a:t>. </a:t>
            </a:r>
            <a:r>
              <a:rPr lang="ru-RU" sz="1400" dirty="0" err="1" smtClean="0">
                <a:solidFill>
                  <a:srgbClr val="F6CE86"/>
                </a:solidFill>
              </a:rPr>
              <a:t>Біля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якої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змогла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сформуватися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така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планетна</a:t>
            </a:r>
            <a:r>
              <a:rPr lang="ru-RU" sz="1400" dirty="0" smtClean="0">
                <a:solidFill>
                  <a:srgbClr val="F6CE86"/>
                </a:solidFill>
              </a:rPr>
              <a:t> система, на </a:t>
            </a:r>
            <a:r>
              <a:rPr lang="ru-RU" sz="1400" dirty="0" err="1" smtClean="0">
                <a:solidFill>
                  <a:srgbClr val="F6CE86"/>
                </a:solidFill>
              </a:rPr>
              <a:t>третій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планеті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якої</a:t>
            </a:r>
            <a:r>
              <a:rPr lang="ru-RU" sz="1400" dirty="0" smtClean="0">
                <a:solidFill>
                  <a:srgbClr val="F6CE86"/>
                </a:solidFill>
              </a:rPr>
              <a:t> – </a:t>
            </a:r>
            <a:r>
              <a:rPr lang="ru-RU" sz="1400" dirty="0" err="1" smtClean="0">
                <a:solidFill>
                  <a:srgbClr val="F6CE86"/>
                </a:solidFill>
              </a:rPr>
              <a:t>Землі</a:t>
            </a:r>
            <a:r>
              <a:rPr lang="ru-RU" sz="1400" dirty="0" smtClean="0">
                <a:solidFill>
                  <a:srgbClr val="F6CE86"/>
                </a:solidFill>
              </a:rPr>
              <a:t> – </a:t>
            </a:r>
            <a:r>
              <a:rPr lang="ru-RU" sz="1400" dirty="0" err="1" smtClean="0">
                <a:solidFill>
                  <a:srgbClr val="F6CE86"/>
                </a:solidFill>
              </a:rPr>
              <a:t>виникло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життя</a:t>
            </a:r>
            <a:r>
              <a:rPr lang="ru-RU" sz="1400" dirty="0" smtClean="0">
                <a:solidFill>
                  <a:srgbClr val="F6CE86"/>
                </a:solidFill>
              </a:rPr>
              <a:t>.</a:t>
            </a:r>
            <a:r>
              <a:rPr lang="ru-RU" sz="1400" dirty="0">
                <a:solidFill>
                  <a:srgbClr val="F6CE86"/>
                </a:solidFill>
              </a:rPr>
              <a:t/>
            </a:r>
            <a:br>
              <a:rPr lang="ru-RU" sz="1400" dirty="0">
                <a:solidFill>
                  <a:srgbClr val="F6CE86"/>
                </a:solidFill>
              </a:rPr>
            </a:br>
            <a:r>
              <a:rPr lang="ru-RU" sz="1400" dirty="0" err="1" smtClean="0">
                <a:solidFill>
                  <a:srgbClr val="F6CE86"/>
                </a:solidFill>
              </a:rPr>
              <a:t>П'ять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мільярдів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років</a:t>
            </a:r>
            <a:r>
              <a:rPr lang="ru-RU" sz="1400" dirty="0" smtClean="0">
                <a:solidFill>
                  <a:srgbClr val="F6CE86"/>
                </a:solidFill>
              </a:rPr>
              <a:t> – </a:t>
            </a:r>
            <a:r>
              <a:rPr lang="ru-RU" sz="1400" dirty="0" err="1" smtClean="0">
                <a:solidFill>
                  <a:srgbClr val="F6CE86"/>
                </a:solidFill>
              </a:rPr>
              <a:t>вік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нашого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Сонця</a:t>
            </a:r>
            <a:r>
              <a:rPr lang="ru-RU" sz="1400" dirty="0" smtClean="0">
                <a:solidFill>
                  <a:srgbClr val="F6CE86"/>
                </a:solidFill>
              </a:rPr>
              <a:t>. За </a:t>
            </a:r>
            <a:r>
              <a:rPr lang="ru-RU" sz="1400" dirty="0" err="1" smtClean="0">
                <a:solidFill>
                  <a:srgbClr val="F6CE86"/>
                </a:solidFill>
              </a:rPr>
              <a:t>рахунок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чого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воно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світить</a:t>
            </a:r>
            <a:r>
              <a:rPr lang="ru-RU" sz="1400" dirty="0" smtClean="0">
                <a:solidFill>
                  <a:srgbClr val="F6CE86"/>
                </a:solidFill>
              </a:rPr>
              <a:t>? Яка структура </a:t>
            </a:r>
            <a:r>
              <a:rPr lang="ru-RU" sz="1400" dirty="0" err="1" smtClean="0">
                <a:solidFill>
                  <a:srgbClr val="F6CE86"/>
                </a:solidFill>
              </a:rPr>
              <a:t>і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подальша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еволюція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Сонця</a:t>
            </a:r>
            <a:r>
              <a:rPr lang="ru-RU" sz="1400" dirty="0" smtClean="0">
                <a:solidFill>
                  <a:srgbClr val="F6CE86"/>
                </a:solidFill>
              </a:rPr>
              <a:t>? </a:t>
            </a:r>
            <a:r>
              <a:rPr lang="ru-RU" sz="1400" dirty="0" err="1" smtClean="0">
                <a:solidFill>
                  <a:srgbClr val="F6CE86"/>
                </a:solidFill>
              </a:rPr>
              <a:t>Який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вплив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робить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Сонце</a:t>
            </a:r>
            <a:r>
              <a:rPr lang="ru-RU" sz="1400" dirty="0" smtClean="0">
                <a:solidFill>
                  <a:srgbClr val="F6CE86"/>
                </a:solidFill>
              </a:rPr>
              <a:t> на </a:t>
            </a:r>
            <a:r>
              <a:rPr lang="ru-RU" sz="1400" dirty="0" err="1" smtClean="0">
                <a:solidFill>
                  <a:srgbClr val="F6CE86"/>
                </a:solidFill>
              </a:rPr>
              <a:t>Землю?Солнце</a:t>
            </a:r>
            <a:r>
              <a:rPr lang="ru-RU" sz="1400" dirty="0" smtClean="0">
                <a:solidFill>
                  <a:srgbClr val="F6CE86"/>
                </a:solidFill>
              </a:rPr>
              <a:t> – </a:t>
            </a:r>
            <a:r>
              <a:rPr lang="ru-RU" sz="1400" dirty="0" err="1" smtClean="0">
                <a:solidFill>
                  <a:srgbClr val="F6CE86"/>
                </a:solidFill>
              </a:rPr>
              <a:t>зірка</a:t>
            </a:r>
            <a:r>
              <a:rPr lang="ru-RU" sz="1400" dirty="0" smtClean="0">
                <a:solidFill>
                  <a:srgbClr val="F6CE86"/>
                </a:solidFill>
              </a:rPr>
              <a:t>, </a:t>
            </a:r>
            <a:r>
              <a:rPr lang="ru-RU" sz="1400" dirty="0" err="1" smtClean="0">
                <a:solidFill>
                  <a:srgbClr val="F6CE86"/>
                </a:solidFill>
              </a:rPr>
              <a:t>довкола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якої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обертається</a:t>
            </a:r>
            <a:r>
              <a:rPr lang="ru-RU" sz="1400" dirty="0" smtClean="0">
                <a:solidFill>
                  <a:srgbClr val="F6CE86"/>
                </a:solidFill>
              </a:rPr>
              <a:t> наша планета. </a:t>
            </a:r>
            <a:r>
              <a:rPr lang="ru-RU" sz="1400" dirty="0" err="1" smtClean="0">
                <a:solidFill>
                  <a:srgbClr val="F6CE86"/>
                </a:solidFill>
              </a:rPr>
              <a:t>Середня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відстань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від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Землі</a:t>
            </a:r>
            <a:r>
              <a:rPr lang="ru-RU" sz="1400" dirty="0" smtClean="0">
                <a:solidFill>
                  <a:srgbClr val="F6CE86"/>
                </a:solidFill>
              </a:rPr>
              <a:t> до </a:t>
            </a:r>
            <a:r>
              <a:rPr lang="ru-RU" sz="1400" dirty="0" err="1" smtClean="0">
                <a:solidFill>
                  <a:srgbClr val="F6CE86"/>
                </a:solidFill>
              </a:rPr>
              <a:t>Сонця</a:t>
            </a:r>
            <a:r>
              <a:rPr lang="ru-RU" sz="1400" dirty="0" smtClean="0">
                <a:solidFill>
                  <a:srgbClr val="F6CE86"/>
                </a:solidFill>
              </a:rPr>
              <a:t>, </a:t>
            </a:r>
            <a:r>
              <a:rPr lang="ru-RU" sz="1400" dirty="0" err="1" smtClean="0">
                <a:solidFill>
                  <a:srgbClr val="F6CE86"/>
                </a:solidFill>
              </a:rPr>
              <a:t>тобто</a:t>
            </a:r>
            <a:r>
              <a:rPr lang="ru-RU" sz="1400" dirty="0" smtClean="0">
                <a:solidFill>
                  <a:srgbClr val="F6CE86"/>
                </a:solidFill>
              </a:rPr>
              <a:t> велика </a:t>
            </a:r>
            <a:r>
              <a:rPr lang="ru-RU" sz="1400" dirty="0" err="1" smtClean="0">
                <a:solidFill>
                  <a:srgbClr val="F6CE86"/>
                </a:solidFill>
              </a:rPr>
              <a:t>піввісь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орбіти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Землі</a:t>
            </a:r>
            <a:r>
              <a:rPr lang="ru-RU" sz="1400" dirty="0" smtClean="0">
                <a:solidFill>
                  <a:srgbClr val="F6CE86"/>
                </a:solidFill>
              </a:rPr>
              <a:t>, </a:t>
            </a:r>
            <a:r>
              <a:rPr lang="ru-RU" sz="1400" dirty="0" err="1" smtClean="0">
                <a:solidFill>
                  <a:srgbClr val="F6CE86"/>
                </a:solidFill>
              </a:rPr>
              <a:t>складає</a:t>
            </a:r>
            <a:r>
              <a:rPr lang="ru-RU" sz="1400" dirty="0" smtClean="0">
                <a:solidFill>
                  <a:srgbClr val="F6CE86"/>
                </a:solidFill>
              </a:rPr>
              <a:t> 149,6 млн. км. = 1 </a:t>
            </a:r>
            <a:r>
              <a:rPr lang="ru-RU" sz="1400" dirty="0" err="1" smtClean="0">
                <a:solidFill>
                  <a:srgbClr val="F6CE86"/>
                </a:solidFill>
              </a:rPr>
              <a:t>а.о</a:t>
            </a:r>
            <a:r>
              <a:rPr lang="ru-RU" sz="1400" dirty="0" smtClean="0">
                <a:solidFill>
                  <a:srgbClr val="F6CE86"/>
                </a:solidFill>
              </a:rPr>
              <a:t>. (</a:t>
            </a:r>
            <a:r>
              <a:rPr lang="ru-RU" sz="1400" dirty="0" err="1" smtClean="0">
                <a:solidFill>
                  <a:srgbClr val="F6CE86"/>
                </a:solidFill>
              </a:rPr>
              <a:t>астрономічна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одиниця</a:t>
            </a:r>
            <a:r>
              <a:rPr lang="ru-RU" sz="1400" dirty="0" smtClean="0">
                <a:solidFill>
                  <a:srgbClr val="F6CE86"/>
                </a:solidFill>
              </a:rPr>
              <a:t>).</a:t>
            </a:r>
            <a:r>
              <a:rPr lang="ru-RU" sz="1400" dirty="0" err="1" smtClean="0">
                <a:solidFill>
                  <a:srgbClr val="F6CE86"/>
                </a:solidFill>
              </a:rPr>
              <a:t>Сонце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є</a:t>
            </a:r>
            <a:r>
              <a:rPr lang="ru-RU" sz="1400" dirty="0" smtClean="0">
                <a:solidFill>
                  <a:srgbClr val="F6CE86"/>
                </a:solidFill>
              </a:rPr>
              <a:t> центром </a:t>
            </a:r>
            <a:r>
              <a:rPr lang="ru-RU" sz="1400" dirty="0" err="1" smtClean="0">
                <a:solidFill>
                  <a:srgbClr val="F6CE86"/>
                </a:solidFill>
              </a:rPr>
              <a:t>нашої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планетної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системи</a:t>
            </a:r>
            <a:r>
              <a:rPr lang="ru-RU" sz="1400" dirty="0" smtClean="0">
                <a:solidFill>
                  <a:srgbClr val="F6CE86"/>
                </a:solidFill>
              </a:rPr>
              <a:t>, в яку </a:t>
            </a:r>
            <a:r>
              <a:rPr lang="ru-RU" sz="1400" dirty="0" err="1" smtClean="0">
                <a:solidFill>
                  <a:srgbClr val="F6CE86"/>
                </a:solidFill>
              </a:rPr>
              <a:t>окрім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нього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входять</a:t>
            </a:r>
            <a:r>
              <a:rPr lang="ru-RU" sz="1400" dirty="0" smtClean="0">
                <a:solidFill>
                  <a:srgbClr val="F6CE86"/>
                </a:solidFill>
              </a:rPr>
              <a:t> 9 великих планет, </a:t>
            </a:r>
            <a:r>
              <a:rPr lang="ru-RU" sz="1400" dirty="0" err="1" smtClean="0">
                <a:solidFill>
                  <a:srgbClr val="F6CE86"/>
                </a:solidFill>
              </a:rPr>
              <a:t>декілька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десятків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супутників</a:t>
            </a:r>
            <a:r>
              <a:rPr lang="ru-RU" sz="1400" dirty="0" smtClean="0">
                <a:solidFill>
                  <a:srgbClr val="F6CE86"/>
                </a:solidFill>
              </a:rPr>
              <a:t> планет, </a:t>
            </a:r>
            <a:r>
              <a:rPr lang="ru-RU" sz="1400" dirty="0" err="1" smtClean="0">
                <a:solidFill>
                  <a:srgbClr val="F6CE86"/>
                </a:solidFill>
              </a:rPr>
              <a:t>декілька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тисяч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астероїдів</a:t>
            </a:r>
            <a:r>
              <a:rPr lang="ru-RU" sz="1400" dirty="0" smtClean="0">
                <a:solidFill>
                  <a:srgbClr val="F6CE86"/>
                </a:solidFill>
              </a:rPr>
              <a:t> (</a:t>
            </a:r>
            <a:r>
              <a:rPr lang="ru-RU" sz="1400" dirty="0" err="1" smtClean="0">
                <a:solidFill>
                  <a:srgbClr val="F6CE86"/>
                </a:solidFill>
              </a:rPr>
              <a:t>малих</a:t>
            </a:r>
            <a:r>
              <a:rPr lang="ru-RU" sz="1400" dirty="0" smtClean="0">
                <a:solidFill>
                  <a:srgbClr val="F6CE86"/>
                </a:solidFill>
              </a:rPr>
              <a:t> планет), </a:t>
            </a:r>
            <a:r>
              <a:rPr lang="ru-RU" sz="1400" dirty="0" err="1" smtClean="0">
                <a:solidFill>
                  <a:srgbClr val="F6CE86"/>
                </a:solidFill>
              </a:rPr>
              <a:t>комети</a:t>
            </a:r>
            <a:r>
              <a:rPr lang="ru-RU" sz="1400" dirty="0" smtClean="0">
                <a:solidFill>
                  <a:srgbClr val="F6CE86"/>
                </a:solidFill>
              </a:rPr>
              <a:t>, </a:t>
            </a:r>
            <a:r>
              <a:rPr lang="ru-RU" sz="1400" dirty="0" err="1" smtClean="0">
                <a:solidFill>
                  <a:srgbClr val="F6CE86"/>
                </a:solidFill>
              </a:rPr>
              <a:t>метеорні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тіла</a:t>
            </a:r>
            <a:r>
              <a:rPr lang="ru-RU" sz="1400" dirty="0" smtClean="0">
                <a:solidFill>
                  <a:srgbClr val="F6CE86"/>
                </a:solidFill>
              </a:rPr>
              <a:t>, </a:t>
            </a:r>
            <a:r>
              <a:rPr lang="ru-RU" sz="1400" dirty="0" err="1" smtClean="0">
                <a:solidFill>
                  <a:srgbClr val="F6CE86"/>
                </a:solidFill>
              </a:rPr>
              <a:t>міжпланетний</a:t>
            </a:r>
            <a:r>
              <a:rPr lang="ru-RU" sz="1400" dirty="0" smtClean="0">
                <a:solidFill>
                  <a:srgbClr val="F6CE86"/>
                </a:solidFill>
              </a:rPr>
              <a:t> пил </a:t>
            </a:r>
            <a:r>
              <a:rPr lang="ru-RU" sz="1400" dirty="0" err="1" smtClean="0">
                <a:solidFill>
                  <a:srgbClr val="F6CE86"/>
                </a:solidFill>
              </a:rPr>
              <a:t>і</a:t>
            </a:r>
            <a:r>
              <a:rPr lang="ru-RU" sz="1400" dirty="0" smtClean="0">
                <a:solidFill>
                  <a:srgbClr val="F6CE86"/>
                </a:solidFill>
              </a:rPr>
              <a:t> газ.</a:t>
            </a:r>
            <a:endParaRPr lang="ru-RU" sz="1400" dirty="0">
              <a:solidFill>
                <a:srgbClr val="F6CE86"/>
              </a:solidFill>
            </a:endParaRPr>
          </a:p>
        </p:txBody>
      </p:sp>
      <p:pic>
        <p:nvPicPr>
          <p:cNvPr id="64516" name="Picture 4" descr="0501010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787900" y="1773238"/>
            <a:ext cx="3810000" cy="3810000"/>
          </a:xfrm>
          <a:noFill/>
          <a:ln/>
        </p:spPr>
      </p:pic>
    </p:spTree>
  </p:cSld>
  <p:clrMapOvr>
    <a:masterClrMapping/>
  </p:clrMapOvr>
  <p:transition advClick="0" advTm="4288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3" name="Rectangle 7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1000" dirty="0" err="1" smtClean="0">
                <a:solidFill>
                  <a:srgbClr val="F6CE86"/>
                </a:solidFill>
              </a:rPr>
              <a:t>Розміри</a:t>
            </a:r>
            <a:r>
              <a:rPr lang="ru-RU" sz="1000" dirty="0" smtClean="0">
                <a:solidFill>
                  <a:srgbClr val="F6CE86"/>
                </a:solidFill>
              </a:rPr>
              <a:t> </a:t>
            </a:r>
            <a:r>
              <a:rPr lang="ru-RU" sz="1000" dirty="0" err="1" smtClean="0">
                <a:solidFill>
                  <a:srgbClr val="F6CE86"/>
                </a:solidFill>
              </a:rPr>
              <a:t>Сонця</a:t>
            </a:r>
            <a:r>
              <a:rPr lang="ru-RU" sz="1000" dirty="0" smtClean="0">
                <a:solidFill>
                  <a:srgbClr val="F6CE86"/>
                </a:solidFill>
              </a:rPr>
              <a:t> </a:t>
            </a:r>
            <a:r>
              <a:rPr lang="ru-RU" sz="1000" dirty="0" err="1" smtClean="0">
                <a:solidFill>
                  <a:srgbClr val="F6CE86"/>
                </a:solidFill>
              </a:rPr>
              <a:t>дуже</a:t>
            </a:r>
            <a:r>
              <a:rPr lang="ru-RU" sz="1000" dirty="0" smtClean="0">
                <a:solidFill>
                  <a:srgbClr val="F6CE86"/>
                </a:solidFill>
              </a:rPr>
              <a:t> </a:t>
            </a:r>
            <a:r>
              <a:rPr lang="ru-RU" sz="1000" dirty="0" err="1" smtClean="0">
                <a:solidFill>
                  <a:srgbClr val="F6CE86"/>
                </a:solidFill>
              </a:rPr>
              <a:t>великі</a:t>
            </a:r>
            <a:r>
              <a:rPr lang="ru-RU" sz="1000" dirty="0" smtClean="0">
                <a:solidFill>
                  <a:srgbClr val="F6CE86"/>
                </a:solidFill>
              </a:rPr>
              <a:t>. Так, </a:t>
            </a:r>
            <a:r>
              <a:rPr lang="ru-RU" sz="1000" dirty="0" err="1" smtClean="0">
                <a:solidFill>
                  <a:srgbClr val="F6CE86"/>
                </a:solidFill>
              </a:rPr>
              <a:t>радіус</a:t>
            </a:r>
            <a:r>
              <a:rPr lang="ru-RU" sz="1000" dirty="0" smtClean="0">
                <a:solidFill>
                  <a:srgbClr val="F6CE86"/>
                </a:solidFill>
              </a:rPr>
              <a:t> </a:t>
            </a:r>
            <a:r>
              <a:rPr lang="ru-RU" sz="1000" dirty="0" err="1" smtClean="0">
                <a:solidFill>
                  <a:srgbClr val="F6CE86"/>
                </a:solidFill>
              </a:rPr>
              <a:t>Сонця</a:t>
            </a:r>
            <a:r>
              <a:rPr lang="ru-RU" sz="1000" dirty="0" smtClean="0">
                <a:solidFill>
                  <a:srgbClr val="F6CE86"/>
                </a:solidFill>
              </a:rPr>
              <a:t> в 109 </a:t>
            </a:r>
            <a:r>
              <a:rPr lang="ru-RU" sz="1000" dirty="0" err="1" smtClean="0">
                <a:solidFill>
                  <a:srgbClr val="F6CE86"/>
                </a:solidFill>
              </a:rPr>
              <a:t>разів</a:t>
            </a:r>
            <a:r>
              <a:rPr lang="ru-RU" sz="1000" dirty="0" smtClean="0">
                <a:solidFill>
                  <a:srgbClr val="F6CE86"/>
                </a:solidFill>
              </a:rPr>
              <a:t>, а </a:t>
            </a:r>
            <a:r>
              <a:rPr lang="ru-RU" sz="1000" dirty="0" err="1" smtClean="0">
                <a:solidFill>
                  <a:srgbClr val="F6CE86"/>
                </a:solidFill>
              </a:rPr>
              <a:t>маса</a:t>
            </a:r>
            <a:r>
              <a:rPr lang="ru-RU" sz="1000" dirty="0" smtClean="0">
                <a:solidFill>
                  <a:srgbClr val="F6CE86"/>
                </a:solidFill>
              </a:rPr>
              <a:t> – в 330 000 </a:t>
            </a:r>
            <a:r>
              <a:rPr lang="ru-RU" sz="1000" dirty="0" err="1" smtClean="0">
                <a:solidFill>
                  <a:srgbClr val="F6CE86"/>
                </a:solidFill>
              </a:rPr>
              <a:t>разів</a:t>
            </a:r>
            <a:r>
              <a:rPr lang="ru-RU" sz="1000" dirty="0" smtClean="0">
                <a:solidFill>
                  <a:srgbClr val="F6CE86"/>
                </a:solidFill>
              </a:rPr>
              <a:t> </a:t>
            </a:r>
            <a:r>
              <a:rPr lang="ru-RU" sz="1000" dirty="0" err="1" smtClean="0">
                <a:solidFill>
                  <a:srgbClr val="F6CE86"/>
                </a:solidFill>
              </a:rPr>
              <a:t>більше</a:t>
            </a:r>
            <a:r>
              <a:rPr lang="ru-RU" sz="1000" dirty="0" smtClean="0">
                <a:solidFill>
                  <a:srgbClr val="F6CE86"/>
                </a:solidFill>
              </a:rPr>
              <a:t> </a:t>
            </a:r>
            <a:r>
              <a:rPr lang="ru-RU" sz="1000" dirty="0" err="1" smtClean="0">
                <a:solidFill>
                  <a:srgbClr val="F6CE86"/>
                </a:solidFill>
              </a:rPr>
              <a:t>радіусу</a:t>
            </a:r>
            <a:r>
              <a:rPr lang="ru-RU" sz="1000" dirty="0" smtClean="0">
                <a:solidFill>
                  <a:srgbClr val="F6CE86"/>
                </a:solidFill>
              </a:rPr>
              <a:t> </a:t>
            </a:r>
            <a:r>
              <a:rPr lang="ru-RU" sz="1000" dirty="0" err="1" smtClean="0">
                <a:solidFill>
                  <a:srgbClr val="F6CE86"/>
                </a:solidFill>
              </a:rPr>
              <a:t>і</a:t>
            </a:r>
            <a:r>
              <a:rPr lang="ru-RU" sz="1000" dirty="0" smtClean="0">
                <a:solidFill>
                  <a:srgbClr val="F6CE86"/>
                </a:solidFill>
              </a:rPr>
              <a:t> </a:t>
            </a:r>
            <a:r>
              <a:rPr lang="ru-RU" sz="1000" dirty="0" err="1" smtClean="0">
                <a:solidFill>
                  <a:srgbClr val="F6CE86"/>
                </a:solidFill>
              </a:rPr>
              <a:t>масі</a:t>
            </a:r>
            <a:r>
              <a:rPr lang="ru-RU" sz="1000" dirty="0" smtClean="0">
                <a:solidFill>
                  <a:srgbClr val="F6CE86"/>
                </a:solidFill>
              </a:rPr>
              <a:t> </a:t>
            </a:r>
            <a:r>
              <a:rPr lang="ru-RU" sz="1000" dirty="0" err="1" smtClean="0">
                <a:solidFill>
                  <a:srgbClr val="F6CE86"/>
                </a:solidFill>
              </a:rPr>
              <a:t>Землі</a:t>
            </a:r>
            <a:r>
              <a:rPr lang="ru-RU" sz="1000" dirty="0" smtClean="0">
                <a:solidFill>
                  <a:srgbClr val="F6CE86"/>
                </a:solidFill>
              </a:rPr>
              <a:t>. А ось </a:t>
            </a:r>
            <a:r>
              <a:rPr lang="ru-RU" sz="1000" dirty="0" err="1" smtClean="0">
                <a:solidFill>
                  <a:srgbClr val="F6CE86"/>
                </a:solidFill>
              </a:rPr>
              <a:t>середня</a:t>
            </a:r>
            <a:r>
              <a:rPr lang="ru-RU" sz="1000" dirty="0" smtClean="0">
                <a:solidFill>
                  <a:srgbClr val="F6CE86"/>
                </a:solidFill>
              </a:rPr>
              <a:t> </a:t>
            </a:r>
            <a:r>
              <a:rPr lang="ru-RU" sz="1000" dirty="0" err="1" smtClean="0">
                <a:solidFill>
                  <a:srgbClr val="F6CE86"/>
                </a:solidFill>
              </a:rPr>
              <a:t>щільність</a:t>
            </a:r>
            <a:r>
              <a:rPr lang="ru-RU" sz="1000" dirty="0" smtClean="0">
                <a:solidFill>
                  <a:srgbClr val="F6CE86"/>
                </a:solidFill>
              </a:rPr>
              <a:t> </a:t>
            </a:r>
            <a:r>
              <a:rPr lang="ru-RU" sz="1000" dirty="0" err="1" smtClean="0">
                <a:solidFill>
                  <a:srgbClr val="F6CE86"/>
                </a:solidFill>
              </a:rPr>
              <a:t>нашого</a:t>
            </a:r>
            <a:r>
              <a:rPr lang="ru-RU" sz="1000" dirty="0" smtClean="0">
                <a:solidFill>
                  <a:srgbClr val="F6CE86"/>
                </a:solidFill>
              </a:rPr>
              <a:t> </a:t>
            </a:r>
            <a:r>
              <a:rPr lang="ru-RU" sz="1000" dirty="0" err="1" smtClean="0">
                <a:solidFill>
                  <a:srgbClr val="F6CE86"/>
                </a:solidFill>
              </a:rPr>
              <a:t>світила</a:t>
            </a:r>
            <a:r>
              <a:rPr lang="ru-RU" sz="1000" dirty="0" smtClean="0">
                <a:solidFill>
                  <a:srgbClr val="F6CE86"/>
                </a:solidFill>
              </a:rPr>
              <a:t> невелика – </a:t>
            </a:r>
            <a:r>
              <a:rPr lang="ru-RU" sz="1000" dirty="0" err="1" smtClean="0">
                <a:solidFill>
                  <a:srgbClr val="F6CE86"/>
                </a:solidFill>
              </a:rPr>
              <a:t>всього</a:t>
            </a:r>
            <a:r>
              <a:rPr lang="ru-RU" sz="1000" dirty="0" smtClean="0">
                <a:solidFill>
                  <a:srgbClr val="F6CE86"/>
                </a:solidFill>
              </a:rPr>
              <a:t> в 1,4 разу </a:t>
            </a:r>
            <a:r>
              <a:rPr lang="ru-RU" sz="1000" dirty="0" err="1" smtClean="0">
                <a:solidFill>
                  <a:srgbClr val="F6CE86"/>
                </a:solidFill>
              </a:rPr>
              <a:t>більше</a:t>
            </a:r>
            <a:r>
              <a:rPr lang="ru-RU" sz="1000" dirty="0" smtClean="0">
                <a:solidFill>
                  <a:srgbClr val="F6CE86"/>
                </a:solidFill>
              </a:rPr>
              <a:t> </a:t>
            </a:r>
            <a:r>
              <a:rPr lang="ru-RU" sz="1000" dirty="0" err="1" smtClean="0">
                <a:solidFill>
                  <a:srgbClr val="F6CE86"/>
                </a:solidFill>
              </a:rPr>
              <a:t>щільності</a:t>
            </a:r>
            <a:r>
              <a:rPr lang="ru-RU" sz="1000" dirty="0" smtClean="0">
                <a:solidFill>
                  <a:srgbClr val="F6CE86"/>
                </a:solidFill>
              </a:rPr>
              <a:t> води..</a:t>
            </a:r>
          </a:p>
          <a:p>
            <a:r>
              <a:rPr lang="ru-RU" sz="1000" dirty="0" err="1" smtClean="0">
                <a:solidFill>
                  <a:srgbClr val="F6CE86"/>
                </a:solidFill>
              </a:rPr>
              <a:t>Вперше</a:t>
            </a:r>
            <a:r>
              <a:rPr lang="ru-RU" sz="1000" dirty="0" smtClean="0">
                <a:solidFill>
                  <a:srgbClr val="F6CE86"/>
                </a:solidFill>
              </a:rPr>
              <a:t> </a:t>
            </a:r>
            <a:r>
              <a:rPr lang="ru-RU" sz="1000" dirty="0" err="1" smtClean="0">
                <a:solidFill>
                  <a:srgbClr val="F6CE86"/>
                </a:solidFill>
              </a:rPr>
              <a:t>обертання</a:t>
            </a:r>
            <a:r>
              <a:rPr lang="ru-RU" sz="1000" dirty="0" smtClean="0">
                <a:solidFill>
                  <a:srgbClr val="F6CE86"/>
                </a:solidFill>
              </a:rPr>
              <a:t> </a:t>
            </a:r>
            <a:r>
              <a:rPr lang="ru-RU" sz="1000" dirty="0" err="1" smtClean="0">
                <a:solidFill>
                  <a:srgbClr val="F6CE86"/>
                </a:solidFill>
              </a:rPr>
              <a:t>Сонця</a:t>
            </a:r>
            <a:r>
              <a:rPr lang="ru-RU" sz="1000" dirty="0" smtClean="0">
                <a:solidFill>
                  <a:srgbClr val="F6CE86"/>
                </a:solidFill>
              </a:rPr>
              <a:t> </a:t>
            </a:r>
            <a:r>
              <a:rPr lang="ru-RU" sz="1000" dirty="0" err="1" smtClean="0">
                <a:solidFill>
                  <a:srgbClr val="F6CE86"/>
                </a:solidFill>
              </a:rPr>
              <a:t>спостерігав</a:t>
            </a:r>
            <a:r>
              <a:rPr lang="ru-RU" sz="1000" dirty="0" smtClean="0">
                <a:solidFill>
                  <a:srgbClr val="F6CE86"/>
                </a:solidFill>
              </a:rPr>
              <a:t> </a:t>
            </a:r>
            <a:r>
              <a:rPr lang="ru-RU" sz="1000" dirty="0" err="1" smtClean="0">
                <a:solidFill>
                  <a:srgbClr val="F6CE86"/>
                </a:solidFill>
              </a:rPr>
              <a:t>Галілей</a:t>
            </a:r>
            <a:r>
              <a:rPr lang="ru-RU" sz="1000" dirty="0" smtClean="0">
                <a:solidFill>
                  <a:srgbClr val="F6CE86"/>
                </a:solidFill>
              </a:rPr>
              <a:t> по </a:t>
            </a:r>
            <a:r>
              <a:rPr lang="ru-RU" sz="1000" dirty="0" err="1" smtClean="0">
                <a:solidFill>
                  <a:srgbClr val="F6CE86"/>
                </a:solidFill>
              </a:rPr>
              <a:t>руху</a:t>
            </a:r>
            <a:r>
              <a:rPr lang="ru-RU" sz="1000" dirty="0" smtClean="0">
                <a:solidFill>
                  <a:srgbClr val="F6CE86"/>
                </a:solidFill>
              </a:rPr>
              <a:t> </a:t>
            </a:r>
            <a:r>
              <a:rPr lang="ru-RU" sz="1000" dirty="0" err="1" smtClean="0">
                <a:solidFill>
                  <a:srgbClr val="F6CE86"/>
                </a:solidFill>
              </a:rPr>
              <a:t>плям</a:t>
            </a:r>
            <a:r>
              <a:rPr lang="ru-RU" sz="1000" dirty="0" smtClean="0">
                <a:solidFill>
                  <a:srgbClr val="F6CE86"/>
                </a:solidFill>
              </a:rPr>
              <a:t> </a:t>
            </a:r>
            <a:r>
              <a:rPr lang="ru-RU" sz="1000" dirty="0" err="1" smtClean="0">
                <a:solidFill>
                  <a:srgbClr val="F6CE86"/>
                </a:solidFill>
              </a:rPr>
              <a:t>по</a:t>
            </a:r>
            <a:r>
              <a:rPr lang="ru-RU" sz="1000" dirty="0" smtClean="0">
                <a:solidFill>
                  <a:srgbClr val="F6CE86"/>
                </a:solidFill>
              </a:rPr>
              <a:t> </a:t>
            </a:r>
            <a:r>
              <a:rPr lang="ru-RU" sz="1000" dirty="0" err="1" smtClean="0">
                <a:solidFill>
                  <a:srgbClr val="F6CE86"/>
                </a:solidFill>
              </a:rPr>
              <a:t>поверхні</a:t>
            </a:r>
            <a:r>
              <a:rPr lang="ru-RU" sz="1000" dirty="0" smtClean="0">
                <a:solidFill>
                  <a:srgbClr val="F6CE86"/>
                </a:solidFill>
              </a:rPr>
              <a:t>. </a:t>
            </a:r>
            <a:r>
              <a:rPr lang="ru-RU" sz="1000" dirty="0" err="1" smtClean="0">
                <a:solidFill>
                  <a:srgbClr val="F6CE86"/>
                </a:solidFill>
              </a:rPr>
              <a:t>Різні</a:t>
            </a:r>
            <a:r>
              <a:rPr lang="ru-RU" sz="1000" dirty="0" smtClean="0">
                <a:solidFill>
                  <a:srgbClr val="F6CE86"/>
                </a:solidFill>
              </a:rPr>
              <a:t> </a:t>
            </a:r>
            <a:r>
              <a:rPr lang="ru-RU" sz="1000" dirty="0" err="1" smtClean="0">
                <a:solidFill>
                  <a:srgbClr val="F6CE86"/>
                </a:solidFill>
              </a:rPr>
              <a:t>зони</a:t>
            </a:r>
            <a:r>
              <a:rPr lang="ru-RU" sz="1000" dirty="0" smtClean="0">
                <a:solidFill>
                  <a:srgbClr val="F6CE86"/>
                </a:solidFill>
              </a:rPr>
              <a:t> </a:t>
            </a:r>
            <a:r>
              <a:rPr lang="ru-RU" sz="1000" dirty="0" err="1" smtClean="0">
                <a:solidFill>
                  <a:srgbClr val="F6CE86"/>
                </a:solidFill>
              </a:rPr>
              <a:t>Сонця</a:t>
            </a:r>
            <a:r>
              <a:rPr lang="ru-RU" sz="1000" dirty="0" smtClean="0">
                <a:solidFill>
                  <a:srgbClr val="F6CE86"/>
                </a:solidFill>
              </a:rPr>
              <a:t> </a:t>
            </a:r>
            <a:r>
              <a:rPr lang="ru-RU" sz="1000" dirty="0" err="1" smtClean="0">
                <a:solidFill>
                  <a:srgbClr val="F6CE86"/>
                </a:solidFill>
              </a:rPr>
              <a:t>обертаються</a:t>
            </a:r>
            <a:r>
              <a:rPr lang="ru-RU" sz="1000" dirty="0" smtClean="0">
                <a:solidFill>
                  <a:srgbClr val="F6CE86"/>
                </a:solidFill>
              </a:rPr>
              <a:t> </a:t>
            </a:r>
            <a:r>
              <a:rPr lang="ru-RU" sz="1000" dirty="0" err="1" smtClean="0">
                <a:solidFill>
                  <a:srgbClr val="F6CE86"/>
                </a:solidFill>
              </a:rPr>
              <a:t>довкола</a:t>
            </a:r>
            <a:r>
              <a:rPr lang="ru-RU" sz="1000" dirty="0" smtClean="0">
                <a:solidFill>
                  <a:srgbClr val="F6CE86"/>
                </a:solidFill>
              </a:rPr>
              <a:t> </a:t>
            </a:r>
            <a:r>
              <a:rPr lang="ru-RU" sz="1000" dirty="0" err="1" smtClean="0">
                <a:solidFill>
                  <a:srgbClr val="F6CE86"/>
                </a:solidFill>
              </a:rPr>
              <a:t>осі</a:t>
            </a:r>
            <a:r>
              <a:rPr lang="ru-RU" sz="1000" dirty="0" smtClean="0">
                <a:solidFill>
                  <a:srgbClr val="F6CE86"/>
                </a:solidFill>
              </a:rPr>
              <a:t> </a:t>
            </a:r>
            <a:r>
              <a:rPr lang="ru-RU" sz="1000" dirty="0" err="1" smtClean="0">
                <a:solidFill>
                  <a:srgbClr val="F6CE86"/>
                </a:solidFill>
              </a:rPr>
              <a:t>з</a:t>
            </a:r>
            <a:r>
              <a:rPr lang="ru-RU" sz="1000" dirty="0" smtClean="0">
                <a:solidFill>
                  <a:srgbClr val="F6CE86"/>
                </a:solidFill>
              </a:rPr>
              <a:t> </a:t>
            </a:r>
            <a:r>
              <a:rPr lang="ru-RU" sz="1000" dirty="0" err="1" smtClean="0">
                <a:solidFill>
                  <a:srgbClr val="F6CE86"/>
                </a:solidFill>
              </a:rPr>
              <a:t>різними</a:t>
            </a:r>
            <a:r>
              <a:rPr lang="ru-RU" sz="1000" dirty="0" smtClean="0">
                <a:solidFill>
                  <a:srgbClr val="F6CE86"/>
                </a:solidFill>
              </a:rPr>
              <a:t> </a:t>
            </a:r>
            <a:r>
              <a:rPr lang="ru-RU" sz="1000" dirty="0" err="1" smtClean="0">
                <a:solidFill>
                  <a:srgbClr val="F6CE86"/>
                </a:solidFill>
              </a:rPr>
              <a:t>періодами</a:t>
            </a:r>
            <a:r>
              <a:rPr lang="ru-RU" sz="1000" dirty="0" smtClean="0">
                <a:solidFill>
                  <a:srgbClr val="F6CE86"/>
                </a:solidFill>
              </a:rPr>
              <a:t>. Так </a:t>
            </a:r>
            <a:r>
              <a:rPr lang="ru-RU" sz="1000" dirty="0" err="1" smtClean="0">
                <a:solidFill>
                  <a:srgbClr val="F6CE86"/>
                </a:solidFill>
              </a:rPr>
              <a:t>крапки</a:t>
            </a:r>
            <a:r>
              <a:rPr lang="ru-RU" sz="1000" dirty="0" smtClean="0">
                <a:solidFill>
                  <a:srgbClr val="F6CE86"/>
                </a:solidFill>
              </a:rPr>
              <a:t> на </a:t>
            </a:r>
            <a:r>
              <a:rPr lang="ru-RU" sz="1000" dirty="0" err="1" smtClean="0">
                <a:solidFill>
                  <a:srgbClr val="F6CE86"/>
                </a:solidFill>
              </a:rPr>
              <a:t>екваторі</a:t>
            </a:r>
            <a:r>
              <a:rPr lang="ru-RU" sz="1000" dirty="0" smtClean="0">
                <a:solidFill>
                  <a:srgbClr val="F6CE86"/>
                </a:solidFill>
              </a:rPr>
              <a:t> </a:t>
            </a:r>
            <a:r>
              <a:rPr lang="ru-RU" sz="1000" dirty="0" err="1" smtClean="0">
                <a:solidFill>
                  <a:srgbClr val="F6CE86"/>
                </a:solidFill>
              </a:rPr>
              <a:t>мають</a:t>
            </a:r>
            <a:r>
              <a:rPr lang="ru-RU" sz="1000" dirty="0" smtClean="0">
                <a:solidFill>
                  <a:srgbClr val="F6CE86"/>
                </a:solidFill>
              </a:rPr>
              <a:t> </a:t>
            </a:r>
            <a:r>
              <a:rPr lang="ru-RU" sz="1000" dirty="0" err="1" smtClean="0">
                <a:solidFill>
                  <a:srgbClr val="F6CE86"/>
                </a:solidFill>
              </a:rPr>
              <a:t>період</a:t>
            </a:r>
            <a:r>
              <a:rPr lang="ru-RU" sz="1000" dirty="0" smtClean="0">
                <a:solidFill>
                  <a:srgbClr val="F6CE86"/>
                </a:solidFill>
              </a:rPr>
              <a:t> </a:t>
            </a:r>
            <a:r>
              <a:rPr lang="ru-RU" sz="1000" dirty="0" err="1" smtClean="0">
                <a:solidFill>
                  <a:srgbClr val="F6CE86"/>
                </a:solidFill>
              </a:rPr>
              <a:t>близько</a:t>
            </a:r>
            <a:r>
              <a:rPr lang="ru-RU" sz="1000" dirty="0" smtClean="0">
                <a:solidFill>
                  <a:srgbClr val="F6CE86"/>
                </a:solidFill>
              </a:rPr>
              <a:t> 25 </a:t>
            </a:r>
            <a:r>
              <a:rPr lang="ru-RU" sz="1000" dirty="0" err="1" smtClean="0">
                <a:solidFill>
                  <a:srgbClr val="F6CE86"/>
                </a:solidFill>
              </a:rPr>
              <a:t>діб</a:t>
            </a:r>
            <a:r>
              <a:rPr lang="ru-RU" sz="1000" dirty="0" smtClean="0">
                <a:solidFill>
                  <a:srgbClr val="F6CE86"/>
                </a:solidFill>
              </a:rPr>
              <a:t>, на </a:t>
            </a:r>
            <a:r>
              <a:rPr lang="ru-RU" sz="1000" dirty="0" err="1" smtClean="0">
                <a:solidFill>
                  <a:srgbClr val="F6CE86"/>
                </a:solidFill>
              </a:rPr>
              <a:t>широті</a:t>
            </a:r>
            <a:r>
              <a:rPr lang="ru-RU" sz="1000" dirty="0" smtClean="0">
                <a:solidFill>
                  <a:srgbClr val="F6CE86"/>
                </a:solidFill>
              </a:rPr>
              <a:t> 40° </a:t>
            </a:r>
            <a:r>
              <a:rPr lang="ru-RU" sz="1000" dirty="0" err="1" smtClean="0">
                <a:solidFill>
                  <a:srgbClr val="F6CE86"/>
                </a:solidFill>
              </a:rPr>
              <a:t>період</a:t>
            </a:r>
            <a:r>
              <a:rPr lang="ru-RU" sz="1000" dirty="0" smtClean="0">
                <a:solidFill>
                  <a:srgbClr val="F6CE86"/>
                </a:solidFill>
              </a:rPr>
              <a:t> </a:t>
            </a:r>
            <a:r>
              <a:rPr lang="ru-RU" sz="1000" dirty="0" err="1" smtClean="0">
                <a:solidFill>
                  <a:srgbClr val="F6CE86"/>
                </a:solidFill>
              </a:rPr>
              <a:t>обертання</a:t>
            </a:r>
            <a:r>
              <a:rPr lang="ru-RU" sz="1000" dirty="0" smtClean="0">
                <a:solidFill>
                  <a:srgbClr val="F6CE86"/>
                </a:solidFill>
              </a:rPr>
              <a:t> </a:t>
            </a:r>
            <a:r>
              <a:rPr lang="ru-RU" sz="1000" dirty="0" err="1" smtClean="0">
                <a:solidFill>
                  <a:srgbClr val="F6CE86"/>
                </a:solidFill>
              </a:rPr>
              <a:t>рівний</a:t>
            </a:r>
            <a:r>
              <a:rPr lang="ru-RU" sz="1000" dirty="0" smtClean="0">
                <a:solidFill>
                  <a:srgbClr val="F6CE86"/>
                </a:solidFill>
              </a:rPr>
              <a:t> 27 </a:t>
            </a:r>
            <a:r>
              <a:rPr lang="ru-RU" sz="1000" dirty="0" err="1" smtClean="0">
                <a:solidFill>
                  <a:srgbClr val="F6CE86"/>
                </a:solidFill>
              </a:rPr>
              <a:t>діб</a:t>
            </a:r>
            <a:r>
              <a:rPr lang="ru-RU" sz="1000" dirty="0" smtClean="0">
                <a:solidFill>
                  <a:srgbClr val="F6CE86"/>
                </a:solidFill>
              </a:rPr>
              <a:t>, а </a:t>
            </a:r>
            <a:r>
              <a:rPr lang="ru-RU" sz="1000" dirty="0" err="1" smtClean="0">
                <a:solidFill>
                  <a:srgbClr val="F6CE86"/>
                </a:solidFill>
              </a:rPr>
              <a:t>поблизу</a:t>
            </a:r>
            <a:r>
              <a:rPr lang="ru-RU" sz="1000" dirty="0" smtClean="0">
                <a:solidFill>
                  <a:srgbClr val="F6CE86"/>
                </a:solidFill>
              </a:rPr>
              <a:t> </a:t>
            </a:r>
            <a:r>
              <a:rPr lang="ru-RU" sz="1000" dirty="0" err="1" smtClean="0">
                <a:solidFill>
                  <a:srgbClr val="F6CE86"/>
                </a:solidFill>
              </a:rPr>
              <a:t>полюсів</a:t>
            </a:r>
            <a:r>
              <a:rPr lang="ru-RU" sz="1000" dirty="0" smtClean="0">
                <a:solidFill>
                  <a:srgbClr val="F6CE86"/>
                </a:solidFill>
              </a:rPr>
              <a:t> – 30 </a:t>
            </a:r>
            <a:r>
              <a:rPr lang="ru-RU" sz="1000" dirty="0" err="1" smtClean="0">
                <a:solidFill>
                  <a:srgbClr val="F6CE86"/>
                </a:solidFill>
              </a:rPr>
              <a:t>діб</a:t>
            </a:r>
            <a:r>
              <a:rPr lang="ru-RU" sz="1000" dirty="0" smtClean="0">
                <a:solidFill>
                  <a:srgbClr val="F6CE86"/>
                </a:solidFill>
              </a:rPr>
              <a:t>. </a:t>
            </a:r>
            <a:r>
              <a:rPr lang="ru-RU" sz="1000" dirty="0" err="1" smtClean="0">
                <a:solidFill>
                  <a:srgbClr val="F6CE86"/>
                </a:solidFill>
              </a:rPr>
              <a:t>Це</a:t>
            </a:r>
            <a:r>
              <a:rPr lang="ru-RU" sz="1000" dirty="0" smtClean="0">
                <a:solidFill>
                  <a:srgbClr val="F6CE86"/>
                </a:solidFill>
              </a:rPr>
              <a:t> доводить, </a:t>
            </a:r>
            <a:r>
              <a:rPr lang="ru-RU" sz="1000" dirty="0" err="1" smtClean="0">
                <a:solidFill>
                  <a:srgbClr val="F6CE86"/>
                </a:solidFill>
              </a:rPr>
              <a:t>що</a:t>
            </a:r>
            <a:r>
              <a:rPr lang="ru-RU" sz="1000" dirty="0" smtClean="0">
                <a:solidFill>
                  <a:srgbClr val="F6CE86"/>
                </a:solidFill>
              </a:rPr>
              <a:t> </a:t>
            </a:r>
            <a:r>
              <a:rPr lang="ru-RU" sz="1000" dirty="0" err="1" smtClean="0">
                <a:solidFill>
                  <a:srgbClr val="F6CE86"/>
                </a:solidFill>
              </a:rPr>
              <a:t>Сонце</a:t>
            </a:r>
            <a:r>
              <a:rPr lang="ru-RU" sz="1000" dirty="0" smtClean="0">
                <a:solidFill>
                  <a:srgbClr val="F6CE86"/>
                </a:solidFill>
              </a:rPr>
              <a:t> </a:t>
            </a:r>
            <a:r>
              <a:rPr lang="ru-RU" sz="1000" dirty="0" err="1" smtClean="0">
                <a:solidFill>
                  <a:srgbClr val="F6CE86"/>
                </a:solidFill>
              </a:rPr>
              <a:t>обертається</a:t>
            </a:r>
            <a:r>
              <a:rPr lang="ru-RU" sz="1000" dirty="0" smtClean="0">
                <a:solidFill>
                  <a:srgbClr val="F6CE86"/>
                </a:solidFill>
              </a:rPr>
              <a:t> не як </a:t>
            </a:r>
            <a:r>
              <a:rPr lang="ru-RU" sz="1000" dirty="0" err="1" smtClean="0">
                <a:solidFill>
                  <a:srgbClr val="F6CE86"/>
                </a:solidFill>
              </a:rPr>
              <a:t>тверде</a:t>
            </a:r>
            <a:r>
              <a:rPr lang="ru-RU" sz="1000" dirty="0" smtClean="0">
                <a:solidFill>
                  <a:srgbClr val="F6CE86"/>
                </a:solidFill>
              </a:rPr>
              <a:t> </a:t>
            </a:r>
            <a:r>
              <a:rPr lang="ru-RU" sz="1000" dirty="0" err="1" smtClean="0">
                <a:solidFill>
                  <a:srgbClr val="F6CE86"/>
                </a:solidFill>
              </a:rPr>
              <a:t>тіло</a:t>
            </a:r>
            <a:r>
              <a:rPr lang="ru-RU" sz="1000" dirty="0" smtClean="0">
                <a:solidFill>
                  <a:srgbClr val="F6CE86"/>
                </a:solidFill>
              </a:rPr>
              <a:t>, </a:t>
            </a:r>
            <a:r>
              <a:rPr lang="ru-RU" sz="1000" dirty="0" err="1" smtClean="0">
                <a:solidFill>
                  <a:srgbClr val="F6CE86"/>
                </a:solidFill>
              </a:rPr>
              <a:t>швидкість</a:t>
            </a:r>
            <a:r>
              <a:rPr lang="ru-RU" sz="1000" dirty="0" smtClean="0">
                <a:solidFill>
                  <a:srgbClr val="F6CE86"/>
                </a:solidFill>
              </a:rPr>
              <a:t> </a:t>
            </a:r>
            <a:r>
              <a:rPr lang="ru-RU" sz="1000" dirty="0" err="1" smtClean="0">
                <a:solidFill>
                  <a:srgbClr val="F6CE86"/>
                </a:solidFill>
              </a:rPr>
              <a:t>обертання</a:t>
            </a:r>
            <a:r>
              <a:rPr lang="ru-RU" sz="1000" dirty="0" smtClean="0">
                <a:solidFill>
                  <a:srgbClr val="F6CE86"/>
                </a:solidFill>
              </a:rPr>
              <a:t> </a:t>
            </a:r>
            <a:r>
              <a:rPr lang="ru-RU" sz="1000" dirty="0" err="1" smtClean="0">
                <a:solidFill>
                  <a:srgbClr val="F6CE86"/>
                </a:solidFill>
              </a:rPr>
              <a:t>крапок</a:t>
            </a:r>
            <a:r>
              <a:rPr lang="ru-RU" sz="1000" dirty="0" smtClean="0">
                <a:solidFill>
                  <a:srgbClr val="F6CE86"/>
                </a:solidFill>
              </a:rPr>
              <a:t> на </a:t>
            </a:r>
            <a:r>
              <a:rPr lang="ru-RU" sz="1000" dirty="0" err="1" smtClean="0">
                <a:solidFill>
                  <a:srgbClr val="F6CE86"/>
                </a:solidFill>
              </a:rPr>
              <a:t>поверхні</a:t>
            </a:r>
            <a:r>
              <a:rPr lang="ru-RU" sz="1000" dirty="0" smtClean="0">
                <a:solidFill>
                  <a:srgbClr val="F6CE86"/>
                </a:solidFill>
              </a:rPr>
              <a:t> </a:t>
            </a:r>
            <a:r>
              <a:rPr lang="ru-RU" sz="1000" dirty="0" err="1" smtClean="0">
                <a:solidFill>
                  <a:srgbClr val="F6CE86"/>
                </a:solidFill>
              </a:rPr>
              <a:t>Сонця</a:t>
            </a:r>
            <a:r>
              <a:rPr lang="ru-RU" sz="1000" dirty="0" smtClean="0">
                <a:solidFill>
                  <a:srgbClr val="F6CE86"/>
                </a:solidFill>
              </a:rPr>
              <a:t> </a:t>
            </a:r>
            <a:r>
              <a:rPr lang="ru-RU" sz="1000" dirty="0" err="1" smtClean="0">
                <a:solidFill>
                  <a:srgbClr val="F6CE86"/>
                </a:solidFill>
              </a:rPr>
              <a:t>зменшується</a:t>
            </a:r>
            <a:r>
              <a:rPr lang="ru-RU" sz="1000" dirty="0" smtClean="0">
                <a:solidFill>
                  <a:srgbClr val="F6CE86"/>
                </a:solidFill>
              </a:rPr>
              <a:t> </a:t>
            </a:r>
            <a:r>
              <a:rPr lang="ru-RU" sz="1000" dirty="0" err="1" smtClean="0">
                <a:solidFill>
                  <a:srgbClr val="F6CE86"/>
                </a:solidFill>
              </a:rPr>
              <a:t>від</a:t>
            </a:r>
            <a:r>
              <a:rPr lang="ru-RU" sz="1000" dirty="0" smtClean="0">
                <a:solidFill>
                  <a:srgbClr val="F6CE86"/>
                </a:solidFill>
              </a:rPr>
              <a:t> </a:t>
            </a:r>
            <a:r>
              <a:rPr lang="ru-RU" sz="1000" dirty="0" err="1" smtClean="0">
                <a:solidFill>
                  <a:srgbClr val="F6CE86"/>
                </a:solidFill>
              </a:rPr>
              <a:t>екватора</a:t>
            </a:r>
            <a:r>
              <a:rPr lang="ru-RU" sz="1000" dirty="0" smtClean="0">
                <a:solidFill>
                  <a:srgbClr val="F6CE86"/>
                </a:solidFill>
              </a:rPr>
              <a:t> до </a:t>
            </a:r>
            <a:r>
              <a:rPr lang="ru-RU" sz="1000" dirty="0" err="1" smtClean="0">
                <a:solidFill>
                  <a:srgbClr val="F6CE86"/>
                </a:solidFill>
              </a:rPr>
              <a:t>полюсів</a:t>
            </a:r>
            <a:r>
              <a:rPr lang="ru-RU" sz="1000" dirty="0" smtClean="0">
                <a:solidFill>
                  <a:srgbClr val="F6CE86"/>
                </a:solidFill>
              </a:rPr>
              <a:t>.</a:t>
            </a:r>
          </a:p>
          <a:p>
            <a:r>
              <a:rPr lang="ru-RU" sz="1000" dirty="0" err="1" smtClean="0">
                <a:solidFill>
                  <a:srgbClr val="F6CE86"/>
                </a:solidFill>
              </a:rPr>
              <a:t>Повна</a:t>
            </a:r>
            <a:r>
              <a:rPr lang="ru-RU" sz="1000" dirty="0" smtClean="0">
                <a:solidFill>
                  <a:srgbClr val="F6CE86"/>
                </a:solidFill>
              </a:rPr>
              <a:t> </a:t>
            </a:r>
            <a:r>
              <a:rPr lang="ru-RU" sz="1000" dirty="0" err="1" smtClean="0">
                <a:solidFill>
                  <a:srgbClr val="F6CE86"/>
                </a:solidFill>
              </a:rPr>
              <a:t>кількість</a:t>
            </a:r>
            <a:r>
              <a:rPr lang="ru-RU" sz="1000" dirty="0" smtClean="0">
                <a:solidFill>
                  <a:srgbClr val="F6CE86"/>
                </a:solidFill>
              </a:rPr>
              <a:t> </a:t>
            </a:r>
            <a:r>
              <a:rPr lang="ru-RU" sz="1000" dirty="0" err="1" smtClean="0">
                <a:solidFill>
                  <a:srgbClr val="F6CE86"/>
                </a:solidFill>
              </a:rPr>
              <a:t>енергії</a:t>
            </a:r>
            <a:r>
              <a:rPr lang="ru-RU" sz="1000" dirty="0" smtClean="0">
                <a:solidFill>
                  <a:srgbClr val="F6CE86"/>
                </a:solidFill>
              </a:rPr>
              <a:t>, </a:t>
            </a:r>
            <a:r>
              <a:rPr lang="ru-RU" sz="1000" dirty="0" err="1" smtClean="0">
                <a:solidFill>
                  <a:srgbClr val="F6CE86"/>
                </a:solidFill>
              </a:rPr>
              <a:t>що</a:t>
            </a:r>
            <a:r>
              <a:rPr lang="ru-RU" sz="1000" dirty="0" smtClean="0">
                <a:solidFill>
                  <a:srgbClr val="F6CE86"/>
                </a:solidFill>
              </a:rPr>
              <a:t> </a:t>
            </a:r>
            <a:r>
              <a:rPr lang="ru-RU" sz="1000" dirty="0" err="1" smtClean="0">
                <a:solidFill>
                  <a:srgbClr val="F6CE86"/>
                </a:solidFill>
              </a:rPr>
              <a:t>випромінюється</a:t>
            </a:r>
            <a:r>
              <a:rPr lang="ru-RU" sz="1000" dirty="0" smtClean="0">
                <a:solidFill>
                  <a:srgbClr val="F6CE86"/>
                </a:solidFill>
              </a:rPr>
              <a:t> </a:t>
            </a:r>
            <a:r>
              <a:rPr lang="ru-RU" sz="1000" dirty="0" err="1" smtClean="0">
                <a:solidFill>
                  <a:srgbClr val="F6CE86"/>
                </a:solidFill>
              </a:rPr>
              <a:t>Сонцем</a:t>
            </a:r>
            <a:r>
              <a:rPr lang="ru-RU" sz="1000" dirty="0" smtClean="0">
                <a:solidFill>
                  <a:srgbClr val="F6CE86"/>
                </a:solidFill>
              </a:rPr>
              <a:t>, </a:t>
            </a:r>
            <a:r>
              <a:rPr lang="ru-RU" sz="1000" dirty="0" err="1" smtClean="0">
                <a:solidFill>
                  <a:srgbClr val="F6CE86"/>
                </a:solidFill>
              </a:rPr>
              <a:t>складає</a:t>
            </a:r>
            <a:r>
              <a:rPr lang="ru-RU" sz="1000" dirty="0" smtClean="0">
                <a:solidFill>
                  <a:srgbClr val="F6CE86"/>
                </a:solidFill>
              </a:rPr>
              <a:t> </a:t>
            </a:r>
            <a:r>
              <a:rPr lang="en-US" sz="1000" dirty="0" smtClean="0">
                <a:solidFill>
                  <a:srgbClr val="F6CE86"/>
                </a:solidFill>
              </a:rPr>
              <a:t>L  = 3,86</a:t>
            </a:r>
            <a:r>
              <a:rPr lang="uk-UA" sz="1000" dirty="0" smtClean="0">
                <a:solidFill>
                  <a:srgbClr val="F6CE86"/>
                </a:solidFill>
              </a:rPr>
              <a:t>7</a:t>
            </a:r>
            <a:r>
              <a:rPr lang="en-US" sz="1000" dirty="0" smtClean="0">
                <a:solidFill>
                  <a:srgbClr val="F6CE86"/>
                </a:solidFill>
              </a:rPr>
              <a:t>1033 </a:t>
            </a:r>
            <a:r>
              <a:rPr lang="ru-RU" sz="1000" dirty="0" err="1" smtClean="0">
                <a:solidFill>
                  <a:srgbClr val="F6CE86"/>
                </a:solidFill>
              </a:rPr>
              <a:t>ерг</a:t>
            </a:r>
            <a:r>
              <a:rPr lang="ru-RU" sz="1000" dirty="0" smtClean="0">
                <a:solidFill>
                  <a:srgbClr val="F6CE86"/>
                </a:solidFill>
              </a:rPr>
              <a:t>/с = 3,8671026 Вт. </a:t>
            </a:r>
            <a:r>
              <a:rPr lang="ru-RU" sz="1000" dirty="0" err="1" smtClean="0">
                <a:solidFill>
                  <a:srgbClr val="F6CE86"/>
                </a:solidFill>
              </a:rPr>
              <a:t>Це</a:t>
            </a:r>
            <a:r>
              <a:rPr lang="ru-RU" sz="1000" dirty="0" smtClean="0">
                <a:solidFill>
                  <a:srgbClr val="F6CE86"/>
                </a:solidFill>
              </a:rPr>
              <a:t> </a:t>
            </a:r>
            <a:r>
              <a:rPr lang="ru-RU" sz="1000" dirty="0" err="1" smtClean="0">
                <a:solidFill>
                  <a:srgbClr val="F6CE86"/>
                </a:solidFill>
              </a:rPr>
              <a:t>відповідає</a:t>
            </a:r>
            <a:r>
              <a:rPr lang="ru-RU" sz="1000" dirty="0" smtClean="0">
                <a:solidFill>
                  <a:srgbClr val="F6CE86"/>
                </a:solidFill>
              </a:rPr>
              <a:t> 6,5 кВт </a:t>
            </a:r>
            <a:r>
              <a:rPr lang="ru-RU" sz="1000" dirty="0" err="1" smtClean="0">
                <a:solidFill>
                  <a:srgbClr val="F6CE86"/>
                </a:solidFill>
              </a:rPr>
              <a:t>з</a:t>
            </a:r>
            <a:r>
              <a:rPr lang="ru-RU" sz="1000" dirty="0" smtClean="0">
                <a:solidFill>
                  <a:srgbClr val="F6CE86"/>
                </a:solidFill>
              </a:rPr>
              <a:t> кожного квадратного сантиметра </a:t>
            </a:r>
            <a:r>
              <a:rPr lang="ru-RU" sz="1000" dirty="0" err="1" smtClean="0">
                <a:solidFill>
                  <a:srgbClr val="F6CE86"/>
                </a:solidFill>
              </a:rPr>
              <a:t>його</a:t>
            </a:r>
            <a:r>
              <a:rPr lang="ru-RU" sz="1000" dirty="0" smtClean="0">
                <a:solidFill>
                  <a:srgbClr val="F6CE86"/>
                </a:solidFill>
              </a:rPr>
              <a:t> </a:t>
            </a:r>
            <a:r>
              <a:rPr lang="ru-RU" sz="1000" dirty="0" err="1" smtClean="0">
                <a:solidFill>
                  <a:srgbClr val="F6CE86"/>
                </a:solidFill>
              </a:rPr>
              <a:t>поверхні</a:t>
            </a:r>
            <a:r>
              <a:rPr lang="ru-RU" sz="1000" dirty="0" smtClean="0">
                <a:solidFill>
                  <a:srgbClr val="F6CE86"/>
                </a:solidFill>
              </a:rPr>
              <a:t>! </a:t>
            </a:r>
            <a:r>
              <a:rPr lang="ru-RU" sz="1000" dirty="0" err="1" smtClean="0">
                <a:solidFill>
                  <a:srgbClr val="F6CE86"/>
                </a:solidFill>
              </a:rPr>
              <a:t>Лише</a:t>
            </a:r>
            <a:r>
              <a:rPr lang="ru-RU" sz="1000" dirty="0" smtClean="0">
                <a:solidFill>
                  <a:srgbClr val="F6CE86"/>
                </a:solidFill>
              </a:rPr>
              <a:t> одну </a:t>
            </a:r>
            <a:r>
              <a:rPr lang="ru-RU" sz="1000" dirty="0" err="1" smtClean="0">
                <a:solidFill>
                  <a:srgbClr val="F6CE86"/>
                </a:solidFill>
              </a:rPr>
              <a:t>двохмільярдну</a:t>
            </a:r>
            <a:r>
              <a:rPr lang="ru-RU" sz="1000" dirty="0" smtClean="0">
                <a:solidFill>
                  <a:srgbClr val="F6CE86"/>
                </a:solidFill>
              </a:rPr>
              <a:t> </a:t>
            </a:r>
            <a:r>
              <a:rPr lang="ru-RU" sz="1000" dirty="0" err="1" smtClean="0">
                <a:solidFill>
                  <a:srgbClr val="F6CE86"/>
                </a:solidFill>
              </a:rPr>
              <a:t>частину</a:t>
            </a:r>
            <a:r>
              <a:rPr lang="ru-RU" sz="1000" dirty="0" smtClean="0">
                <a:solidFill>
                  <a:srgbClr val="F6CE86"/>
                </a:solidFill>
              </a:rPr>
              <a:t> </a:t>
            </a:r>
            <a:r>
              <a:rPr lang="ru-RU" sz="1000" dirty="0" err="1" smtClean="0">
                <a:solidFill>
                  <a:srgbClr val="F6CE86"/>
                </a:solidFill>
              </a:rPr>
              <a:t>цієї</a:t>
            </a:r>
            <a:r>
              <a:rPr lang="ru-RU" sz="1000" dirty="0" smtClean="0">
                <a:solidFill>
                  <a:srgbClr val="F6CE86"/>
                </a:solidFill>
              </a:rPr>
              <a:t> </a:t>
            </a:r>
            <a:r>
              <a:rPr lang="ru-RU" sz="1000" dirty="0" err="1" smtClean="0">
                <a:solidFill>
                  <a:srgbClr val="F6CE86"/>
                </a:solidFill>
              </a:rPr>
              <a:t>енергії</a:t>
            </a:r>
            <a:r>
              <a:rPr lang="ru-RU" sz="1000" dirty="0" smtClean="0">
                <a:solidFill>
                  <a:srgbClr val="F6CE86"/>
                </a:solidFill>
              </a:rPr>
              <a:t> </a:t>
            </a:r>
            <a:r>
              <a:rPr lang="ru-RU" sz="1000" dirty="0" err="1" smtClean="0">
                <a:solidFill>
                  <a:srgbClr val="F6CE86"/>
                </a:solidFill>
              </a:rPr>
              <a:t>отримує</a:t>
            </a:r>
            <a:r>
              <a:rPr lang="ru-RU" sz="1000" dirty="0" smtClean="0">
                <a:solidFill>
                  <a:srgbClr val="F6CE86"/>
                </a:solidFill>
              </a:rPr>
              <a:t> Земля.</a:t>
            </a:r>
            <a:r>
              <a:rPr lang="ru-RU" sz="1000" dirty="0">
                <a:solidFill>
                  <a:srgbClr val="F6CE86"/>
                </a:solidFill>
              </a:rPr>
              <a:t/>
            </a:r>
            <a:br>
              <a:rPr lang="ru-RU" sz="1000" dirty="0">
                <a:solidFill>
                  <a:srgbClr val="F6CE86"/>
                </a:solidFill>
              </a:rPr>
            </a:br>
            <a:endParaRPr lang="ru-RU" sz="1000" dirty="0">
              <a:solidFill>
                <a:srgbClr val="F6CE86"/>
              </a:solidFill>
            </a:endParaRPr>
          </a:p>
        </p:txBody>
      </p:sp>
      <p:pic>
        <p:nvPicPr>
          <p:cNvPr id="70686" name="Picture 30" descr="0501010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573713" y="1600200"/>
            <a:ext cx="2185987" cy="2185988"/>
          </a:xfrm>
          <a:ln/>
        </p:spPr>
      </p:pic>
      <p:pic>
        <p:nvPicPr>
          <p:cNvPr id="70670" name="Picture 14" descr="1111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email">
            <a:clrChange>
              <a:clrFrom>
                <a:srgbClr val="22111D"/>
              </a:clrFrom>
              <a:clrTo>
                <a:srgbClr val="22111D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116013" y="404813"/>
            <a:ext cx="274637" cy="366712"/>
          </a:xfrm>
          <a:noFill/>
          <a:ln/>
        </p:spPr>
      </p:pic>
      <p:pic>
        <p:nvPicPr>
          <p:cNvPr id="70690" name="Picture 34" descr="0501010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87900" y="1773238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92" name="Picture 36" descr="1111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email">
            <a:clrChange>
              <a:clrFrom>
                <a:srgbClr val="1F1317"/>
              </a:clrFrom>
              <a:clrTo>
                <a:srgbClr val="1F1317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724525" y="-406400"/>
            <a:ext cx="304800" cy="406400"/>
          </a:xfrm>
          <a:ln/>
        </p:spPr>
      </p:pic>
      <p:pic>
        <p:nvPicPr>
          <p:cNvPr id="70694" name="Picture 38" descr="11117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0F1C3E"/>
              </a:clrFrom>
              <a:clrTo>
                <a:srgbClr val="0F1C3E">
                  <a:alpha val="0"/>
                </a:srgbClr>
              </a:clrTo>
            </a:clrChange>
            <a:lum contrast="-6000"/>
          </a:blip>
          <a:srcRect/>
          <a:stretch>
            <a:fillRect/>
          </a:stretch>
        </p:blipFill>
        <p:spPr bwMode="auto">
          <a:xfrm>
            <a:off x="5003800" y="-458788"/>
            <a:ext cx="17145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246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38889E-6 -3.46945E-18 L 0.39757 0.59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06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00" y="29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566 0.01296 L -0.45816 1.1259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06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00" y="55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2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186238" cy="6323012"/>
          </a:xfrm>
        </p:spPr>
        <p:txBody>
          <a:bodyPr/>
          <a:lstStyle/>
          <a:p>
            <a:pPr algn="l"/>
            <a:r>
              <a:rPr lang="ru-RU" sz="1400" b="1" dirty="0">
                <a:solidFill>
                  <a:srgbClr val="FD3829"/>
                </a:solidFill>
              </a:rPr>
              <a:t>     </a:t>
            </a:r>
            <a:r>
              <a:rPr lang="ru-RU" sz="1400" b="1" dirty="0" err="1" smtClean="0">
                <a:solidFill>
                  <a:srgbClr val="FD3829"/>
                </a:solidFill>
              </a:rPr>
              <a:t>Сонячний</a:t>
            </a:r>
            <a:r>
              <a:rPr lang="ru-RU" sz="1400" b="1" dirty="0" smtClean="0">
                <a:solidFill>
                  <a:srgbClr val="FD3829"/>
                </a:solidFill>
              </a:rPr>
              <a:t> </a:t>
            </a:r>
            <a:r>
              <a:rPr lang="ru-RU" sz="1400" b="1" dirty="0">
                <a:solidFill>
                  <a:srgbClr val="FD3829"/>
                </a:solidFill>
              </a:rPr>
              <a:t>спектр</a:t>
            </a:r>
            <a:br>
              <a:rPr lang="ru-RU" sz="1400" b="1" dirty="0">
                <a:solidFill>
                  <a:srgbClr val="FD3829"/>
                </a:solidFill>
              </a:rPr>
            </a:br>
            <a:r>
              <a:rPr lang="ru-RU" sz="1400" b="1" dirty="0">
                <a:solidFill>
                  <a:srgbClr val="FEA7A0"/>
                </a:solidFill>
              </a:rPr>
              <a:t> </a:t>
            </a:r>
            <a:br>
              <a:rPr lang="ru-RU" sz="1400" b="1" dirty="0">
                <a:solidFill>
                  <a:srgbClr val="FEA7A0"/>
                </a:solidFill>
              </a:rPr>
            </a:br>
            <a:r>
              <a:rPr lang="ru-RU" sz="1400" dirty="0" smtClean="0">
                <a:solidFill>
                  <a:srgbClr val="FEA7A0"/>
                </a:solidFill>
              </a:rPr>
              <a:t> На 1 </a:t>
            </a:r>
            <a:r>
              <a:rPr lang="ru-RU" sz="1400" dirty="0" err="1" smtClean="0">
                <a:solidFill>
                  <a:srgbClr val="FEA7A0"/>
                </a:solidFill>
              </a:rPr>
              <a:t>квадратний</a:t>
            </a:r>
            <a:r>
              <a:rPr lang="ru-RU" sz="1400" dirty="0" smtClean="0">
                <a:solidFill>
                  <a:srgbClr val="FEA7A0"/>
                </a:solidFill>
              </a:rPr>
              <a:t> метр </a:t>
            </a:r>
            <a:r>
              <a:rPr lang="ru-RU" sz="1400" dirty="0" err="1" smtClean="0">
                <a:solidFill>
                  <a:srgbClr val="FEA7A0"/>
                </a:solidFill>
              </a:rPr>
              <a:t>зверненого</a:t>
            </a:r>
            <a:r>
              <a:rPr lang="ru-RU" sz="1400" dirty="0" smtClean="0">
                <a:solidFill>
                  <a:srgbClr val="FEA7A0"/>
                </a:solidFill>
              </a:rPr>
              <a:t> до </a:t>
            </a:r>
            <a:r>
              <a:rPr lang="ru-RU" sz="1400" dirty="0" err="1" smtClean="0">
                <a:solidFill>
                  <a:srgbClr val="FEA7A0"/>
                </a:solidFill>
              </a:rPr>
              <a:t>Сонця</a:t>
            </a:r>
            <a:r>
              <a:rPr lang="ru-RU" sz="1400" dirty="0" smtClean="0">
                <a:solidFill>
                  <a:srgbClr val="FEA7A0"/>
                </a:solidFill>
              </a:rPr>
              <a:t> </a:t>
            </a:r>
            <a:r>
              <a:rPr lang="ru-RU" sz="1400" dirty="0" err="1" smtClean="0">
                <a:solidFill>
                  <a:srgbClr val="FEA7A0"/>
                </a:solidFill>
              </a:rPr>
              <a:t>поверхні</a:t>
            </a:r>
            <a:r>
              <a:rPr lang="ru-RU" sz="1400" dirty="0" smtClean="0">
                <a:solidFill>
                  <a:srgbClr val="FEA7A0"/>
                </a:solidFill>
              </a:rPr>
              <a:t> </a:t>
            </a:r>
            <a:r>
              <a:rPr lang="ru-RU" sz="1400" dirty="0" err="1" smtClean="0">
                <a:solidFill>
                  <a:srgbClr val="FEA7A0"/>
                </a:solidFill>
              </a:rPr>
              <a:t>майданчика</a:t>
            </a:r>
            <a:r>
              <a:rPr lang="ru-RU" sz="1400" dirty="0" smtClean="0">
                <a:solidFill>
                  <a:srgbClr val="FEA7A0"/>
                </a:solidFill>
              </a:rPr>
              <a:t> в </a:t>
            </a:r>
            <a:r>
              <a:rPr lang="ru-RU" sz="1400" dirty="0" err="1" smtClean="0">
                <a:solidFill>
                  <a:srgbClr val="FEA7A0"/>
                </a:solidFill>
              </a:rPr>
              <a:t>околицях</a:t>
            </a:r>
            <a:r>
              <a:rPr lang="ru-RU" sz="1400" dirty="0" smtClean="0">
                <a:solidFill>
                  <a:srgbClr val="FEA7A0"/>
                </a:solidFill>
              </a:rPr>
              <a:t> </a:t>
            </a:r>
            <a:r>
              <a:rPr lang="ru-RU" sz="1400" dirty="0" err="1" smtClean="0">
                <a:solidFill>
                  <a:srgbClr val="FEA7A0"/>
                </a:solidFill>
              </a:rPr>
              <a:t>Землі</a:t>
            </a:r>
            <a:r>
              <a:rPr lang="ru-RU" sz="1400" dirty="0" smtClean="0">
                <a:solidFill>
                  <a:srgbClr val="FEA7A0"/>
                </a:solidFill>
              </a:rPr>
              <a:t> </a:t>
            </a:r>
            <a:r>
              <a:rPr lang="ru-RU" sz="1400" dirty="0" err="1" smtClean="0">
                <a:solidFill>
                  <a:srgbClr val="FEA7A0"/>
                </a:solidFill>
              </a:rPr>
              <a:t>щомиті</a:t>
            </a:r>
            <a:r>
              <a:rPr lang="ru-RU" sz="1400" dirty="0" smtClean="0">
                <a:solidFill>
                  <a:srgbClr val="FEA7A0"/>
                </a:solidFill>
              </a:rPr>
              <a:t> </a:t>
            </a:r>
            <a:r>
              <a:rPr lang="ru-RU" sz="1400" dirty="0" err="1" smtClean="0">
                <a:solidFill>
                  <a:srgbClr val="FEA7A0"/>
                </a:solidFill>
              </a:rPr>
              <a:t>поступає</a:t>
            </a:r>
            <a:r>
              <a:rPr lang="ru-RU" sz="1400" dirty="0" smtClean="0">
                <a:solidFill>
                  <a:srgbClr val="FEA7A0"/>
                </a:solidFill>
              </a:rPr>
              <a:t> 1400 Дж </a:t>
            </a:r>
            <a:r>
              <a:rPr lang="ru-RU" sz="1400" dirty="0" err="1" smtClean="0">
                <a:solidFill>
                  <a:srgbClr val="FEA7A0"/>
                </a:solidFill>
              </a:rPr>
              <a:t>енергії</a:t>
            </a:r>
            <a:r>
              <a:rPr lang="ru-RU" sz="1400" dirty="0" smtClean="0">
                <a:solidFill>
                  <a:srgbClr val="FEA7A0"/>
                </a:solidFill>
              </a:rPr>
              <a:t>, </a:t>
            </a:r>
            <a:r>
              <a:rPr lang="ru-RU" sz="1400" dirty="0" err="1" smtClean="0">
                <a:solidFill>
                  <a:srgbClr val="FEA7A0"/>
                </a:solidFill>
              </a:rPr>
              <a:t>переносимої</a:t>
            </a:r>
            <a:r>
              <a:rPr lang="ru-RU" sz="1400" dirty="0" smtClean="0">
                <a:solidFill>
                  <a:srgbClr val="FEA7A0"/>
                </a:solidFill>
              </a:rPr>
              <a:t> </a:t>
            </a:r>
            <a:r>
              <a:rPr lang="ru-RU" sz="1400" dirty="0" err="1" smtClean="0">
                <a:solidFill>
                  <a:srgbClr val="FEA7A0"/>
                </a:solidFill>
              </a:rPr>
              <a:t>сонячним</a:t>
            </a:r>
            <a:r>
              <a:rPr lang="ru-RU" sz="1400" dirty="0" smtClean="0">
                <a:solidFill>
                  <a:srgbClr val="FEA7A0"/>
                </a:solidFill>
              </a:rPr>
              <a:t> </a:t>
            </a:r>
            <a:r>
              <a:rPr lang="ru-RU" sz="1400" dirty="0" err="1" smtClean="0">
                <a:solidFill>
                  <a:srgbClr val="FEA7A0"/>
                </a:solidFill>
              </a:rPr>
              <a:t>електромагнітним</a:t>
            </a:r>
            <a:r>
              <a:rPr lang="ru-RU" sz="1400" dirty="0" smtClean="0">
                <a:solidFill>
                  <a:srgbClr val="FEA7A0"/>
                </a:solidFill>
              </a:rPr>
              <a:t> </a:t>
            </a:r>
            <a:r>
              <a:rPr lang="ru-RU" sz="1400" dirty="0" err="1" smtClean="0">
                <a:solidFill>
                  <a:srgbClr val="FEA7A0"/>
                </a:solidFill>
              </a:rPr>
              <a:t>випромінюванням</a:t>
            </a:r>
            <a:r>
              <a:rPr lang="ru-RU" sz="1400" dirty="0" smtClean="0">
                <a:solidFill>
                  <a:srgbClr val="FEA7A0"/>
                </a:solidFill>
              </a:rPr>
              <a:t>. </a:t>
            </a:r>
            <a:r>
              <a:rPr lang="ru-RU" sz="1400" dirty="0" err="1" smtClean="0">
                <a:solidFill>
                  <a:srgbClr val="FEA7A0"/>
                </a:solidFill>
              </a:rPr>
              <a:t>Ця</a:t>
            </a:r>
            <a:r>
              <a:rPr lang="ru-RU" sz="1400" dirty="0" smtClean="0">
                <a:solidFill>
                  <a:srgbClr val="FEA7A0"/>
                </a:solidFill>
              </a:rPr>
              <a:t> величина </a:t>
            </a:r>
            <a:r>
              <a:rPr lang="ru-RU" sz="1400" dirty="0" err="1" smtClean="0">
                <a:solidFill>
                  <a:srgbClr val="FEA7A0"/>
                </a:solidFill>
              </a:rPr>
              <a:t>називається</a:t>
            </a:r>
            <a:r>
              <a:rPr lang="ru-RU" sz="1400" dirty="0" smtClean="0">
                <a:solidFill>
                  <a:srgbClr val="FEA7A0"/>
                </a:solidFill>
              </a:rPr>
              <a:t> </a:t>
            </a:r>
            <a:r>
              <a:rPr lang="ru-RU" sz="1400" dirty="0" err="1" smtClean="0">
                <a:solidFill>
                  <a:srgbClr val="FEA7A0"/>
                </a:solidFill>
              </a:rPr>
              <a:t>сонячною</a:t>
            </a:r>
            <a:r>
              <a:rPr lang="ru-RU" sz="1400" dirty="0" smtClean="0">
                <a:solidFill>
                  <a:srgbClr val="FEA7A0"/>
                </a:solidFill>
              </a:rPr>
              <a:t> </a:t>
            </a:r>
            <a:r>
              <a:rPr lang="ru-RU" sz="1400" dirty="0" err="1" smtClean="0">
                <a:solidFill>
                  <a:srgbClr val="FEA7A0"/>
                </a:solidFill>
              </a:rPr>
              <a:t>постійною</a:t>
            </a:r>
            <a:r>
              <a:rPr lang="ru-RU" sz="1400" dirty="0" smtClean="0">
                <a:solidFill>
                  <a:srgbClr val="FEA7A0"/>
                </a:solidFill>
              </a:rPr>
              <a:t>. </a:t>
            </a:r>
            <a:r>
              <a:rPr lang="ru-RU" sz="1400" dirty="0" err="1" smtClean="0">
                <a:solidFill>
                  <a:srgbClr val="FEA7A0"/>
                </a:solidFill>
              </a:rPr>
              <a:t>Іншими</a:t>
            </a:r>
            <a:r>
              <a:rPr lang="ru-RU" sz="1400" dirty="0" smtClean="0">
                <a:solidFill>
                  <a:srgbClr val="FEA7A0"/>
                </a:solidFill>
              </a:rPr>
              <a:t> словами, </a:t>
            </a:r>
            <a:r>
              <a:rPr lang="ru-RU" sz="1400" dirty="0" err="1" smtClean="0">
                <a:solidFill>
                  <a:srgbClr val="FEA7A0"/>
                </a:solidFill>
              </a:rPr>
              <a:t>щільність</a:t>
            </a:r>
            <a:r>
              <a:rPr lang="ru-RU" sz="1400" dirty="0" smtClean="0">
                <a:solidFill>
                  <a:srgbClr val="FEA7A0"/>
                </a:solidFill>
              </a:rPr>
              <a:t> потоку </a:t>
            </a:r>
            <a:r>
              <a:rPr lang="ru-RU" sz="1400" dirty="0" err="1" smtClean="0">
                <a:solidFill>
                  <a:srgbClr val="FEA7A0"/>
                </a:solidFill>
              </a:rPr>
              <a:t>енергії</a:t>
            </a:r>
            <a:r>
              <a:rPr lang="ru-RU" sz="1400" dirty="0" smtClean="0">
                <a:solidFill>
                  <a:srgbClr val="FEA7A0"/>
                </a:solidFill>
              </a:rPr>
              <a:t> </a:t>
            </a:r>
            <a:r>
              <a:rPr lang="ru-RU" sz="1400" dirty="0" err="1" smtClean="0">
                <a:solidFill>
                  <a:srgbClr val="FEA7A0"/>
                </a:solidFill>
              </a:rPr>
              <a:t>сонячного</a:t>
            </a:r>
            <a:r>
              <a:rPr lang="ru-RU" sz="1400" dirty="0" smtClean="0">
                <a:solidFill>
                  <a:srgbClr val="FEA7A0"/>
                </a:solidFill>
              </a:rPr>
              <a:t> </a:t>
            </a:r>
            <a:r>
              <a:rPr lang="ru-RU" sz="1400" dirty="0" err="1" smtClean="0">
                <a:solidFill>
                  <a:srgbClr val="FEA7A0"/>
                </a:solidFill>
              </a:rPr>
              <a:t>випромінювання</a:t>
            </a:r>
            <a:r>
              <a:rPr lang="ru-RU" sz="1400" dirty="0" smtClean="0">
                <a:solidFill>
                  <a:srgbClr val="FEA7A0"/>
                </a:solidFill>
              </a:rPr>
              <a:t> </a:t>
            </a:r>
            <a:r>
              <a:rPr lang="ru-RU" sz="1400" dirty="0" err="1" smtClean="0">
                <a:solidFill>
                  <a:srgbClr val="FEA7A0"/>
                </a:solidFill>
              </a:rPr>
              <a:t>складає</a:t>
            </a:r>
            <a:r>
              <a:rPr lang="ru-RU" sz="1400" dirty="0" smtClean="0">
                <a:solidFill>
                  <a:srgbClr val="FEA7A0"/>
                </a:solidFill>
              </a:rPr>
              <a:t> 1,4 кВт/м2.Спектр </a:t>
            </a:r>
            <a:r>
              <a:rPr lang="ru-RU" sz="1400" dirty="0" err="1" smtClean="0">
                <a:solidFill>
                  <a:srgbClr val="FEA7A0"/>
                </a:solidFill>
              </a:rPr>
              <a:t>Сонця</a:t>
            </a:r>
            <a:r>
              <a:rPr lang="ru-RU" sz="1400" dirty="0" smtClean="0">
                <a:solidFill>
                  <a:srgbClr val="FEA7A0"/>
                </a:solidFill>
              </a:rPr>
              <a:t> </a:t>
            </a:r>
            <a:r>
              <a:rPr lang="ru-RU" sz="1400" dirty="0" err="1" smtClean="0">
                <a:solidFill>
                  <a:srgbClr val="FEA7A0"/>
                </a:solidFill>
              </a:rPr>
              <a:t>безперервний</a:t>
            </a:r>
            <a:r>
              <a:rPr lang="ru-RU" sz="1400" dirty="0" smtClean="0">
                <a:solidFill>
                  <a:srgbClr val="FEA7A0"/>
                </a:solidFill>
              </a:rPr>
              <a:t>, в </a:t>
            </a:r>
            <a:r>
              <a:rPr lang="ru-RU" sz="1400" dirty="0" err="1" smtClean="0">
                <a:solidFill>
                  <a:srgbClr val="FEA7A0"/>
                </a:solidFill>
              </a:rPr>
              <a:t>нім</a:t>
            </a:r>
            <a:r>
              <a:rPr lang="ru-RU" sz="1400" dirty="0" smtClean="0">
                <a:solidFill>
                  <a:srgbClr val="FEA7A0"/>
                </a:solidFill>
              </a:rPr>
              <a:t> </a:t>
            </a:r>
            <a:r>
              <a:rPr lang="ru-RU" sz="1400" dirty="0" err="1" smtClean="0">
                <a:solidFill>
                  <a:srgbClr val="FEA7A0"/>
                </a:solidFill>
              </a:rPr>
              <a:t>спостерігається</a:t>
            </a:r>
            <a:r>
              <a:rPr lang="ru-RU" sz="1400" dirty="0" smtClean="0">
                <a:solidFill>
                  <a:srgbClr val="FEA7A0"/>
                </a:solidFill>
              </a:rPr>
              <a:t> </a:t>
            </a:r>
            <a:r>
              <a:rPr lang="ru-RU" sz="1400" dirty="0" err="1" smtClean="0">
                <a:solidFill>
                  <a:srgbClr val="FEA7A0"/>
                </a:solidFill>
              </a:rPr>
              <a:t>безліч</a:t>
            </a:r>
            <a:r>
              <a:rPr lang="ru-RU" sz="1400" dirty="0" smtClean="0">
                <a:solidFill>
                  <a:srgbClr val="FEA7A0"/>
                </a:solidFill>
              </a:rPr>
              <a:t> </a:t>
            </a:r>
            <a:r>
              <a:rPr lang="ru-RU" sz="1400" dirty="0" err="1" smtClean="0">
                <a:solidFill>
                  <a:srgbClr val="FEA7A0"/>
                </a:solidFill>
              </a:rPr>
              <a:t>темних</a:t>
            </a:r>
            <a:r>
              <a:rPr lang="ru-RU" sz="1400" dirty="0" smtClean="0">
                <a:solidFill>
                  <a:srgbClr val="FEA7A0"/>
                </a:solidFill>
              </a:rPr>
              <a:t> </a:t>
            </a:r>
            <a:r>
              <a:rPr lang="ru-RU" sz="1400" b="1" i="1" dirty="0" err="1" smtClean="0">
                <a:solidFill>
                  <a:srgbClr val="FEA7A0"/>
                </a:solidFill>
              </a:rPr>
              <a:t>фраунгоферових</a:t>
            </a:r>
            <a:r>
              <a:rPr lang="ru-RU" sz="1400" b="1" i="1" dirty="0" smtClean="0">
                <a:solidFill>
                  <a:srgbClr val="FEA7A0"/>
                </a:solidFill>
              </a:rPr>
              <a:t> </a:t>
            </a:r>
            <a:r>
              <a:rPr lang="ru-RU" sz="1400" b="1" i="1" dirty="0" err="1" smtClean="0">
                <a:solidFill>
                  <a:srgbClr val="FEA7A0"/>
                </a:solidFill>
              </a:rPr>
              <a:t>ліній</a:t>
            </a:r>
            <a:r>
              <a:rPr lang="ru-RU" sz="1400" i="1" dirty="0" smtClean="0">
                <a:solidFill>
                  <a:srgbClr val="FEA7A0"/>
                </a:solidFill>
              </a:rPr>
              <a:t>. Фраунгофер </a:t>
            </a:r>
            <a:r>
              <a:rPr lang="ru-RU" sz="1400" i="1" dirty="0" err="1" smtClean="0">
                <a:solidFill>
                  <a:srgbClr val="FEA7A0"/>
                </a:solidFill>
              </a:rPr>
              <a:t>був</a:t>
            </a:r>
            <a:r>
              <a:rPr lang="ru-RU" sz="1400" i="1" dirty="0" smtClean="0">
                <a:solidFill>
                  <a:srgbClr val="FEA7A0"/>
                </a:solidFill>
              </a:rPr>
              <a:t> першим, </a:t>
            </a:r>
            <a:r>
              <a:rPr lang="ru-RU" sz="1400" i="1" dirty="0" err="1" smtClean="0">
                <a:solidFill>
                  <a:srgbClr val="FEA7A0"/>
                </a:solidFill>
              </a:rPr>
              <a:t>хто</a:t>
            </a:r>
            <a:r>
              <a:rPr lang="ru-RU" sz="1400" i="1" dirty="0" smtClean="0">
                <a:solidFill>
                  <a:srgbClr val="FEA7A0"/>
                </a:solidFill>
              </a:rPr>
              <a:t> описав </a:t>
            </a:r>
            <a:r>
              <a:rPr lang="ru-RU" sz="1400" i="1" dirty="0" err="1" smtClean="0">
                <a:solidFill>
                  <a:srgbClr val="FEA7A0"/>
                </a:solidFill>
              </a:rPr>
              <a:t>темні</a:t>
            </a:r>
            <a:r>
              <a:rPr lang="ru-RU" sz="1400" i="1" dirty="0" smtClean="0">
                <a:solidFill>
                  <a:srgbClr val="FEA7A0"/>
                </a:solidFill>
              </a:rPr>
              <a:t> </a:t>
            </a:r>
            <a:r>
              <a:rPr lang="ru-RU" sz="1400" i="1" dirty="0" err="1" smtClean="0">
                <a:solidFill>
                  <a:srgbClr val="FEA7A0"/>
                </a:solidFill>
              </a:rPr>
              <a:t>лінії</a:t>
            </a:r>
            <a:r>
              <a:rPr lang="ru-RU" sz="1400" i="1" dirty="0" smtClean="0">
                <a:solidFill>
                  <a:srgbClr val="FEA7A0"/>
                </a:solidFill>
              </a:rPr>
              <a:t> на </a:t>
            </a:r>
            <a:r>
              <a:rPr lang="ru-RU" sz="1400" i="1" dirty="0" err="1" smtClean="0">
                <a:solidFill>
                  <a:srgbClr val="FEA7A0"/>
                </a:solidFill>
              </a:rPr>
              <a:t>тлі</a:t>
            </a:r>
            <a:r>
              <a:rPr lang="ru-RU" sz="1400" i="1" dirty="0" smtClean="0">
                <a:solidFill>
                  <a:srgbClr val="FEA7A0"/>
                </a:solidFill>
              </a:rPr>
              <a:t> </a:t>
            </a:r>
            <a:r>
              <a:rPr lang="ru-RU" sz="1400" i="1" dirty="0" err="1" smtClean="0">
                <a:solidFill>
                  <a:srgbClr val="FEA7A0"/>
                </a:solidFill>
              </a:rPr>
              <a:t>безперервного</a:t>
            </a:r>
            <a:r>
              <a:rPr lang="ru-RU" sz="1400" i="1" dirty="0" smtClean="0">
                <a:solidFill>
                  <a:srgbClr val="FEA7A0"/>
                </a:solidFill>
              </a:rPr>
              <a:t> спектру в 1814 </a:t>
            </a:r>
            <a:r>
              <a:rPr lang="ru-RU" sz="1400" i="1" dirty="0" err="1" smtClean="0">
                <a:solidFill>
                  <a:srgbClr val="FEA7A0"/>
                </a:solidFill>
              </a:rPr>
              <a:t>році</a:t>
            </a:r>
            <a:r>
              <a:rPr lang="ru-RU" sz="1400" i="1" dirty="0" smtClean="0">
                <a:solidFill>
                  <a:srgbClr val="FEA7A0"/>
                </a:solidFill>
              </a:rPr>
              <a:t>. </a:t>
            </a:r>
            <a:r>
              <a:rPr lang="ru-RU" sz="1400" i="1" dirty="0" err="1" smtClean="0">
                <a:solidFill>
                  <a:srgbClr val="FEA7A0"/>
                </a:solidFill>
              </a:rPr>
              <a:t>Ці</a:t>
            </a:r>
            <a:r>
              <a:rPr lang="ru-RU" sz="1400" i="1" dirty="0" smtClean="0">
                <a:solidFill>
                  <a:srgbClr val="FEA7A0"/>
                </a:solidFill>
              </a:rPr>
              <a:t> </a:t>
            </a:r>
            <a:r>
              <a:rPr lang="ru-RU" sz="1400" i="1" dirty="0" err="1" smtClean="0">
                <a:solidFill>
                  <a:srgbClr val="FEA7A0"/>
                </a:solidFill>
              </a:rPr>
              <a:t>лінії</a:t>
            </a:r>
            <a:r>
              <a:rPr lang="ru-RU" sz="1400" i="1" dirty="0" smtClean="0">
                <a:solidFill>
                  <a:srgbClr val="FEA7A0"/>
                </a:solidFill>
              </a:rPr>
              <a:t> в </a:t>
            </a:r>
            <a:r>
              <a:rPr lang="ru-RU" sz="1400" i="1" dirty="0" err="1" smtClean="0">
                <a:solidFill>
                  <a:srgbClr val="FEA7A0"/>
                </a:solidFill>
              </a:rPr>
              <a:t>спектрі</a:t>
            </a:r>
            <a:r>
              <a:rPr lang="ru-RU" sz="1400" i="1" dirty="0" smtClean="0">
                <a:solidFill>
                  <a:srgbClr val="FEA7A0"/>
                </a:solidFill>
              </a:rPr>
              <a:t> </a:t>
            </a:r>
            <a:r>
              <a:rPr lang="ru-RU" sz="1400" i="1" dirty="0" err="1" smtClean="0">
                <a:solidFill>
                  <a:srgbClr val="FEA7A0"/>
                </a:solidFill>
              </a:rPr>
              <a:t>Сонця</a:t>
            </a:r>
            <a:r>
              <a:rPr lang="ru-RU" sz="1400" i="1" dirty="0" smtClean="0">
                <a:solidFill>
                  <a:srgbClr val="FEA7A0"/>
                </a:solidFill>
              </a:rPr>
              <a:t> </a:t>
            </a:r>
            <a:r>
              <a:rPr lang="ru-RU" sz="1400" i="1" dirty="0" err="1" smtClean="0">
                <a:solidFill>
                  <a:srgbClr val="FEA7A0"/>
                </a:solidFill>
              </a:rPr>
              <a:t>утворюються</a:t>
            </a:r>
            <a:r>
              <a:rPr lang="ru-RU" sz="1400" i="1" dirty="0" smtClean="0">
                <a:solidFill>
                  <a:srgbClr val="FEA7A0"/>
                </a:solidFill>
              </a:rPr>
              <a:t> </a:t>
            </a:r>
            <a:r>
              <a:rPr lang="ru-RU" sz="1400" i="1" dirty="0" err="1" smtClean="0">
                <a:solidFill>
                  <a:srgbClr val="FEA7A0"/>
                </a:solidFill>
              </a:rPr>
              <a:t>в</a:t>
            </a:r>
            <a:r>
              <a:rPr lang="ru-RU" sz="1400" i="1" dirty="0" smtClean="0">
                <a:solidFill>
                  <a:srgbClr val="FEA7A0"/>
                </a:solidFill>
              </a:rPr>
              <a:t> </a:t>
            </a:r>
            <a:r>
              <a:rPr lang="ru-RU" sz="1400" i="1" dirty="0" err="1" smtClean="0">
                <a:solidFill>
                  <a:srgbClr val="FEA7A0"/>
                </a:solidFill>
              </a:rPr>
              <a:t>результаті</a:t>
            </a:r>
            <a:r>
              <a:rPr lang="ru-RU" sz="1400" i="1" dirty="0" smtClean="0">
                <a:solidFill>
                  <a:srgbClr val="FEA7A0"/>
                </a:solidFill>
              </a:rPr>
              <a:t> </a:t>
            </a:r>
            <a:r>
              <a:rPr lang="ru-RU" sz="1400" i="1" dirty="0" err="1" smtClean="0">
                <a:solidFill>
                  <a:srgbClr val="FEA7A0"/>
                </a:solidFill>
              </a:rPr>
              <a:t>поглинання</a:t>
            </a:r>
            <a:r>
              <a:rPr lang="ru-RU" sz="1400" i="1" dirty="0" smtClean="0">
                <a:solidFill>
                  <a:srgbClr val="FEA7A0"/>
                </a:solidFill>
              </a:rPr>
              <a:t> </a:t>
            </a:r>
            <a:r>
              <a:rPr lang="ru-RU" sz="1400" i="1" dirty="0" err="1" smtClean="0">
                <a:solidFill>
                  <a:srgbClr val="FEA7A0"/>
                </a:solidFill>
              </a:rPr>
              <a:t>квантів</a:t>
            </a:r>
            <a:r>
              <a:rPr lang="ru-RU" sz="1400" i="1" dirty="0" smtClean="0">
                <a:solidFill>
                  <a:srgbClr val="FEA7A0"/>
                </a:solidFill>
              </a:rPr>
              <a:t> </a:t>
            </a:r>
            <a:r>
              <a:rPr lang="ru-RU" sz="1400" i="1" dirty="0" err="1" smtClean="0">
                <a:solidFill>
                  <a:srgbClr val="FEA7A0"/>
                </a:solidFill>
              </a:rPr>
              <a:t>світла</a:t>
            </a:r>
            <a:r>
              <a:rPr lang="ru-RU" sz="1400" i="1" dirty="0" smtClean="0">
                <a:solidFill>
                  <a:srgbClr val="FEA7A0"/>
                </a:solidFill>
              </a:rPr>
              <a:t> </a:t>
            </a:r>
            <a:r>
              <a:rPr lang="ru-RU" sz="1400" i="1" dirty="0" err="1" smtClean="0">
                <a:solidFill>
                  <a:srgbClr val="FEA7A0"/>
                </a:solidFill>
              </a:rPr>
              <a:t>в</a:t>
            </a:r>
            <a:r>
              <a:rPr lang="ru-RU" sz="1400" i="1" dirty="0" smtClean="0">
                <a:solidFill>
                  <a:srgbClr val="FEA7A0"/>
                </a:solidFill>
              </a:rPr>
              <a:t> </a:t>
            </a:r>
            <a:r>
              <a:rPr lang="ru-RU" sz="1400" i="1" dirty="0" err="1" smtClean="0">
                <a:solidFill>
                  <a:srgbClr val="FEA7A0"/>
                </a:solidFill>
              </a:rPr>
              <a:t>холодніших</a:t>
            </a:r>
            <a:r>
              <a:rPr lang="ru-RU" sz="1400" i="1" dirty="0" smtClean="0">
                <a:solidFill>
                  <a:srgbClr val="FEA7A0"/>
                </a:solidFill>
              </a:rPr>
              <a:t> шарах </a:t>
            </a:r>
            <a:r>
              <a:rPr lang="ru-RU" sz="1400" i="1" dirty="0" err="1" smtClean="0">
                <a:solidFill>
                  <a:srgbClr val="FEA7A0"/>
                </a:solidFill>
              </a:rPr>
              <a:t>сонячної</a:t>
            </a:r>
            <a:r>
              <a:rPr lang="ru-RU" sz="1400" i="1" dirty="0" smtClean="0">
                <a:solidFill>
                  <a:srgbClr val="FEA7A0"/>
                </a:solidFill>
              </a:rPr>
              <a:t> </a:t>
            </a:r>
            <a:r>
              <a:rPr lang="ru-RU" sz="1400" i="1" dirty="0" err="1" smtClean="0">
                <a:solidFill>
                  <a:srgbClr val="FEA7A0"/>
                </a:solidFill>
              </a:rPr>
              <a:t>атмосфери.Близько</a:t>
            </a:r>
            <a:r>
              <a:rPr lang="ru-RU" sz="1400" i="1" dirty="0" smtClean="0">
                <a:solidFill>
                  <a:srgbClr val="FEA7A0"/>
                </a:solidFill>
              </a:rPr>
              <a:t> 9 % </a:t>
            </a:r>
            <a:r>
              <a:rPr lang="ru-RU" sz="1400" i="1" dirty="0" err="1" smtClean="0">
                <a:solidFill>
                  <a:srgbClr val="FEA7A0"/>
                </a:solidFill>
              </a:rPr>
              <a:t>енергії</a:t>
            </a:r>
            <a:r>
              <a:rPr lang="ru-RU" sz="1400" i="1" dirty="0" smtClean="0">
                <a:solidFill>
                  <a:srgbClr val="FEA7A0"/>
                </a:solidFill>
              </a:rPr>
              <a:t> в </a:t>
            </a:r>
            <a:r>
              <a:rPr lang="ru-RU" sz="1400" i="1" dirty="0" err="1" smtClean="0">
                <a:solidFill>
                  <a:srgbClr val="FEA7A0"/>
                </a:solidFill>
              </a:rPr>
              <a:t>сонячному</a:t>
            </a:r>
            <a:r>
              <a:rPr lang="ru-RU" sz="1400" i="1" dirty="0" smtClean="0">
                <a:solidFill>
                  <a:srgbClr val="FEA7A0"/>
                </a:solidFill>
              </a:rPr>
              <a:t> </a:t>
            </a:r>
            <a:r>
              <a:rPr lang="ru-RU" sz="1400" i="1" dirty="0" err="1" smtClean="0">
                <a:solidFill>
                  <a:srgbClr val="FEA7A0"/>
                </a:solidFill>
              </a:rPr>
              <a:t>спектрі</a:t>
            </a:r>
            <a:r>
              <a:rPr lang="ru-RU" sz="1400" i="1" dirty="0" smtClean="0">
                <a:solidFill>
                  <a:srgbClr val="FEA7A0"/>
                </a:solidFill>
              </a:rPr>
              <a:t> доводиться на </a:t>
            </a:r>
            <a:r>
              <a:rPr lang="ru-RU" sz="1400" i="1" dirty="0" err="1" smtClean="0">
                <a:solidFill>
                  <a:srgbClr val="FEA7A0"/>
                </a:solidFill>
              </a:rPr>
              <a:t>ультрафіолетове</a:t>
            </a:r>
            <a:r>
              <a:rPr lang="ru-RU" sz="1400" i="1" dirty="0" smtClean="0">
                <a:solidFill>
                  <a:srgbClr val="FEA7A0"/>
                </a:solidFill>
              </a:rPr>
              <a:t> </a:t>
            </a:r>
            <a:r>
              <a:rPr lang="ru-RU" sz="1400" i="1" dirty="0" err="1" smtClean="0">
                <a:solidFill>
                  <a:srgbClr val="FEA7A0"/>
                </a:solidFill>
              </a:rPr>
              <a:t>випромінювання</a:t>
            </a:r>
            <a:r>
              <a:rPr lang="ru-RU" sz="1400" i="1" dirty="0" smtClean="0">
                <a:solidFill>
                  <a:srgbClr val="FEA7A0"/>
                </a:solidFill>
              </a:rPr>
              <a:t> </a:t>
            </a:r>
            <a:r>
              <a:rPr lang="ru-RU" sz="1400" i="1" dirty="0" err="1" smtClean="0">
                <a:solidFill>
                  <a:srgbClr val="FEA7A0"/>
                </a:solidFill>
              </a:rPr>
              <a:t>з</a:t>
            </a:r>
            <a:r>
              <a:rPr lang="ru-RU" sz="1400" i="1" dirty="0" smtClean="0">
                <a:solidFill>
                  <a:srgbClr val="FEA7A0"/>
                </a:solidFill>
              </a:rPr>
              <a:t> </a:t>
            </a:r>
            <a:r>
              <a:rPr lang="ru-RU" sz="1400" i="1" dirty="0" err="1" smtClean="0">
                <a:solidFill>
                  <a:srgbClr val="FEA7A0"/>
                </a:solidFill>
              </a:rPr>
              <a:t>довжинами</a:t>
            </a:r>
            <a:r>
              <a:rPr lang="ru-RU" sz="1400" i="1" dirty="0" smtClean="0">
                <a:solidFill>
                  <a:srgbClr val="FEA7A0"/>
                </a:solidFill>
              </a:rPr>
              <a:t> </a:t>
            </a:r>
            <a:r>
              <a:rPr lang="ru-RU" sz="1400" i="1" dirty="0" err="1" smtClean="0">
                <a:solidFill>
                  <a:srgbClr val="FEA7A0"/>
                </a:solidFill>
              </a:rPr>
              <a:t>хвиль</a:t>
            </a:r>
            <a:r>
              <a:rPr lang="ru-RU" sz="1400" i="1" dirty="0" smtClean="0">
                <a:solidFill>
                  <a:srgbClr val="FEA7A0"/>
                </a:solidFill>
              </a:rPr>
              <a:t> </a:t>
            </a:r>
            <a:r>
              <a:rPr lang="ru-RU" sz="1400" i="1" dirty="0" err="1" smtClean="0">
                <a:solidFill>
                  <a:srgbClr val="FEA7A0"/>
                </a:solidFill>
              </a:rPr>
              <a:t>від</a:t>
            </a:r>
            <a:r>
              <a:rPr lang="ru-RU" sz="1400" i="1" dirty="0" smtClean="0">
                <a:solidFill>
                  <a:srgbClr val="FEA7A0"/>
                </a:solidFill>
              </a:rPr>
              <a:t> 100 до 400 нм. </a:t>
            </a:r>
            <a:r>
              <a:rPr lang="ru-RU" sz="1400" i="1" dirty="0" err="1" smtClean="0">
                <a:solidFill>
                  <a:srgbClr val="FEA7A0"/>
                </a:solidFill>
              </a:rPr>
              <a:t>Остання</a:t>
            </a:r>
            <a:r>
              <a:rPr lang="ru-RU" sz="1400" i="1" dirty="0" smtClean="0">
                <a:solidFill>
                  <a:srgbClr val="FEA7A0"/>
                </a:solidFill>
              </a:rPr>
              <a:t> </a:t>
            </a:r>
            <a:r>
              <a:rPr lang="ru-RU" sz="1400" i="1" dirty="0" err="1" smtClean="0">
                <a:solidFill>
                  <a:srgbClr val="FEA7A0"/>
                </a:solidFill>
              </a:rPr>
              <a:t>енергія</a:t>
            </a:r>
            <a:r>
              <a:rPr lang="ru-RU" sz="1400" i="1" dirty="0" smtClean="0">
                <a:solidFill>
                  <a:srgbClr val="FEA7A0"/>
                </a:solidFill>
              </a:rPr>
              <a:t> </a:t>
            </a:r>
            <a:r>
              <a:rPr lang="ru-RU" sz="1400" i="1" dirty="0" err="1" smtClean="0">
                <a:solidFill>
                  <a:srgbClr val="FEA7A0"/>
                </a:solidFill>
              </a:rPr>
              <a:t>розділена</a:t>
            </a:r>
            <a:r>
              <a:rPr lang="ru-RU" sz="1400" i="1" dirty="0" smtClean="0">
                <a:solidFill>
                  <a:srgbClr val="FEA7A0"/>
                </a:solidFill>
              </a:rPr>
              <a:t> </a:t>
            </a:r>
            <a:r>
              <a:rPr lang="ru-RU" sz="1400" i="1" dirty="0" err="1" smtClean="0">
                <a:solidFill>
                  <a:srgbClr val="FEA7A0"/>
                </a:solidFill>
              </a:rPr>
              <a:t>приблизно</a:t>
            </a:r>
            <a:r>
              <a:rPr lang="ru-RU" sz="1400" i="1" dirty="0" smtClean="0">
                <a:solidFill>
                  <a:srgbClr val="FEA7A0"/>
                </a:solidFill>
              </a:rPr>
              <a:t> </a:t>
            </a:r>
            <a:r>
              <a:rPr lang="ru-RU" sz="1400" i="1" dirty="0" err="1" smtClean="0">
                <a:solidFill>
                  <a:srgbClr val="FEA7A0"/>
                </a:solidFill>
              </a:rPr>
              <a:t>порівну</a:t>
            </a:r>
            <a:r>
              <a:rPr lang="ru-RU" sz="1400" i="1" dirty="0" smtClean="0">
                <a:solidFill>
                  <a:srgbClr val="FEA7A0"/>
                </a:solidFill>
              </a:rPr>
              <a:t> </a:t>
            </a:r>
            <a:r>
              <a:rPr lang="ru-RU" sz="1400" i="1" dirty="0" err="1" smtClean="0">
                <a:solidFill>
                  <a:srgbClr val="FEA7A0"/>
                </a:solidFill>
              </a:rPr>
              <a:t>між</a:t>
            </a:r>
            <a:r>
              <a:rPr lang="ru-RU" sz="1400" i="1" dirty="0" smtClean="0">
                <a:solidFill>
                  <a:srgbClr val="FEA7A0"/>
                </a:solidFill>
              </a:rPr>
              <a:t> видимою (400–760 нм) </a:t>
            </a:r>
            <a:r>
              <a:rPr lang="ru-RU" sz="1400" i="1" dirty="0" err="1" smtClean="0">
                <a:solidFill>
                  <a:srgbClr val="FEA7A0"/>
                </a:solidFill>
              </a:rPr>
              <a:t>і</a:t>
            </a:r>
            <a:r>
              <a:rPr lang="ru-RU" sz="1400" i="1" dirty="0" smtClean="0">
                <a:solidFill>
                  <a:srgbClr val="FEA7A0"/>
                </a:solidFill>
              </a:rPr>
              <a:t> </a:t>
            </a:r>
            <a:r>
              <a:rPr lang="ru-RU" sz="1400" i="1" dirty="0" err="1" smtClean="0">
                <a:solidFill>
                  <a:srgbClr val="FEA7A0"/>
                </a:solidFill>
              </a:rPr>
              <a:t>інфрачервоною</a:t>
            </a:r>
            <a:r>
              <a:rPr lang="ru-RU" sz="1400" i="1" dirty="0" smtClean="0">
                <a:solidFill>
                  <a:srgbClr val="FEA7A0"/>
                </a:solidFill>
              </a:rPr>
              <a:t> (760–5000 нм) областями спектру.</a:t>
            </a:r>
            <a:endParaRPr lang="ru-RU" sz="4000" dirty="0"/>
          </a:p>
        </p:txBody>
      </p:sp>
      <p:pic>
        <p:nvPicPr>
          <p:cNvPr id="77828" name="Picture 4" descr="1111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clrChange>
              <a:clrFrom>
                <a:srgbClr val="1F131D"/>
              </a:clrFrom>
              <a:clrTo>
                <a:srgbClr val="1F131D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500563" y="-603250"/>
            <a:ext cx="304800" cy="406400"/>
          </a:xfrm>
          <a:noFill/>
          <a:ln/>
        </p:spPr>
      </p:pic>
      <p:pic>
        <p:nvPicPr>
          <p:cNvPr id="77831" name="Picture 7" descr="1111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email">
            <a:clrChange>
              <a:clrFrom>
                <a:srgbClr val="0F1C3E"/>
              </a:clrFrom>
              <a:clrTo>
                <a:srgbClr val="0F1C3E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388100" y="2279650"/>
            <a:ext cx="558800" cy="825500"/>
          </a:xfrm>
          <a:noFill/>
          <a:ln/>
        </p:spPr>
      </p:pic>
      <p:pic>
        <p:nvPicPr>
          <p:cNvPr id="77834" name="Picture 10" descr="0501020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4579938" y="549275"/>
            <a:ext cx="4371975" cy="5832475"/>
          </a:xfrm>
          <a:noFill/>
          <a:ln/>
        </p:spPr>
      </p:pic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85185E-6 L -0.50399 1.1969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00" y="59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>
                <a:solidFill>
                  <a:srgbClr val="9933FF"/>
                </a:solidFill>
                <a:latin typeface="Comic Sans MS" pitchFamily="66" charset="0"/>
              </a:rPr>
              <a:t>Фотосфера </a:t>
            </a:r>
          </a:p>
        </p:txBody>
      </p:sp>
      <p:pic>
        <p:nvPicPr>
          <p:cNvPr id="107524" name="Picture 4" descr="0502030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7900" y="1341438"/>
            <a:ext cx="2857500" cy="2857500"/>
          </a:xfrm>
          <a:prstGeom prst="rect">
            <a:avLst/>
          </a:prstGeom>
          <a:noFill/>
        </p:spPr>
      </p:pic>
      <p:pic>
        <p:nvPicPr>
          <p:cNvPr id="107525" name="Picture 5" descr="0502030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58888" y="1341438"/>
            <a:ext cx="2857500" cy="2857500"/>
          </a:xfrm>
          <a:prstGeom prst="rect">
            <a:avLst/>
          </a:prstGeom>
          <a:noFill/>
        </p:spPr>
      </p:pic>
      <p:sp>
        <p:nvSpPr>
          <p:cNvPr id="107528" name="Rectangle 8"/>
          <p:cNvSpPr>
            <a:spLocks noGrp="1" noChangeArrowheads="1"/>
          </p:cNvSpPr>
          <p:nvPr>
            <p:ph idx="1"/>
          </p:nvPr>
        </p:nvSpPr>
        <p:spPr>
          <a:xfrm>
            <a:off x="457200" y="4365625"/>
            <a:ext cx="8229600" cy="2303463"/>
          </a:xfrm>
        </p:spPr>
        <p:txBody>
          <a:bodyPr/>
          <a:lstStyle/>
          <a:p>
            <a:r>
              <a:rPr lang="ru-RU" sz="1200" dirty="0" err="1" smtClean="0">
                <a:solidFill>
                  <a:srgbClr val="F6CE86"/>
                </a:solidFill>
              </a:rPr>
              <a:t>Спостережуване</a:t>
            </a:r>
            <a:r>
              <a:rPr lang="ru-RU" sz="1200" dirty="0" smtClean="0">
                <a:solidFill>
                  <a:srgbClr val="F6CE86"/>
                </a:solidFill>
              </a:rPr>
              <a:t> </a:t>
            </a:r>
            <a:r>
              <a:rPr lang="ru-RU" sz="1200" dirty="0" err="1" smtClean="0">
                <a:solidFill>
                  <a:srgbClr val="F6CE86"/>
                </a:solidFill>
              </a:rPr>
              <a:t>випромінювання</a:t>
            </a:r>
            <a:r>
              <a:rPr lang="ru-RU" sz="1200" dirty="0" smtClean="0">
                <a:solidFill>
                  <a:srgbClr val="F6CE86"/>
                </a:solidFill>
              </a:rPr>
              <a:t> </a:t>
            </a:r>
            <a:r>
              <a:rPr lang="ru-RU" sz="1200" dirty="0" err="1" smtClean="0">
                <a:solidFill>
                  <a:srgbClr val="F6CE86"/>
                </a:solidFill>
              </a:rPr>
              <a:t>Сонця</a:t>
            </a:r>
            <a:r>
              <a:rPr lang="ru-RU" sz="1200" dirty="0" smtClean="0">
                <a:solidFill>
                  <a:srgbClr val="F6CE86"/>
                </a:solidFill>
              </a:rPr>
              <a:t> </a:t>
            </a:r>
            <a:r>
              <a:rPr lang="ru-RU" sz="1200" dirty="0" err="1" smtClean="0">
                <a:solidFill>
                  <a:srgbClr val="F6CE86"/>
                </a:solidFill>
              </a:rPr>
              <a:t>виникає</a:t>
            </a:r>
            <a:r>
              <a:rPr lang="ru-RU" sz="1200" dirty="0" smtClean="0">
                <a:solidFill>
                  <a:srgbClr val="F6CE86"/>
                </a:solidFill>
              </a:rPr>
              <a:t> в </a:t>
            </a:r>
            <a:r>
              <a:rPr lang="ru-RU" sz="1200" dirty="0" err="1" smtClean="0">
                <a:solidFill>
                  <a:srgbClr val="F6CE86"/>
                </a:solidFill>
              </a:rPr>
              <a:t>його</a:t>
            </a:r>
            <a:r>
              <a:rPr lang="ru-RU" sz="1200" dirty="0" smtClean="0">
                <a:solidFill>
                  <a:srgbClr val="F6CE86"/>
                </a:solidFill>
              </a:rPr>
              <a:t> тонкому </a:t>
            </a:r>
            <a:r>
              <a:rPr lang="ru-RU" sz="1200" dirty="0" err="1" smtClean="0">
                <a:solidFill>
                  <a:srgbClr val="F6CE86"/>
                </a:solidFill>
              </a:rPr>
              <a:t>зовнішньому</a:t>
            </a:r>
            <a:r>
              <a:rPr lang="ru-RU" sz="1200" dirty="0" smtClean="0">
                <a:solidFill>
                  <a:srgbClr val="F6CE86"/>
                </a:solidFill>
              </a:rPr>
              <a:t> </a:t>
            </a:r>
            <a:r>
              <a:rPr lang="ru-RU" sz="1200" dirty="0" err="1" smtClean="0">
                <a:solidFill>
                  <a:srgbClr val="F6CE86"/>
                </a:solidFill>
              </a:rPr>
              <a:t>шарі</a:t>
            </a:r>
            <a:r>
              <a:rPr lang="ru-RU" sz="1200" dirty="0" smtClean="0">
                <a:solidFill>
                  <a:srgbClr val="F6CE86"/>
                </a:solidFill>
              </a:rPr>
              <a:t>, </a:t>
            </a:r>
            <a:r>
              <a:rPr lang="ru-RU" sz="1200" dirty="0" err="1" smtClean="0">
                <a:solidFill>
                  <a:srgbClr val="F6CE86"/>
                </a:solidFill>
              </a:rPr>
              <a:t>який</a:t>
            </a:r>
            <a:r>
              <a:rPr lang="ru-RU" sz="1200" dirty="0" smtClean="0">
                <a:solidFill>
                  <a:srgbClr val="F6CE86"/>
                </a:solidFill>
              </a:rPr>
              <a:t> </a:t>
            </a:r>
            <a:r>
              <a:rPr lang="ru-RU" sz="1200" dirty="0" err="1" smtClean="0">
                <a:solidFill>
                  <a:srgbClr val="F6CE86"/>
                </a:solidFill>
              </a:rPr>
              <a:t>називається</a:t>
            </a:r>
            <a:r>
              <a:rPr lang="ru-RU" sz="1200" dirty="0" smtClean="0">
                <a:solidFill>
                  <a:srgbClr val="F6CE86"/>
                </a:solidFill>
              </a:rPr>
              <a:t> </a:t>
            </a:r>
            <a:r>
              <a:rPr lang="ru-RU" sz="1200" dirty="0" smtClean="0">
                <a:solidFill>
                  <a:srgbClr val="FF0000"/>
                </a:solidFill>
              </a:rPr>
              <a:t>фотосферою</a:t>
            </a:r>
            <a:r>
              <a:rPr lang="ru-RU" sz="1200" dirty="0" smtClean="0">
                <a:solidFill>
                  <a:srgbClr val="F6CE86"/>
                </a:solidFill>
              </a:rPr>
              <a:t>. </a:t>
            </a:r>
            <a:r>
              <a:rPr lang="ru-RU" sz="1200" dirty="0" err="1" smtClean="0">
                <a:solidFill>
                  <a:srgbClr val="F6CE86"/>
                </a:solidFill>
              </a:rPr>
              <a:t>Товщина</a:t>
            </a:r>
            <a:r>
              <a:rPr lang="ru-RU" sz="1200" dirty="0" smtClean="0">
                <a:solidFill>
                  <a:srgbClr val="F6CE86"/>
                </a:solidFill>
              </a:rPr>
              <a:t> </a:t>
            </a:r>
            <a:r>
              <a:rPr lang="ru-RU" sz="1200" dirty="0" err="1" smtClean="0">
                <a:solidFill>
                  <a:srgbClr val="F6CE86"/>
                </a:solidFill>
              </a:rPr>
              <a:t>цього</a:t>
            </a:r>
            <a:r>
              <a:rPr lang="ru-RU" sz="1200" dirty="0" smtClean="0">
                <a:solidFill>
                  <a:srgbClr val="F6CE86"/>
                </a:solidFill>
              </a:rPr>
              <a:t> шару 0,001</a:t>
            </a:r>
            <a:r>
              <a:rPr lang="en-US" sz="1200" dirty="0" smtClean="0">
                <a:solidFill>
                  <a:srgbClr val="F6CE86"/>
                </a:solidFill>
              </a:rPr>
              <a:t>r = 700 </a:t>
            </a:r>
            <a:r>
              <a:rPr lang="ru-RU" sz="1200" dirty="0" smtClean="0">
                <a:solidFill>
                  <a:srgbClr val="F6CE86"/>
                </a:solidFill>
              </a:rPr>
              <a:t>км.</a:t>
            </a:r>
          </a:p>
          <a:p>
            <a:r>
              <a:rPr lang="ru-RU" sz="1200" dirty="0" smtClean="0">
                <a:solidFill>
                  <a:srgbClr val="F6CE86"/>
                </a:solidFill>
              </a:rPr>
              <a:t>На </a:t>
            </a:r>
            <a:r>
              <a:rPr lang="ru-RU" sz="1200" dirty="0" err="1" smtClean="0">
                <a:solidFill>
                  <a:srgbClr val="F6CE86"/>
                </a:solidFill>
              </a:rPr>
              <a:t>поверхні</a:t>
            </a:r>
            <a:r>
              <a:rPr lang="ru-RU" sz="1200" dirty="0" smtClean="0">
                <a:solidFill>
                  <a:srgbClr val="F6CE86"/>
                </a:solidFill>
              </a:rPr>
              <a:t> </a:t>
            </a:r>
            <a:r>
              <a:rPr lang="ru-RU" sz="1200" dirty="0" err="1" smtClean="0">
                <a:solidFill>
                  <a:srgbClr val="F6CE86"/>
                </a:solidFill>
              </a:rPr>
              <a:t>Сонця</a:t>
            </a:r>
            <a:r>
              <a:rPr lang="ru-RU" sz="1200" dirty="0" smtClean="0">
                <a:solidFill>
                  <a:srgbClr val="F6CE86"/>
                </a:solidFill>
              </a:rPr>
              <a:t> </a:t>
            </a:r>
            <a:r>
              <a:rPr lang="ru-RU" sz="1200" dirty="0" err="1" smtClean="0">
                <a:solidFill>
                  <a:srgbClr val="F6CE86"/>
                </a:solidFill>
              </a:rPr>
              <a:t>можна</a:t>
            </a:r>
            <a:r>
              <a:rPr lang="ru-RU" sz="1200" dirty="0" smtClean="0">
                <a:solidFill>
                  <a:srgbClr val="F6CE86"/>
                </a:solidFill>
              </a:rPr>
              <a:t> </a:t>
            </a:r>
            <a:r>
              <a:rPr lang="ru-RU" sz="1200" dirty="0" err="1" smtClean="0">
                <a:solidFill>
                  <a:srgbClr val="F6CE86"/>
                </a:solidFill>
              </a:rPr>
              <a:t>розгледіти</a:t>
            </a:r>
            <a:r>
              <a:rPr lang="ru-RU" sz="1200" dirty="0" smtClean="0">
                <a:solidFill>
                  <a:srgbClr val="F6CE86"/>
                </a:solidFill>
              </a:rPr>
              <a:t> </a:t>
            </a:r>
            <a:r>
              <a:rPr lang="ru-RU" sz="1200" dirty="0" err="1" smtClean="0">
                <a:solidFill>
                  <a:srgbClr val="F6CE86"/>
                </a:solidFill>
              </a:rPr>
              <a:t>багато</a:t>
            </a:r>
            <a:r>
              <a:rPr lang="ru-RU" sz="1200" dirty="0" smtClean="0">
                <a:solidFill>
                  <a:srgbClr val="F6CE86"/>
                </a:solidFill>
              </a:rPr>
              <a:t> деталей. Вся фотосфера </a:t>
            </a:r>
            <a:r>
              <a:rPr lang="ru-RU" sz="1200" dirty="0" err="1" smtClean="0">
                <a:solidFill>
                  <a:srgbClr val="F6CE86"/>
                </a:solidFill>
              </a:rPr>
              <a:t>Сонця</a:t>
            </a:r>
            <a:r>
              <a:rPr lang="ru-RU" sz="1200" dirty="0" smtClean="0">
                <a:solidFill>
                  <a:srgbClr val="F6CE86"/>
                </a:solidFill>
              </a:rPr>
              <a:t> </a:t>
            </a:r>
            <a:r>
              <a:rPr lang="ru-RU" sz="1200" dirty="0" err="1" smtClean="0">
                <a:solidFill>
                  <a:srgbClr val="F6CE86"/>
                </a:solidFill>
              </a:rPr>
              <a:t>складається</a:t>
            </a:r>
            <a:r>
              <a:rPr lang="ru-RU" sz="1200" dirty="0" smtClean="0">
                <a:solidFill>
                  <a:srgbClr val="F6CE86"/>
                </a:solidFill>
              </a:rPr>
              <a:t> </a:t>
            </a:r>
            <a:r>
              <a:rPr lang="ru-RU" sz="1200" dirty="0" err="1" smtClean="0">
                <a:solidFill>
                  <a:srgbClr val="F6CE86"/>
                </a:solidFill>
              </a:rPr>
              <a:t>зі</a:t>
            </a:r>
            <a:r>
              <a:rPr lang="ru-RU" sz="1200" dirty="0" smtClean="0">
                <a:solidFill>
                  <a:srgbClr val="F6CE86"/>
                </a:solidFill>
              </a:rPr>
              <a:t> </a:t>
            </a:r>
            <a:r>
              <a:rPr lang="ru-RU" sz="1200" dirty="0" err="1" smtClean="0">
                <a:solidFill>
                  <a:srgbClr val="F6CE86"/>
                </a:solidFill>
              </a:rPr>
              <a:t>світлих</a:t>
            </a:r>
            <a:r>
              <a:rPr lang="ru-RU" sz="1200" dirty="0" smtClean="0">
                <a:solidFill>
                  <a:srgbClr val="F6CE86"/>
                </a:solidFill>
              </a:rPr>
              <a:t> </a:t>
            </a:r>
            <a:r>
              <a:rPr lang="ru-RU" sz="1200" dirty="0" err="1" smtClean="0">
                <a:solidFill>
                  <a:srgbClr val="F6CE86"/>
                </a:solidFill>
              </a:rPr>
              <a:t>зерняток</a:t>
            </a:r>
            <a:r>
              <a:rPr lang="ru-RU" sz="1200" dirty="0" smtClean="0">
                <a:solidFill>
                  <a:srgbClr val="F6CE86"/>
                </a:solidFill>
              </a:rPr>
              <a:t>, </a:t>
            </a:r>
            <a:r>
              <a:rPr lang="ru-RU" sz="1200" dirty="0" err="1" smtClean="0">
                <a:solidFill>
                  <a:srgbClr val="F6CE86"/>
                </a:solidFill>
              </a:rPr>
              <a:t>бульбашок</a:t>
            </a:r>
            <a:r>
              <a:rPr lang="ru-RU" sz="1200" dirty="0" smtClean="0">
                <a:solidFill>
                  <a:srgbClr val="F6CE86"/>
                </a:solidFill>
              </a:rPr>
              <a:t>. </a:t>
            </a:r>
            <a:r>
              <a:rPr lang="ru-RU" sz="1200" dirty="0" err="1" smtClean="0">
                <a:solidFill>
                  <a:srgbClr val="F6CE86"/>
                </a:solidFill>
              </a:rPr>
              <a:t>Ці</a:t>
            </a:r>
            <a:r>
              <a:rPr lang="ru-RU" sz="1200" dirty="0" smtClean="0">
                <a:solidFill>
                  <a:srgbClr val="F6CE86"/>
                </a:solidFill>
              </a:rPr>
              <a:t> </a:t>
            </a:r>
            <a:r>
              <a:rPr lang="ru-RU" sz="1200" dirty="0" err="1" smtClean="0">
                <a:solidFill>
                  <a:srgbClr val="F6CE86"/>
                </a:solidFill>
              </a:rPr>
              <a:t>зернятка</a:t>
            </a:r>
            <a:r>
              <a:rPr lang="ru-RU" sz="1200" dirty="0" smtClean="0">
                <a:solidFill>
                  <a:srgbClr val="F6CE86"/>
                </a:solidFill>
              </a:rPr>
              <a:t> </a:t>
            </a:r>
            <a:r>
              <a:rPr lang="ru-RU" sz="1200" dirty="0" err="1" smtClean="0">
                <a:solidFill>
                  <a:srgbClr val="F6CE86"/>
                </a:solidFill>
              </a:rPr>
              <a:t>називаються</a:t>
            </a:r>
            <a:r>
              <a:rPr lang="ru-RU" sz="1200" dirty="0" smtClean="0">
                <a:solidFill>
                  <a:srgbClr val="F6CE86"/>
                </a:solidFill>
              </a:rPr>
              <a:t> гранулами. </a:t>
            </a:r>
            <a:r>
              <a:rPr lang="ru-RU" sz="1200" dirty="0" err="1" smtClean="0">
                <a:solidFill>
                  <a:srgbClr val="F6CE86"/>
                </a:solidFill>
              </a:rPr>
              <a:t>Розміри</a:t>
            </a:r>
            <a:r>
              <a:rPr lang="ru-RU" sz="1200" dirty="0" smtClean="0">
                <a:solidFill>
                  <a:srgbClr val="F6CE86"/>
                </a:solidFill>
              </a:rPr>
              <a:t> гранул </a:t>
            </a:r>
            <a:r>
              <a:rPr lang="ru-RU" sz="1200" dirty="0" err="1" smtClean="0">
                <a:solidFill>
                  <a:srgbClr val="F6CE86"/>
                </a:solidFill>
              </a:rPr>
              <a:t>невеликі</a:t>
            </a:r>
            <a:r>
              <a:rPr lang="ru-RU" sz="1200" dirty="0" smtClean="0">
                <a:solidFill>
                  <a:srgbClr val="F6CE86"/>
                </a:solidFill>
              </a:rPr>
              <a:t>, 1000–2000 км., </a:t>
            </a:r>
            <a:r>
              <a:rPr lang="ru-RU" sz="1200" dirty="0" err="1" smtClean="0">
                <a:solidFill>
                  <a:srgbClr val="F6CE86"/>
                </a:solidFill>
              </a:rPr>
              <a:t>відстань</a:t>
            </a:r>
            <a:r>
              <a:rPr lang="ru-RU" sz="1200" dirty="0" smtClean="0">
                <a:solidFill>
                  <a:srgbClr val="F6CE86"/>
                </a:solidFill>
              </a:rPr>
              <a:t> </a:t>
            </a:r>
            <a:r>
              <a:rPr lang="ru-RU" sz="1200" dirty="0" err="1" smtClean="0">
                <a:solidFill>
                  <a:srgbClr val="F6CE86"/>
                </a:solidFill>
              </a:rPr>
              <a:t>між</a:t>
            </a:r>
            <a:r>
              <a:rPr lang="ru-RU" sz="1200" dirty="0" smtClean="0">
                <a:solidFill>
                  <a:srgbClr val="F6CE86"/>
                </a:solidFill>
              </a:rPr>
              <a:t> ними – 300–600 км. На </a:t>
            </a:r>
            <a:r>
              <a:rPr lang="ru-RU" sz="1200" dirty="0" err="1" smtClean="0">
                <a:solidFill>
                  <a:srgbClr val="F6CE86"/>
                </a:solidFill>
              </a:rPr>
              <a:t>Сонці</a:t>
            </a:r>
            <a:r>
              <a:rPr lang="ru-RU" sz="1200" dirty="0" smtClean="0">
                <a:solidFill>
                  <a:srgbClr val="F6CE86"/>
                </a:solidFill>
              </a:rPr>
              <a:t> </a:t>
            </a:r>
            <a:r>
              <a:rPr lang="ru-RU" sz="1200" dirty="0" err="1" smtClean="0">
                <a:solidFill>
                  <a:srgbClr val="F6CE86"/>
                </a:solidFill>
              </a:rPr>
              <a:t>спостерігається</a:t>
            </a:r>
            <a:r>
              <a:rPr lang="ru-RU" sz="1200" dirty="0" smtClean="0">
                <a:solidFill>
                  <a:srgbClr val="F6CE86"/>
                </a:solidFill>
              </a:rPr>
              <a:t> </a:t>
            </a:r>
            <a:r>
              <a:rPr lang="ru-RU" sz="1200" dirty="0" err="1" smtClean="0">
                <a:solidFill>
                  <a:srgbClr val="F6CE86"/>
                </a:solidFill>
              </a:rPr>
              <a:t>одночасно</a:t>
            </a:r>
            <a:r>
              <a:rPr lang="ru-RU" sz="1200" dirty="0" smtClean="0">
                <a:solidFill>
                  <a:srgbClr val="F6CE86"/>
                </a:solidFill>
              </a:rPr>
              <a:t> </a:t>
            </a:r>
            <a:r>
              <a:rPr lang="ru-RU" sz="1200" dirty="0" err="1" smtClean="0">
                <a:solidFill>
                  <a:srgbClr val="F6CE86"/>
                </a:solidFill>
              </a:rPr>
              <a:t>близько</a:t>
            </a:r>
            <a:r>
              <a:rPr lang="ru-RU" sz="1200" dirty="0" smtClean="0">
                <a:solidFill>
                  <a:srgbClr val="F6CE86"/>
                </a:solidFill>
              </a:rPr>
              <a:t> </a:t>
            </a:r>
            <a:r>
              <a:rPr lang="ru-RU" sz="1200" dirty="0" err="1" smtClean="0">
                <a:solidFill>
                  <a:srgbClr val="F6CE86"/>
                </a:solidFill>
              </a:rPr>
              <a:t>мільйона</a:t>
            </a:r>
            <a:r>
              <a:rPr lang="ru-RU" sz="1200" dirty="0" smtClean="0">
                <a:solidFill>
                  <a:srgbClr val="F6CE86"/>
                </a:solidFill>
              </a:rPr>
              <a:t> гранул. </a:t>
            </a:r>
            <a:r>
              <a:rPr lang="ru-RU" sz="1200" dirty="0" err="1" smtClean="0">
                <a:solidFill>
                  <a:srgbClr val="F6CE86"/>
                </a:solidFill>
              </a:rPr>
              <a:t>Кожна</a:t>
            </a:r>
            <a:r>
              <a:rPr lang="ru-RU" sz="1200" dirty="0" smtClean="0">
                <a:solidFill>
                  <a:srgbClr val="F6CE86"/>
                </a:solidFill>
              </a:rPr>
              <a:t> гранула </a:t>
            </a:r>
            <a:r>
              <a:rPr lang="ru-RU" sz="1200" dirty="0" err="1" smtClean="0">
                <a:solidFill>
                  <a:srgbClr val="F6CE86"/>
                </a:solidFill>
              </a:rPr>
              <a:t>існує</a:t>
            </a:r>
            <a:r>
              <a:rPr lang="ru-RU" sz="1200" dirty="0" smtClean="0">
                <a:solidFill>
                  <a:srgbClr val="F6CE86"/>
                </a:solidFill>
              </a:rPr>
              <a:t> </a:t>
            </a:r>
            <a:r>
              <a:rPr lang="ru-RU" sz="1200" dirty="0" err="1" smtClean="0">
                <a:solidFill>
                  <a:srgbClr val="F6CE86"/>
                </a:solidFill>
              </a:rPr>
              <a:t>декілька</a:t>
            </a:r>
            <a:r>
              <a:rPr lang="ru-RU" sz="1200" dirty="0" smtClean="0">
                <a:solidFill>
                  <a:srgbClr val="F6CE86"/>
                </a:solidFill>
              </a:rPr>
              <a:t> </a:t>
            </a:r>
            <a:r>
              <a:rPr lang="ru-RU" sz="1200" dirty="0" err="1" smtClean="0">
                <a:solidFill>
                  <a:srgbClr val="F6CE86"/>
                </a:solidFill>
              </a:rPr>
              <a:t>хвилин</a:t>
            </a:r>
            <a:r>
              <a:rPr lang="ru-RU" sz="1200" dirty="0" smtClean="0">
                <a:solidFill>
                  <a:srgbClr val="F6CE86"/>
                </a:solidFill>
              </a:rPr>
              <a:t>. </a:t>
            </a:r>
            <a:r>
              <a:rPr lang="ru-RU" sz="1200" dirty="0" err="1" smtClean="0">
                <a:solidFill>
                  <a:srgbClr val="F6CE86"/>
                </a:solidFill>
              </a:rPr>
              <a:t>Гранули</a:t>
            </a:r>
            <a:r>
              <a:rPr lang="ru-RU" sz="1200" dirty="0" smtClean="0">
                <a:solidFill>
                  <a:srgbClr val="F6CE86"/>
                </a:solidFill>
              </a:rPr>
              <a:t> </a:t>
            </a:r>
            <a:r>
              <a:rPr lang="ru-RU" sz="1200" dirty="0" err="1" smtClean="0">
                <a:solidFill>
                  <a:srgbClr val="F6CE86"/>
                </a:solidFill>
              </a:rPr>
              <a:t>оточені</a:t>
            </a:r>
            <a:r>
              <a:rPr lang="ru-RU" sz="1200" dirty="0" smtClean="0">
                <a:solidFill>
                  <a:srgbClr val="F6CE86"/>
                </a:solidFill>
              </a:rPr>
              <a:t> </a:t>
            </a:r>
            <a:r>
              <a:rPr lang="ru-RU" sz="1200" dirty="0" err="1" smtClean="0">
                <a:solidFill>
                  <a:srgbClr val="F6CE86"/>
                </a:solidFill>
              </a:rPr>
              <a:t>темними</a:t>
            </a:r>
            <a:r>
              <a:rPr lang="ru-RU" sz="1200" dirty="0" smtClean="0">
                <a:solidFill>
                  <a:srgbClr val="F6CE86"/>
                </a:solidFill>
              </a:rPr>
              <a:t> </a:t>
            </a:r>
            <a:r>
              <a:rPr lang="ru-RU" sz="1200" dirty="0" err="1" smtClean="0">
                <a:solidFill>
                  <a:srgbClr val="F6CE86"/>
                </a:solidFill>
              </a:rPr>
              <a:t>проміжками</a:t>
            </a:r>
            <a:r>
              <a:rPr lang="ru-RU" sz="1200" dirty="0" smtClean="0">
                <a:solidFill>
                  <a:srgbClr val="F6CE86"/>
                </a:solidFill>
              </a:rPr>
              <a:t>, як </a:t>
            </a:r>
            <a:r>
              <a:rPr lang="ru-RU" sz="1200" dirty="0" err="1" smtClean="0">
                <a:solidFill>
                  <a:srgbClr val="F6CE86"/>
                </a:solidFill>
              </a:rPr>
              <a:t>би</a:t>
            </a:r>
            <a:r>
              <a:rPr lang="ru-RU" sz="1200" dirty="0" smtClean="0">
                <a:solidFill>
                  <a:srgbClr val="F6CE86"/>
                </a:solidFill>
              </a:rPr>
              <a:t> сотами. У гранулах </a:t>
            </a:r>
            <a:r>
              <a:rPr lang="ru-RU" sz="1200" dirty="0" err="1" smtClean="0">
                <a:solidFill>
                  <a:srgbClr val="F6CE86"/>
                </a:solidFill>
              </a:rPr>
              <a:t>речовина</a:t>
            </a:r>
            <a:r>
              <a:rPr lang="ru-RU" sz="1200" dirty="0" smtClean="0">
                <a:solidFill>
                  <a:srgbClr val="F6CE86"/>
                </a:solidFill>
              </a:rPr>
              <a:t> </a:t>
            </a:r>
            <a:r>
              <a:rPr lang="ru-RU" sz="1200" dirty="0" err="1" smtClean="0">
                <a:solidFill>
                  <a:srgbClr val="F6CE86"/>
                </a:solidFill>
              </a:rPr>
              <a:t>піднімається</a:t>
            </a:r>
            <a:r>
              <a:rPr lang="ru-RU" sz="1200" dirty="0" smtClean="0">
                <a:solidFill>
                  <a:srgbClr val="F6CE86"/>
                </a:solidFill>
              </a:rPr>
              <a:t>, а </a:t>
            </a:r>
            <a:r>
              <a:rPr lang="ru-RU" sz="1200" dirty="0" err="1" smtClean="0">
                <a:solidFill>
                  <a:srgbClr val="F6CE86"/>
                </a:solidFill>
              </a:rPr>
              <a:t>довкола</a:t>
            </a:r>
            <a:r>
              <a:rPr lang="ru-RU" sz="1200" dirty="0" smtClean="0">
                <a:solidFill>
                  <a:srgbClr val="F6CE86"/>
                </a:solidFill>
              </a:rPr>
              <a:t> них – </a:t>
            </a:r>
            <a:r>
              <a:rPr lang="ru-RU" sz="1200" dirty="0" err="1" smtClean="0">
                <a:solidFill>
                  <a:srgbClr val="F6CE86"/>
                </a:solidFill>
              </a:rPr>
              <a:t>опускається</a:t>
            </a:r>
            <a:r>
              <a:rPr lang="ru-RU" sz="1200" dirty="0" smtClean="0">
                <a:solidFill>
                  <a:srgbClr val="F6CE86"/>
                </a:solidFill>
              </a:rPr>
              <a:t>. </a:t>
            </a:r>
            <a:r>
              <a:rPr lang="ru-RU" sz="1200" dirty="0" err="1" smtClean="0">
                <a:solidFill>
                  <a:srgbClr val="F6CE86"/>
                </a:solidFill>
              </a:rPr>
              <a:t>Грануляція</a:t>
            </a:r>
            <a:r>
              <a:rPr lang="ru-RU" sz="1200" dirty="0" smtClean="0">
                <a:solidFill>
                  <a:srgbClr val="F6CE86"/>
                </a:solidFill>
              </a:rPr>
              <a:t> – </a:t>
            </a:r>
            <a:r>
              <a:rPr lang="ru-RU" sz="1200" dirty="0" err="1" smtClean="0">
                <a:solidFill>
                  <a:srgbClr val="F6CE86"/>
                </a:solidFill>
              </a:rPr>
              <a:t>прояв</a:t>
            </a:r>
            <a:r>
              <a:rPr lang="ru-RU" sz="1200" dirty="0" smtClean="0">
                <a:solidFill>
                  <a:srgbClr val="F6CE86"/>
                </a:solidFill>
              </a:rPr>
              <a:t> </a:t>
            </a:r>
            <a:r>
              <a:rPr lang="ru-RU" sz="1200" dirty="0" err="1" smtClean="0">
                <a:solidFill>
                  <a:srgbClr val="F6CE86"/>
                </a:solidFill>
              </a:rPr>
              <a:t>конвекції</a:t>
            </a:r>
            <a:r>
              <a:rPr lang="ru-RU" sz="1200" dirty="0" smtClean="0">
                <a:solidFill>
                  <a:srgbClr val="F6CE86"/>
                </a:solidFill>
              </a:rPr>
              <a:t> в </a:t>
            </a:r>
            <a:r>
              <a:rPr lang="ru-RU" sz="1200" dirty="0" err="1" smtClean="0">
                <a:solidFill>
                  <a:srgbClr val="F6CE86"/>
                </a:solidFill>
              </a:rPr>
              <a:t>більш</a:t>
            </a:r>
            <a:r>
              <a:rPr lang="ru-RU" sz="1200" dirty="0" smtClean="0">
                <a:solidFill>
                  <a:srgbClr val="F6CE86"/>
                </a:solidFill>
              </a:rPr>
              <a:t> </a:t>
            </a:r>
            <a:r>
              <a:rPr lang="ru-RU" sz="1200" dirty="0" err="1" smtClean="0">
                <a:solidFill>
                  <a:srgbClr val="F6CE86"/>
                </a:solidFill>
              </a:rPr>
              <a:t>глибоких</a:t>
            </a:r>
            <a:r>
              <a:rPr lang="ru-RU" sz="1200" dirty="0" smtClean="0">
                <a:solidFill>
                  <a:srgbClr val="F6CE86"/>
                </a:solidFill>
              </a:rPr>
              <a:t> слоях </a:t>
            </a:r>
            <a:r>
              <a:rPr lang="ru-RU" sz="1200" dirty="0" err="1" smtClean="0">
                <a:solidFill>
                  <a:srgbClr val="F6CE86"/>
                </a:solidFill>
              </a:rPr>
              <a:t>сонця</a:t>
            </a:r>
            <a:r>
              <a:rPr lang="ru-RU" sz="1200" dirty="0" smtClean="0">
                <a:solidFill>
                  <a:srgbClr val="F6CE86"/>
                </a:solidFill>
              </a:rPr>
              <a:t>.</a:t>
            </a:r>
          </a:p>
          <a:p>
            <a:r>
              <a:rPr lang="ru-RU" sz="1200" dirty="0" err="1" smtClean="0">
                <a:solidFill>
                  <a:srgbClr val="F6CE86"/>
                </a:solidFill>
              </a:rPr>
              <a:t>Гранули</a:t>
            </a:r>
            <a:r>
              <a:rPr lang="ru-RU" sz="1200" dirty="0" smtClean="0">
                <a:solidFill>
                  <a:srgbClr val="F6CE86"/>
                </a:solidFill>
              </a:rPr>
              <a:t> </a:t>
            </a:r>
            <a:r>
              <a:rPr lang="ru-RU" sz="1200" dirty="0" err="1" smtClean="0">
                <a:solidFill>
                  <a:srgbClr val="F6CE86"/>
                </a:solidFill>
              </a:rPr>
              <a:t>створюють</a:t>
            </a:r>
            <a:r>
              <a:rPr lang="ru-RU" sz="1200" dirty="0" smtClean="0">
                <a:solidFill>
                  <a:srgbClr val="F6CE86"/>
                </a:solidFill>
              </a:rPr>
              <a:t> </a:t>
            </a:r>
            <a:r>
              <a:rPr lang="ru-RU" sz="1200" dirty="0" err="1" smtClean="0">
                <a:solidFill>
                  <a:srgbClr val="F6CE86"/>
                </a:solidFill>
              </a:rPr>
              <a:t>загальний</a:t>
            </a:r>
            <a:r>
              <a:rPr lang="ru-RU" sz="1200" dirty="0" smtClean="0">
                <a:solidFill>
                  <a:srgbClr val="F6CE86"/>
                </a:solidFill>
              </a:rPr>
              <a:t> фон, на </a:t>
            </a:r>
            <a:r>
              <a:rPr lang="ru-RU" sz="1200" dirty="0" err="1" smtClean="0">
                <a:solidFill>
                  <a:srgbClr val="F6CE86"/>
                </a:solidFill>
              </a:rPr>
              <a:t>якому</a:t>
            </a:r>
            <a:r>
              <a:rPr lang="ru-RU" sz="1200" dirty="0" smtClean="0">
                <a:solidFill>
                  <a:srgbClr val="F6CE86"/>
                </a:solidFill>
              </a:rPr>
              <a:t> </a:t>
            </a:r>
            <a:r>
              <a:rPr lang="ru-RU" sz="1200" dirty="0" err="1" smtClean="0">
                <a:solidFill>
                  <a:srgbClr val="F6CE86"/>
                </a:solidFill>
              </a:rPr>
              <a:t>можна</a:t>
            </a:r>
            <a:r>
              <a:rPr lang="ru-RU" sz="1200" dirty="0" smtClean="0">
                <a:solidFill>
                  <a:srgbClr val="F6CE86"/>
                </a:solidFill>
              </a:rPr>
              <a:t> </a:t>
            </a:r>
            <a:r>
              <a:rPr lang="ru-RU" sz="1200" dirty="0" err="1" smtClean="0">
                <a:solidFill>
                  <a:srgbClr val="F6CE86"/>
                </a:solidFill>
              </a:rPr>
              <a:t>спостерігати</a:t>
            </a:r>
            <a:r>
              <a:rPr lang="ru-RU" sz="1200" dirty="0" smtClean="0">
                <a:solidFill>
                  <a:srgbClr val="F6CE86"/>
                </a:solidFill>
              </a:rPr>
              <a:t> </a:t>
            </a:r>
            <a:r>
              <a:rPr lang="ru-RU" sz="1200" dirty="0" err="1" smtClean="0">
                <a:solidFill>
                  <a:srgbClr val="F6CE86"/>
                </a:solidFill>
              </a:rPr>
              <a:t>незрівнянно</a:t>
            </a:r>
            <a:r>
              <a:rPr lang="ru-RU" sz="1200" dirty="0" smtClean="0">
                <a:solidFill>
                  <a:srgbClr val="F6CE86"/>
                </a:solidFill>
              </a:rPr>
              <a:t> </a:t>
            </a:r>
            <a:r>
              <a:rPr lang="ru-RU" sz="1200" dirty="0" err="1" smtClean="0">
                <a:solidFill>
                  <a:srgbClr val="F6CE86"/>
                </a:solidFill>
              </a:rPr>
              <a:t>масштабніші</a:t>
            </a:r>
            <a:r>
              <a:rPr lang="ru-RU" sz="1200" dirty="0" smtClean="0">
                <a:solidFill>
                  <a:srgbClr val="F6CE86"/>
                </a:solidFill>
              </a:rPr>
              <a:t> </a:t>
            </a:r>
            <a:r>
              <a:rPr lang="ru-RU" sz="1200" dirty="0" err="1" smtClean="0">
                <a:solidFill>
                  <a:srgbClr val="F6CE86"/>
                </a:solidFill>
              </a:rPr>
              <a:t>утворення</a:t>
            </a:r>
            <a:r>
              <a:rPr lang="ru-RU" sz="1200" dirty="0" smtClean="0">
                <a:solidFill>
                  <a:srgbClr val="F6CE86"/>
                </a:solidFill>
              </a:rPr>
              <a:t>, </a:t>
            </a:r>
            <a:r>
              <a:rPr lang="ru-RU" sz="1200" dirty="0" err="1" smtClean="0">
                <a:solidFill>
                  <a:srgbClr val="F6CE86"/>
                </a:solidFill>
              </a:rPr>
              <a:t>такі</a:t>
            </a:r>
            <a:r>
              <a:rPr lang="ru-RU" sz="1200" dirty="0" smtClean="0">
                <a:solidFill>
                  <a:srgbClr val="F6CE86"/>
                </a:solidFill>
              </a:rPr>
              <a:t>, як </a:t>
            </a:r>
            <a:r>
              <a:rPr lang="ru-RU" sz="1200" dirty="0" err="1" smtClean="0">
                <a:solidFill>
                  <a:srgbClr val="FF0000"/>
                </a:solidFill>
              </a:rPr>
              <a:t>протуберанц</a:t>
            </a:r>
            <a:r>
              <a:rPr lang="ru-RU" sz="1200" dirty="0" err="1" smtClean="0">
                <a:solidFill>
                  <a:srgbClr val="F6CE86"/>
                </a:solidFill>
              </a:rPr>
              <a:t>і</a:t>
            </a:r>
            <a:r>
              <a:rPr lang="ru-RU" sz="1200" dirty="0" smtClean="0">
                <a:solidFill>
                  <a:srgbClr val="F6CE86"/>
                </a:solidFill>
              </a:rPr>
              <a:t>, </a:t>
            </a:r>
            <a:r>
              <a:rPr lang="ru-RU" sz="1200" dirty="0" err="1" smtClean="0">
                <a:solidFill>
                  <a:srgbClr val="F6CE86"/>
                </a:solidFill>
              </a:rPr>
              <a:t>факели</a:t>
            </a:r>
            <a:r>
              <a:rPr lang="ru-RU" sz="1200" dirty="0" smtClean="0">
                <a:solidFill>
                  <a:srgbClr val="F6CE86"/>
                </a:solidFill>
              </a:rPr>
              <a:t>, </a:t>
            </a:r>
            <a:r>
              <a:rPr lang="ru-RU" sz="1200" dirty="0" err="1" smtClean="0">
                <a:solidFill>
                  <a:srgbClr val="FF0000"/>
                </a:solidFill>
              </a:rPr>
              <a:t>сонячні</a:t>
            </a:r>
            <a:r>
              <a:rPr lang="ru-RU" sz="1200" dirty="0" smtClean="0">
                <a:solidFill>
                  <a:srgbClr val="FF0000"/>
                </a:solidFill>
              </a:rPr>
              <a:t> </a:t>
            </a:r>
            <a:r>
              <a:rPr lang="ru-RU" sz="1200" dirty="0" err="1" smtClean="0">
                <a:solidFill>
                  <a:srgbClr val="FF0000"/>
                </a:solidFill>
              </a:rPr>
              <a:t>плями</a:t>
            </a:r>
            <a:r>
              <a:rPr lang="ru-RU" sz="1200" dirty="0" smtClean="0">
                <a:solidFill>
                  <a:srgbClr val="FF0000"/>
                </a:solidFill>
              </a:rPr>
              <a:t> </a:t>
            </a:r>
            <a:r>
              <a:rPr lang="ru-RU" sz="1200" dirty="0" err="1" smtClean="0">
                <a:solidFill>
                  <a:srgbClr val="F6CE86"/>
                </a:solidFill>
              </a:rPr>
              <a:t>і</a:t>
            </a:r>
            <a:r>
              <a:rPr lang="ru-RU" sz="1200" dirty="0" smtClean="0">
                <a:solidFill>
                  <a:srgbClr val="F6CE86"/>
                </a:solidFill>
              </a:rPr>
              <a:t> </a:t>
            </a:r>
            <a:r>
              <a:rPr lang="ru-RU" sz="1200" dirty="0" err="1" smtClean="0">
                <a:solidFill>
                  <a:srgbClr val="F6CE86"/>
                </a:solidFill>
              </a:rPr>
              <a:t>ін</a:t>
            </a:r>
            <a:r>
              <a:rPr lang="ru-RU" sz="1200" dirty="0" smtClean="0">
                <a:solidFill>
                  <a:srgbClr val="F6CE86"/>
                </a:solidFill>
              </a:rPr>
              <a:t>.</a:t>
            </a:r>
            <a:endParaRPr lang="ru-RU" sz="1200" dirty="0">
              <a:solidFill>
                <a:srgbClr val="F6CE86"/>
              </a:solidFill>
            </a:endParaRPr>
          </a:p>
        </p:txBody>
      </p:sp>
    </p:spTree>
  </p:cSld>
  <p:clrMapOvr>
    <a:masterClrMapping/>
  </p:clrMapOvr>
  <p:transition spd="med" advClick="0" advTm="11616">
    <p:fade/>
    <p:sndAc>
      <p:stSnd>
        <p:snd r:embed="rId2" name="05_15_17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>
                <a:solidFill>
                  <a:srgbClr val="9933FF"/>
                </a:solidFill>
                <a:latin typeface="Comic Sans MS" pitchFamily="66" charset="0"/>
              </a:rPr>
              <a:t>Хромосфера 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00563" y="1341438"/>
            <a:ext cx="4186237" cy="460851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400" b="1" i="1" dirty="0" smtClean="0">
                <a:solidFill>
                  <a:srgbClr val="FD3829"/>
                </a:solidFill>
              </a:rPr>
              <a:t>Хромосферу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Сонця</a:t>
            </a:r>
            <a:r>
              <a:rPr lang="ru-RU" sz="1400" dirty="0" smtClean="0">
                <a:solidFill>
                  <a:srgbClr val="F6CE86"/>
                </a:solidFill>
              </a:rPr>
              <a:t> видно </a:t>
            </a:r>
            <a:r>
              <a:rPr lang="ru-RU" sz="1400" dirty="0" err="1" smtClean="0">
                <a:solidFill>
                  <a:srgbClr val="F6CE86"/>
                </a:solidFill>
              </a:rPr>
              <a:t>лише</a:t>
            </a:r>
            <a:r>
              <a:rPr lang="ru-RU" sz="1400" dirty="0" smtClean="0">
                <a:solidFill>
                  <a:srgbClr val="F6CE86"/>
                </a:solidFill>
              </a:rPr>
              <a:t> в </a:t>
            </a:r>
            <a:r>
              <a:rPr lang="ru-RU" sz="1400" dirty="0" err="1" smtClean="0">
                <a:solidFill>
                  <a:srgbClr val="F6CE86"/>
                </a:solidFill>
              </a:rPr>
              <a:t>моменти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повних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сонячних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затемнень</a:t>
            </a:r>
            <a:r>
              <a:rPr lang="ru-RU" sz="1400" dirty="0" smtClean="0">
                <a:solidFill>
                  <a:srgbClr val="F6CE86"/>
                </a:solidFill>
              </a:rPr>
              <a:t>. </a:t>
            </a:r>
            <a:r>
              <a:rPr lang="ru-RU" sz="1400" dirty="0" err="1" smtClean="0">
                <a:solidFill>
                  <a:srgbClr val="F6CE86"/>
                </a:solidFill>
              </a:rPr>
              <a:t>Місяць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повністю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закриває</a:t>
            </a:r>
            <a:r>
              <a:rPr lang="ru-RU" sz="1400" dirty="0" smtClean="0">
                <a:solidFill>
                  <a:srgbClr val="F6CE86"/>
                </a:solidFill>
              </a:rPr>
              <a:t> фотосферу, </a:t>
            </a:r>
            <a:r>
              <a:rPr lang="ru-RU" sz="1400" dirty="0" err="1" smtClean="0">
                <a:solidFill>
                  <a:srgbClr val="F6CE86"/>
                </a:solidFill>
              </a:rPr>
              <a:t>і</a:t>
            </a:r>
            <a:r>
              <a:rPr lang="ru-RU" sz="1400" dirty="0" smtClean="0">
                <a:solidFill>
                  <a:srgbClr val="F6CE86"/>
                </a:solidFill>
              </a:rPr>
              <a:t> хромосфера </a:t>
            </a:r>
            <a:r>
              <a:rPr lang="ru-RU" sz="1400" dirty="0" err="1" smtClean="0">
                <a:solidFill>
                  <a:srgbClr val="F6CE86"/>
                </a:solidFill>
              </a:rPr>
              <a:t>спалахує</a:t>
            </a:r>
            <a:r>
              <a:rPr lang="ru-RU" sz="1400" dirty="0" smtClean="0">
                <a:solidFill>
                  <a:srgbClr val="F6CE86"/>
                </a:solidFill>
              </a:rPr>
              <a:t>, як </a:t>
            </a:r>
            <a:r>
              <a:rPr lang="ru-RU" sz="1400" dirty="0" err="1" smtClean="0">
                <a:solidFill>
                  <a:srgbClr val="F6CE86"/>
                </a:solidFill>
              </a:rPr>
              <a:t>невелике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кільце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яскраво-червоного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кольору</a:t>
            </a:r>
            <a:r>
              <a:rPr lang="ru-RU" sz="1400" dirty="0" smtClean="0">
                <a:solidFill>
                  <a:srgbClr val="F6CE86"/>
                </a:solidFill>
              </a:rPr>
              <a:t>, </a:t>
            </a:r>
            <a:r>
              <a:rPr lang="ru-RU" sz="1400" dirty="0" err="1" smtClean="0">
                <a:solidFill>
                  <a:srgbClr val="F6CE86"/>
                </a:solidFill>
              </a:rPr>
              <a:t>оточене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перлинно-білою</a:t>
            </a:r>
            <a:r>
              <a:rPr lang="ru-RU" sz="1400" dirty="0" smtClean="0">
                <a:solidFill>
                  <a:srgbClr val="F6CE86"/>
                </a:solidFill>
              </a:rPr>
              <a:t> короною. Хромосфера </a:t>
            </a:r>
            <a:r>
              <a:rPr lang="ru-RU" sz="1400" dirty="0" err="1" smtClean="0">
                <a:solidFill>
                  <a:srgbClr val="F6CE86"/>
                </a:solidFill>
              </a:rPr>
              <a:t>отримала</a:t>
            </a:r>
            <a:r>
              <a:rPr lang="ru-RU" sz="1400" dirty="0" smtClean="0">
                <a:solidFill>
                  <a:srgbClr val="F6CE86"/>
                </a:solidFill>
              </a:rPr>
              <a:t> свою </a:t>
            </a:r>
            <a:r>
              <a:rPr lang="ru-RU" sz="1400" dirty="0" err="1" smtClean="0">
                <a:solidFill>
                  <a:srgbClr val="F6CE86"/>
                </a:solidFill>
              </a:rPr>
              <a:t>назву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саме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із-за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цього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явища</a:t>
            </a:r>
            <a:r>
              <a:rPr lang="ru-RU" sz="1400" dirty="0" smtClean="0">
                <a:solidFill>
                  <a:srgbClr val="F6CE86"/>
                </a:solidFill>
              </a:rPr>
              <a:t> (греч. «</a:t>
            </a:r>
            <a:r>
              <a:rPr lang="ru-RU" sz="1400" dirty="0" err="1" smtClean="0">
                <a:solidFill>
                  <a:srgbClr val="F6CE86"/>
                </a:solidFill>
              </a:rPr>
              <a:t>забарвлена</a:t>
            </a:r>
            <a:r>
              <a:rPr lang="ru-RU" sz="1400" dirty="0" smtClean="0">
                <a:solidFill>
                  <a:srgbClr val="F6CE86"/>
                </a:solidFill>
              </a:rPr>
              <a:t> сфера»).</a:t>
            </a:r>
            <a:endParaRPr lang="ru-RU" sz="1400" dirty="0">
              <a:solidFill>
                <a:srgbClr val="F6CE86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1400" dirty="0" err="1" smtClean="0">
                <a:solidFill>
                  <a:srgbClr val="F6CE86"/>
                </a:solidFill>
              </a:rPr>
              <a:t>Розміри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хромосфери</a:t>
            </a:r>
            <a:r>
              <a:rPr lang="ru-RU" sz="1400" dirty="0" smtClean="0">
                <a:solidFill>
                  <a:srgbClr val="F6CE86"/>
                </a:solidFill>
              </a:rPr>
              <a:t> 10–15 </a:t>
            </a:r>
            <a:r>
              <a:rPr lang="ru-RU" sz="1400" dirty="0" err="1" smtClean="0">
                <a:solidFill>
                  <a:srgbClr val="F6CE86"/>
                </a:solidFill>
              </a:rPr>
              <a:t>тисяч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кілометрів</a:t>
            </a:r>
            <a:r>
              <a:rPr lang="ru-RU" sz="1400" dirty="0" smtClean="0">
                <a:solidFill>
                  <a:srgbClr val="F6CE86"/>
                </a:solidFill>
              </a:rPr>
              <a:t>, а </a:t>
            </a:r>
            <a:r>
              <a:rPr lang="ru-RU" sz="1400" dirty="0" err="1" smtClean="0">
                <a:solidFill>
                  <a:srgbClr val="F6CE86"/>
                </a:solidFill>
              </a:rPr>
              <a:t>щільність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речовини</a:t>
            </a:r>
            <a:r>
              <a:rPr lang="ru-RU" sz="1400" dirty="0" smtClean="0">
                <a:solidFill>
                  <a:srgbClr val="F6CE86"/>
                </a:solidFill>
              </a:rPr>
              <a:t> в </a:t>
            </a:r>
            <a:r>
              <a:rPr lang="ru-RU" sz="1400" dirty="0" err="1" smtClean="0">
                <a:solidFill>
                  <a:srgbClr val="F6CE86"/>
                </a:solidFill>
              </a:rPr>
              <a:t>сотні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тисяч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разів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менша</a:t>
            </a:r>
            <a:r>
              <a:rPr lang="ru-RU" sz="1400" dirty="0" smtClean="0">
                <a:solidFill>
                  <a:srgbClr val="F6CE86"/>
                </a:solidFill>
              </a:rPr>
              <a:t>, </a:t>
            </a:r>
            <a:r>
              <a:rPr lang="ru-RU" sz="1400" dirty="0" err="1" smtClean="0">
                <a:solidFill>
                  <a:srgbClr val="F6CE86"/>
                </a:solidFill>
              </a:rPr>
              <a:t>ніж</a:t>
            </a:r>
            <a:r>
              <a:rPr lang="ru-RU" sz="1400" dirty="0" smtClean="0">
                <a:solidFill>
                  <a:srgbClr val="F6CE86"/>
                </a:solidFill>
              </a:rPr>
              <a:t> у </a:t>
            </a:r>
            <a:r>
              <a:rPr lang="ru-RU" sz="1400" dirty="0" err="1" smtClean="0">
                <a:solidFill>
                  <a:srgbClr val="F6CE86"/>
                </a:solidFill>
              </a:rPr>
              <a:t>фотосфері</a:t>
            </a:r>
            <a:r>
              <a:rPr lang="ru-RU" sz="1400" dirty="0" smtClean="0">
                <a:solidFill>
                  <a:srgbClr val="F6CE86"/>
                </a:solidFill>
              </a:rPr>
              <a:t>. Температура в </a:t>
            </a:r>
            <a:r>
              <a:rPr lang="ru-RU" sz="1400" dirty="0" err="1" smtClean="0">
                <a:solidFill>
                  <a:srgbClr val="F6CE86"/>
                </a:solidFill>
              </a:rPr>
              <a:t>хромосфері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швидко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зростає</a:t>
            </a:r>
            <a:r>
              <a:rPr lang="ru-RU" sz="1400" dirty="0" smtClean="0">
                <a:solidFill>
                  <a:srgbClr val="F6CE86"/>
                </a:solidFill>
              </a:rPr>
              <a:t>, </a:t>
            </a:r>
            <a:r>
              <a:rPr lang="ru-RU" sz="1400" dirty="0" err="1" smtClean="0">
                <a:solidFill>
                  <a:srgbClr val="F6CE86"/>
                </a:solidFill>
              </a:rPr>
              <a:t>досягаючи</a:t>
            </a:r>
            <a:r>
              <a:rPr lang="ru-RU" sz="1400" dirty="0" smtClean="0">
                <a:solidFill>
                  <a:srgbClr val="F6CE86"/>
                </a:solidFill>
              </a:rPr>
              <a:t> у </a:t>
            </a:r>
            <a:r>
              <a:rPr lang="ru-RU" sz="1400" dirty="0" err="1" smtClean="0">
                <a:solidFill>
                  <a:srgbClr val="F6CE86"/>
                </a:solidFill>
              </a:rPr>
              <a:t>верхніх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її</a:t>
            </a:r>
            <a:r>
              <a:rPr lang="ru-RU" sz="1400" dirty="0" smtClean="0">
                <a:solidFill>
                  <a:srgbClr val="F6CE86"/>
                </a:solidFill>
              </a:rPr>
              <a:t> шарах </a:t>
            </a:r>
            <a:r>
              <a:rPr lang="ru-RU" sz="1400" dirty="0" err="1" smtClean="0">
                <a:solidFill>
                  <a:srgbClr val="F6CE86"/>
                </a:solidFill>
              </a:rPr>
              <a:t>десятків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тисяч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градусів</a:t>
            </a:r>
            <a:r>
              <a:rPr lang="ru-RU" sz="1400" dirty="0" smtClean="0">
                <a:solidFill>
                  <a:srgbClr val="F6CE86"/>
                </a:solidFill>
              </a:rPr>
              <a:t>. </a:t>
            </a:r>
            <a:r>
              <a:rPr lang="ru-RU" sz="1400" dirty="0" err="1" smtClean="0">
                <a:solidFill>
                  <a:srgbClr val="F6CE86"/>
                </a:solidFill>
              </a:rPr>
              <a:t>Зростання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температури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пояснюється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дією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магнітних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полів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і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хвиль</a:t>
            </a:r>
            <a:r>
              <a:rPr lang="ru-RU" sz="1400" dirty="0" smtClean="0">
                <a:solidFill>
                  <a:srgbClr val="F6CE86"/>
                </a:solidFill>
              </a:rPr>
              <a:t>, </a:t>
            </a:r>
            <a:r>
              <a:rPr lang="ru-RU" sz="1400" dirty="0" err="1" smtClean="0">
                <a:solidFill>
                  <a:srgbClr val="F6CE86"/>
                </a:solidFill>
              </a:rPr>
              <a:t>проникаючих</a:t>
            </a:r>
            <a:r>
              <a:rPr lang="ru-RU" sz="1400" dirty="0" smtClean="0">
                <a:solidFill>
                  <a:srgbClr val="F6CE86"/>
                </a:solidFill>
              </a:rPr>
              <a:t> в хромосферу </a:t>
            </a:r>
            <a:r>
              <a:rPr lang="ru-RU" sz="1400" dirty="0" err="1" smtClean="0">
                <a:solidFill>
                  <a:srgbClr val="F6CE86"/>
                </a:solidFill>
              </a:rPr>
              <a:t>із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зони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конвективних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рухів</a:t>
            </a:r>
            <a:r>
              <a:rPr lang="ru-RU" sz="1400" dirty="0" smtClean="0">
                <a:solidFill>
                  <a:srgbClr val="F6CE86"/>
                </a:solidFill>
              </a:rPr>
              <a:t>. Тут </a:t>
            </a:r>
            <a:r>
              <a:rPr lang="ru-RU" sz="1400" dirty="0" err="1" smtClean="0">
                <a:solidFill>
                  <a:srgbClr val="F6CE86"/>
                </a:solidFill>
              </a:rPr>
              <a:t>нагрів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відбувається</a:t>
            </a:r>
            <a:r>
              <a:rPr lang="ru-RU" sz="1400" dirty="0" smtClean="0">
                <a:solidFill>
                  <a:srgbClr val="F6CE86"/>
                </a:solidFill>
              </a:rPr>
              <a:t>, як в </a:t>
            </a:r>
            <a:r>
              <a:rPr lang="ru-RU" sz="1400" dirty="0" err="1" smtClean="0">
                <a:solidFill>
                  <a:srgbClr val="F6CE86"/>
                </a:solidFill>
              </a:rPr>
              <a:t>мікрохвильовій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печі</a:t>
            </a:r>
            <a:r>
              <a:rPr lang="ru-RU" sz="1400" dirty="0" smtClean="0">
                <a:solidFill>
                  <a:srgbClr val="F6CE86"/>
                </a:solidFill>
              </a:rPr>
              <a:t>, </a:t>
            </a:r>
            <a:r>
              <a:rPr lang="ru-RU" sz="1400" dirty="0" err="1" smtClean="0">
                <a:solidFill>
                  <a:srgbClr val="F6CE86"/>
                </a:solidFill>
              </a:rPr>
              <a:t>лише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гігантських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розмірів</a:t>
            </a:r>
            <a:r>
              <a:rPr lang="ru-RU" sz="1400" dirty="0" smtClean="0">
                <a:solidFill>
                  <a:srgbClr val="F6CE86"/>
                </a:solidFill>
              </a:rPr>
              <a:t>.</a:t>
            </a:r>
            <a:endParaRPr lang="ru-RU" sz="1400" dirty="0">
              <a:solidFill>
                <a:srgbClr val="F6CE86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1400" dirty="0" smtClean="0">
                <a:solidFill>
                  <a:srgbClr val="F6CE86"/>
                </a:solidFill>
              </a:rPr>
              <a:t>На краю </a:t>
            </a:r>
            <a:r>
              <a:rPr lang="ru-RU" sz="1400" dirty="0" err="1" smtClean="0">
                <a:solidFill>
                  <a:srgbClr val="F6CE86"/>
                </a:solidFill>
              </a:rPr>
              <a:t>хромосфери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спостерігаються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виступаючі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язички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полум'я</a:t>
            </a:r>
            <a:r>
              <a:rPr lang="ru-RU" sz="1400" dirty="0" smtClean="0">
                <a:solidFill>
                  <a:srgbClr val="F6CE86"/>
                </a:solidFill>
              </a:rPr>
              <a:t> – </a:t>
            </a:r>
            <a:r>
              <a:rPr lang="ru-RU" sz="1400" dirty="0" err="1" smtClean="0">
                <a:solidFill>
                  <a:srgbClr val="FF0000"/>
                </a:solidFill>
              </a:rPr>
              <a:t>хромосферні</a:t>
            </a:r>
            <a:r>
              <a:rPr lang="ru-RU" sz="1400" dirty="0" smtClean="0">
                <a:solidFill>
                  <a:srgbClr val="FF0000"/>
                </a:solidFill>
              </a:rPr>
              <a:t> </a:t>
            </a:r>
            <a:r>
              <a:rPr lang="ru-RU" sz="1400" dirty="0" err="1" smtClean="0">
                <a:solidFill>
                  <a:srgbClr val="FF0000"/>
                </a:solidFill>
              </a:rPr>
              <a:t>спікули</a:t>
            </a:r>
            <a:r>
              <a:rPr lang="ru-RU" sz="1400" dirty="0" smtClean="0">
                <a:solidFill>
                  <a:srgbClr val="F6CE86"/>
                </a:solidFill>
              </a:rPr>
              <a:t>, </a:t>
            </a:r>
            <a:r>
              <a:rPr lang="ru-RU" sz="1400" dirty="0" err="1" smtClean="0">
                <a:solidFill>
                  <a:srgbClr val="F6CE86"/>
                </a:solidFill>
              </a:rPr>
              <a:t>що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представляють</a:t>
            </a:r>
            <a:r>
              <a:rPr lang="ru-RU" sz="1400" dirty="0" smtClean="0">
                <a:solidFill>
                  <a:srgbClr val="F6CE86"/>
                </a:solidFill>
              </a:rPr>
              <a:t> собою </a:t>
            </a:r>
            <a:r>
              <a:rPr lang="ru-RU" sz="1400" dirty="0" err="1" smtClean="0">
                <a:solidFill>
                  <a:srgbClr val="F6CE86"/>
                </a:solidFill>
              </a:rPr>
              <a:t>витягнуті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стовпчики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з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ущільненого</a:t>
            </a:r>
            <a:r>
              <a:rPr lang="ru-RU" sz="1400" dirty="0" smtClean="0">
                <a:solidFill>
                  <a:srgbClr val="F6CE86"/>
                </a:solidFill>
              </a:rPr>
              <a:t> газу. Температура </a:t>
            </a:r>
            <a:r>
              <a:rPr lang="ru-RU" sz="1400" dirty="0" err="1" smtClean="0">
                <a:solidFill>
                  <a:srgbClr val="F6CE86"/>
                </a:solidFill>
              </a:rPr>
              <a:t>цих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струменів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вища</a:t>
            </a:r>
            <a:r>
              <a:rPr lang="ru-RU" sz="1400" dirty="0" smtClean="0">
                <a:solidFill>
                  <a:srgbClr val="F6CE86"/>
                </a:solidFill>
              </a:rPr>
              <a:t>, </a:t>
            </a:r>
            <a:r>
              <a:rPr lang="ru-RU" sz="1400" dirty="0" err="1" smtClean="0">
                <a:solidFill>
                  <a:srgbClr val="F6CE86"/>
                </a:solidFill>
              </a:rPr>
              <a:t>ніж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температура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фотосфери</a:t>
            </a:r>
            <a:r>
              <a:rPr lang="ru-RU" sz="1400" dirty="0" smtClean="0">
                <a:solidFill>
                  <a:srgbClr val="F6CE86"/>
                </a:solidFill>
              </a:rPr>
              <a:t>.</a:t>
            </a:r>
            <a:endParaRPr lang="ru-RU" sz="1400" dirty="0">
              <a:solidFill>
                <a:srgbClr val="F6CE86"/>
              </a:solidFill>
            </a:endParaRPr>
          </a:p>
        </p:txBody>
      </p:sp>
      <p:pic>
        <p:nvPicPr>
          <p:cNvPr id="114692" name="Picture 4" descr="0502040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1989138"/>
            <a:ext cx="3810000" cy="3175000"/>
          </a:xfrm>
          <a:prstGeom prst="rect">
            <a:avLst/>
          </a:prstGeom>
          <a:noFill/>
        </p:spPr>
      </p:pic>
      <p:pic>
        <p:nvPicPr>
          <p:cNvPr id="114693" name="Picture 5" descr="0502040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00166" y="5905500"/>
            <a:ext cx="5715000" cy="9525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8848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>
                <a:solidFill>
                  <a:srgbClr val="FD3829"/>
                </a:solidFill>
              </a:rPr>
              <a:t/>
            </a:r>
            <a:br>
              <a:rPr lang="ru-RU" sz="4000" b="1" dirty="0">
                <a:solidFill>
                  <a:srgbClr val="FD3829"/>
                </a:solidFill>
              </a:rPr>
            </a:br>
            <a:r>
              <a:rPr lang="ru-RU" sz="4000" dirty="0" err="1" smtClean="0">
                <a:solidFill>
                  <a:srgbClr val="9933FF"/>
                </a:solidFill>
                <a:latin typeface="Comic Sans MS" pitchFamily="66" charset="0"/>
              </a:rPr>
              <a:t>Під</a:t>
            </a:r>
            <a:r>
              <a:rPr lang="ru-RU" sz="4000" dirty="0" smtClean="0">
                <a:solidFill>
                  <a:srgbClr val="9933FF"/>
                </a:solidFill>
                <a:latin typeface="Comic Sans MS" pitchFamily="66" charset="0"/>
              </a:rPr>
              <a:t> </a:t>
            </a:r>
            <a:r>
              <a:rPr lang="ru-RU" sz="4000" dirty="0" err="1" smtClean="0">
                <a:solidFill>
                  <a:srgbClr val="9933FF"/>
                </a:solidFill>
                <a:latin typeface="Comic Sans MS" pitchFamily="66" charset="0"/>
              </a:rPr>
              <a:t>поверхнею</a:t>
            </a:r>
            <a:r>
              <a:rPr lang="ru-RU" sz="4000" b="1" dirty="0" smtClean="0">
                <a:solidFill>
                  <a:srgbClr val="FD3829"/>
                </a:solidFill>
              </a:rPr>
              <a:t> </a:t>
            </a:r>
            <a:r>
              <a:rPr lang="ru-RU" sz="4000" b="1" dirty="0">
                <a:solidFill>
                  <a:srgbClr val="FD3829"/>
                </a:solidFill>
              </a:rPr>
              <a:t/>
            </a:r>
            <a:br>
              <a:rPr lang="ru-RU" sz="4000" b="1" dirty="0">
                <a:solidFill>
                  <a:srgbClr val="FD3829"/>
                </a:solidFill>
              </a:rPr>
            </a:br>
            <a:endParaRPr lang="ru-RU" sz="4000" b="1" dirty="0">
              <a:solidFill>
                <a:srgbClr val="FD3829"/>
              </a:solidFill>
            </a:endParaRP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035300" cy="4852988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000" dirty="0" err="1" smtClean="0">
                <a:solidFill>
                  <a:srgbClr val="FD3829"/>
                </a:solidFill>
              </a:rPr>
              <a:t>Сонце</a:t>
            </a:r>
            <a:r>
              <a:rPr lang="ru-RU" sz="1000" dirty="0" smtClean="0">
                <a:solidFill>
                  <a:srgbClr val="F6CE86"/>
                </a:solidFill>
              </a:rPr>
              <a:t> </a:t>
            </a:r>
            <a:r>
              <a:rPr lang="ru-RU" sz="1000" dirty="0">
                <a:solidFill>
                  <a:srgbClr val="F6CE86"/>
                </a:solidFill>
              </a:rPr>
              <a:t>– </a:t>
            </a:r>
            <a:r>
              <a:rPr lang="ru-RU" sz="1000" dirty="0" err="1" smtClean="0">
                <a:solidFill>
                  <a:srgbClr val="F6CE86"/>
                </a:solidFill>
              </a:rPr>
              <a:t>розжарена</a:t>
            </a:r>
            <a:r>
              <a:rPr lang="ru-RU" sz="1000" dirty="0" smtClean="0">
                <a:solidFill>
                  <a:srgbClr val="F6CE86"/>
                </a:solidFill>
              </a:rPr>
              <a:t> </a:t>
            </a:r>
            <a:r>
              <a:rPr lang="ru-RU" sz="1000" dirty="0" err="1" smtClean="0">
                <a:solidFill>
                  <a:srgbClr val="F6CE86"/>
                </a:solidFill>
              </a:rPr>
              <a:t>газова</a:t>
            </a:r>
            <a:r>
              <a:rPr lang="ru-RU" sz="1000" dirty="0" smtClean="0">
                <a:solidFill>
                  <a:srgbClr val="F6CE86"/>
                </a:solidFill>
              </a:rPr>
              <a:t> куля, температура в </a:t>
            </a:r>
            <a:r>
              <a:rPr lang="ru-RU" sz="1000" dirty="0" err="1" smtClean="0">
                <a:solidFill>
                  <a:srgbClr val="F6CE86"/>
                </a:solidFill>
              </a:rPr>
              <a:t>центрі</a:t>
            </a:r>
            <a:r>
              <a:rPr lang="ru-RU" sz="1000" dirty="0" smtClean="0">
                <a:solidFill>
                  <a:srgbClr val="F6CE86"/>
                </a:solidFill>
              </a:rPr>
              <a:t> </a:t>
            </a:r>
            <a:r>
              <a:rPr lang="ru-RU" sz="1000" dirty="0" err="1" smtClean="0">
                <a:solidFill>
                  <a:srgbClr val="F6CE86"/>
                </a:solidFill>
              </a:rPr>
              <a:t>якого</a:t>
            </a:r>
            <a:r>
              <a:rPr lang="ru-RU" sz="1000" dirty="0" smtClean="0">
                <a:solidFill>
                  <a:srgbClr val="F6CE86"/>
                </a:solidFill>
              </a:rPr>
              <a:t> </a:t>
            </a:r>
            <a:r>
              <a:rPr lang="ru-RU" sz="1000" dirty="0" err="1" smtClean="0">
                <a:solidFill>
                  <a:srgbClr val="F6CE86"/>
                </a:solidFill>
              </a:rPr>
              <a:t>дуже</a:t>
            </a:r>
            <a:r>
              <a:rPr lang="ru-RU" sz="1000" dirty="0" smtClean="0">
                <a:solidFill>
                  <a:srgbClr val="F6CE86"/>
                </a:solidFill>
              </a:rPr>
              <a:t> </a:t>
            </a:r>
            <a:r>
              <a:rPr lang="ru-RU" sz="1000" dirty="0" err="1" smtClean="0">
                <a:solidFill>
                  <a:srgbClr val="F6CE86"/>
                </a:solidFill>
              </a:rPr>
              <a:t>висока</a:t>
            </a:r>
            <a:r>
              <a:rPr lang="ru-RU" sz="1000" dirty="0" smtClean="0">
                <a:solidFill>
                  <a:srgbClr val="F6CE86"/>
                </a:solidFill>
              </a:rPr>
              <a:t>, </a:t>
            </a:r>
            <a:r>
              <a:rPr lang="ru-RU" sz="1000" dirty="0" err="1" smtClean="0">
                <a:solidFill>
                  <a:srgbClr val="F6CE86"/>
                </a:solidFill>
              </a:rPr>
              <a:t>настільки</a:t>
            </a:r>
            <a:r>
              <a:rPr lang="ru-RU" sz="1000" dirty="0" smtClean="0">
                <a:solidFill>
                  <a:srgbClr val="F6CE86"/>
                </a:solidFill>
              </a:rPr>
              <a:t>, </a:t>
            </a:r>
            <a:r>
              <a:rPr lang="ru-RU" sz="1000" dirty="0" err="1" smtClean="0">
                <a:solidFill>
                  <a:srgbClr val="F6CE86"/>
                </a:solidFill>
              </a:rPr>
              <a:t>що</a:t>
            </a:r>
            <a:r>
              <a:rPr lang="ru-RU" sz="1000" dirty="0" smtClean="0">
                <a:solidFill>
                  <a:srgbClr val="F6CE86"/>
                </a:solidFill>
              </a:rPr>
              <a:t> там </a:t>
            </a:r>
            <a:r>
              <a:rPr lang="ru-RU" sz="1000" dirty="0" err="1" smtClean="0">
                <a:solidFill>
                  <a:srgbClr val="F6CE86"/>
                </a:solidFill>
              </a:rPr>
              <a:t>можуть</a:t>
            </a:r>
            <a:r>
              <a:rPr lang="ru-RU" sz="1000" dirty="0" smtClean="0">
                <a:solidFill>
                  <a:srgbClr val="F6CE86"/>
                </a:solidFill>
              </a:rPr>
              <a:t> </a:t>
            </a:r>
            <a:r>
              <a:rPr lang="ru-RU" sz="1000" dirty="0" err="1" smtClean="0">
                <a:solidFill>
                  <a:srgbClr val="F6CE86"/>
                </a:solidFill>
              </a:rPr>
              <a:t>відбуватися</a:t>
            </a:r>
            <a:r>
              <a:rPr lang="ru-RU" sz="1000" dirty="0" smtClean="0">
                <a:solidFill>
                  <a:srgbClr val="F6CE86"/>
                </a:solidFill>
              </a:rPr>
              <a:t> </a:t>
            </a:r>
            <a:r>
              <a:rPr lang="ru-RU" sz="1000" dirty="0" err="1" smtClean="0">
                <a:solidFill>
                  <a:srgbClr val="F6CE86"/>
                </a:solidFill>
              </a:rPr>
              <a:t>ядерні</a:t>
            </a:r>
            <a:r>
              <a:rPr lang="ru-RU" sz="1000" dirty="0" smtClean="0">
                <a:solidFill>
                  <a:srgbClr val="F6CE86"/>
                </a:solidFill>
              </a:rPr>
              <a:t> </a:t>
            </a:r>
            <a:r>
              <a:rPr lang="ru-RU" sz="1000" dirty="0" err="1" smtClean="0">
                <a:solidFill>
                  <a:srgbClr val="F6CE86"/>
                </a:solidFill>
              </a:rPr>
              <a:t>реакції</a:t>
            </a:r>
            <a:r>
              <a:rPr lang="ru-RU" sz="1000" dirty="0" smtClean="0">
                <a:solidFill>
                  <a:srgbClr val="F6CE86"/>
                </a:solidFill>
              </a:rPr>
              <a:t>. В </a:t>
            </a:r>
            <a:r>
              <a:rPr lang="ru-RU" sz="1000" dirty="0" err="1" smtClean="0">
                <a:solidFill>
                  <a:srgbClr val="F6CE86"/>
                </a:solidFill>
              </a:rPr>
              <a:t>центрі</a:t>
            </a:r>
            <a:r>
              <a:rPr lang="ru-RU" sz="1000" dirty="0" smtClean="0">
                <a:solidFill>
                  <a:srgbClr val="F6CE86"/>
                </a:solidFill>
              </a:rPr>
              <a:t> </a:t>
            </a:r>
            <a:r>
              <a:rPr lang="ru-RU" sz="1000" dirty="0" err="1" smtClean="0">
                <a:solidFill>
                  <a:srgbClr val="F6CE86"/>
                </a:solidFill>
              </a:rPr>
              <a:t>Сонця</a:t>
            </a:r>
            <a:r>
              <a:rPr lang="ru-RU" sz="1000" dirty="0" smtClean="0">
                <a:solidFill>
                  <a:srgbClr val="F6CE86"/>
                </a:solidFill>
              </a:rPr>
              <a:t> температура </a:t>
            </a:r>
            <a:r>
              <a:rPr lang="ru-RU" sz="1000" dirty="0" err="1" smtClean="0">
                <a:solidFill>
                  <a:srgbClr val="F6CE86"/>
                </a:solidFill>
              </a:rPr>
              <a:t>досягає</a:t>
            </a:r>
            <a:r>
              <a:rPr lang="ru-RU" sz="1000" dirty="0" smtClean="0">
                <a:solidFill>
                  <a:srgbClr val="F6CE86"/>
                </a:solidFill>
              </a:rPr>
              <a:t> 15 </a:t>
            </a:r>
            <a:r>
              <a:rPr lang="ru-RU" sz="1000" dirty="0" err="1" smtClean="0">
                <a:solidFill>
                  <a:srgbClr val="F6CE86"/>
                </a:solidFill>
              </a:rPr>
              <a:t>мільйонів</a:t>
            </a:r>
            <a:r>
              <a:rPr lang="ru-RU" sz="1000" dirty="0" smtClean="0">
                <a:solidFill>
                  <a:srgbClr val="F6CE86"/>
                </a:solidFill>
              </a:rPr>
              <a:t> </a:t>
            </a:r>
            <a:r>
              <a:rPr lang="ru-RU" sz="1000" dirty="0" err="1" smtClean="0">
                <a:solidFill>
                  <a:srgbClr val="F6CE86"/>
                </a:solidFill>
              </a:rPr>
              <a:t>градусів</a:t>
            </a:r>
            <a:r>
              <a:rPr lang="ru-RU" sz="1000" dirty="0" smtClean="0">
                <a:solidFill>
                  <a:srgbClr val="F6CE86"/>
                </a:solidFill>
              </a:rPr>
              <a:t>, а </a:t>
            </a:r>
            <a:r>
              <a:rPr lang="ru-RU" sz="1000" dirty="0" err="1" smtClean="0">
                <a:solidFill>
                  <a:srgbClr val="F6CE86"/>
                </a:solidFill>
              </a:rPr>
              <a:t>тиск</a:t>
            </a:r>
            <a:r>
              <a:rPr lang="ru-RU" sz="1000" dirty="0" smtClean="0">
                <a:solidFill>
                  <a:srgbClr val="F6CE86"/>
                </a:solidFill>
              </a:rPr>
              <a:t> в 200 </a:t>
            </a:r>
            <a:r>
              <a:rPr lang="ru-RU" sz="1000" dirty="0" err="1" smtClean="0">
                <a:solidFill>
                  <a:srgbClr val="F6CE86"/>
                </a:solidFill>
              </a:rPr>
              <a:t>мільярдів</a:t>
            </a:r>
            <a:r>
              <a:rPr lang="ru-RU" sz="1000" dirty="0" smtClean="0">
                <a:solidFill>
                  <a:srgbClr val="F6CE86"/>
                </a:solidFill>
              </a:rPr>
              <a:t> </a:t>
            </a:r>
            <a:r>
              <a:rPr lang="ru-RU" sz="1000" dirty="0" err="1" smtClean="0">
                <a:solidFill>
                  <a:srgbClr val="F6CE86"/>
                </a:solidFill>
              </a:rPr>
              <a:t>разів</a:t>
            </a:r>
            <a:r>
              <a:rPr lang="ru-RU" sz="1000" dirty="0" smtClean="0">
                <a:solidFill>
                  <a:srgbClr val="F6CE86"/>
                </a:solidFill>
              </a:rPr>
              <a:t> </a:t>
            </a:r>
            <a:r>
              <a:rPr lang="ru-RU" sz="1000" dirty="0" err="1" smtClean="0">
                <a:solidFill>
                  <a:srgbClr val="F6CE86"/>
                </a:solidFill>
              </a:rPr>
              <a:t>вищий</a:t>
            </a:r>
            <a:r>
              <a:rPr lang="ru-RU" sz="1000" dirty="0" smtClean="0">
                <a:solidFill>
                  <a:srgbClr val="F6CE86"/>
                </a:solidFill>
              </a:rPr>
              <a:t>, </a:t>
            </a:r>
            <a:r>
              <a:rPr lang="ru-RU" sz="1000" dirty="0" err="1" smtClean="0">
                <a:solidFill>
                  <a:srgbClr val="F6CE86"/>
                </a:solidFill>
              </a:rPr>
              <a:t>ніж</a:t>
            </a:r>
            <a:r>
              <a:rPr lang="ru-RU" sz="1000" dirty="0" smtClean="0">
                <a:solidFill>
                  <a:srgbClr val="F6CE86"/>
                </a:solidFill>
              </a:rPr>
              <a:t> в </a:t>
            </a:r>
            <a:r>
              <a:rPr lang="ru-RU" sz="1000" dirty="0" err="1" smtClean="0">
                <a:solidFill>
                  <a:srgbClr val="F6CE86"/>
                </a:solidFill>
              </a:rPr>
              <a:t>поверхні</a:t>
            </a:r>
            <a:r>
              <a:rPr lang="ru-RU" sz="1000" dirty="0" smtClean="0">
                <a:solidFill>
                  <a:srgbClr val="F6CE86"/>
                </a:solidFill>
              </a:rPr>
              <a:t> </a:t>
            </a:r>
            <a:r>
              <a:rPr lang="ru-RU" sz="1000" dirty="0" err="1" smtClean="0">
                <a:solidFill>
                  <a:srgbClr val="F6CE86"/>
                </a:solidFill>
              </a:rPr>
              <a:t>Землі</a:t>
            </a:r>
            <a:r>
              <a:rPr lang="ru-RU" sz="1000" dirty="0" smtClean="0">
                <a:solidFill>
                  <a:srgbClr val="F6CE86"/>
                </a:solidFill>
              </a:rPr>
              <a:t>. Газ </a:t>
            </a:r>
            <a:r>
              <a:rPr lang="ru-RU" sz="1000" dirty="0" err="1" smtClean="0">
                <a:solidFill>
                  <a:srgbClr val="F6CE86"/>
                </a:solidFill>
              </a:rPr>
              <a:t>стислий</a:t>
            </a:r>
            <a:r>
              <a:rPr lang="ru-RU" sz="1000" dirty="0" smtClean="0">
                <a:solidFill>
                  <a:srgbClr val="F6CE86"/>
                </a:solidFill>
              </a:rPr>
              <a:t> тут до </a:t>
            </a:r>
            <a:r>
              <a:rPr lang="ru-RU" sz="1000" dirty="0" err="1" smtClean="0">
                <a:solidFill>
                  <a:srgbClr val="F6CE86"/>
                </a:solidFill>
              </a:rPr>
              <a:t>щільності</a:t>
            </a:r>
            <a:r>
              <a:rPr lang="ru-RU" sz="1000" dirty="0" smtClean="0">
                <a:solidFill>
                  <a:srgbClr val="F6CE86"/>
                </a:solidFill>
              </a:rPr>
              <a:t> </a:t>
            </a:r>
            <a:r>
              <a:rPr lang="ru-RU" sz="1000" dirty="0" err="1" smtClean="0">
                <a:solidFill>
                  <a:srgbClr val="F6CE86"/>
                </a:solidFill>
              </a:rPr>
              <a:t>близько</a:t>
            </a:r>
            <a:r>
              <a:rPr lang="ru-RU" sz="1000" dirty="0" smtClean="0">
                <a:solidFill>
                  <a:srgbClr val="F6CE86"/>
                </a:solidFill>
              </a:rPr>
              <a:t> 1,5?105 кг/м3 (</a:t>
            </a:r>
            <a:r>
              <a:rPr lang="ru-RU" sz="1000" dirty="0" err="1" smtClean="0">
                <a:solidFill>
                  <a:srgbClr val="F6CE86"/>
                </a:solidFill>
              </a:rPr>
              <a:t>важче</a:t>
            </a:r>
            <a:r>
              <a:rPr lang="ru-RU" sz="1000" dirty="0" smtClean="0">
                <a:solidFill>
                  <a:srgbClr val="F6CE86"/>
                </a:solidFill>
              </a:rPr>
              <a:t> за </a:t>
            </a:r>
            <a:r>
              <a:rPr lang="ru-RU" sz="1000" dirty="0" err="1" smtClean="0">
                <a:solidFill>
                  <a:srgbClr val="F6CE86"/>
                </a:solidFill>
              </a:rPr>
              <a:t>залізо</a:t>
            </a:r>
            <a:r>
              <a:rPr lang="ru-RU" sz="1000" dirty="0" smtClean="0">
                <a:solidFill>
                  <a:srgbClr val="F6CE86"/>
                </a:solidFill>
              </a:rPr>
              <a:t>).</a:t>
            </a:r>
            <a:endParaRPr lang="ru-RU" sz="1000" dirty="0">
              <a:solidFill>
                <a:srgbClr val="F6CE86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1000" dirty="0" err="1" smtClean="0">
                <a:solidFill>
                  <a:srgbClr val="FD3829"/>
                </a:solidFill>
              </a:rPr>
              <a:t>Сонце</a:t>
            </a:r>
            <a:r>
              <a:rPr lang="ru-RU" sz="1000" dirty="0" smtClean="0">
                <a:solidFill>
                  <a:srgbClr val="F6CE86"/>
                </a:solidFill>
              </a:rPr>
              <a:t> </a:t>
            </a:r>
            <a:r>
              <a:rPr lang="ru-RU" sz="1000" dirty="0">
                <a:solidFill>
                  <a:srgbClr val="F6CE86"/>
                </a:solidFill>
              </a:rPr>
              <a:t>– </a:t>
            </a:r>
            <a:r>
              <a:rPr lang="ru-RU" sz="1000" dirty="0" smtClean="0">
                <a:solidFill>
                  <a:srgbClr val="F6CE86"/>
                </a:solidFill>
              </a:rPr>
              <a:t>сферично </a:t>
            </a:r>
            <a:r>
              <a:rPr lang="ru-RU" sz="1000" dirty="0" err="1" smtClean="0">
                <a:solidFill>
                  <a:srgbClr val="F6CE86"/>
                </a:solidFill>
              </a:rPr>
              <a:t>симетричне</a:t>
            </a:r>
            <a:r>
              <a:rPr lang="ru-RU" sz="1000" dirty="0" smtClean="0">
                <a:solidFill>
                  <a:srgbClr val="F6CE86"/>
                </a:solidFill>
              </a:rPr>
              <a:t> </a:t>
            </a:r>
            <a:r>
              <a:rPr lang="ru-RU" sz="1000" dirty="0" err="1" smtClean="0">
                <a:solidFill>
                  <a:srgbClr val="F6CE86"/>
                </a:solidFill>
              </a:rPr>
              <a:t>тіло</a:t>
            </a:r>
            <a:r>
              <a:rPr lang="ru-RU" sz="1000" dirty="0" smtClean="0">
                <a:solidFill>
                  <a:srgbClr val="F6CE86"/>
                </a:solidFill>
              </a:rPr>
              <a:t>, </a:t>
            </a:r>
            <a:r>
              <a:rPr lang="ru-RU" sz="1000" dirty="0" err="1" smtClean="0">
                <a:solidFill>
                  <a:srgbClr val="F6CE86"/>
                </a:solidFill>
              </a:rPr>
              <a:t>що</a:t>
            </a:r>
            <a:r>
              <a:rPr lang="ru-RU" sz="1000" dirty="0" smtClean="0">
                <a:solidFill>
                  <a:srgbClr val="F6CE86"/>
                </a:solidFill>
              </a:rPr>
              <a:t> </a:t>
            </a:r>
            <a:r>
              <a:rPr lang="ru-RU" sz="1000" dirty="0" err="1" smtClean="0">
                <a:solidFill>
                  <a:srgbClr val="F6CE86"/>
                </a:solidFill>
              </a:rPr>
              <a:t>знаходиться</a:t>
            </a:r>
            <a:r>
              <a:rPr lang="ru-RU" sz="1000" dirty="0" smtClean="0">
                <a:solidFill>
                  <a:srgbClr val="F6CE86"/>
                </a:solidFill>
              </a:rPr>
              <a:t> в </a:t>
            </a:r>
            <a:r>
              <a:rPr lang="ru-RU" sz="1000" dirty="0" err="1" smtClean="0">
                <a:solidFill>
                  <a:srgbClr val="F6CE86"/>
                </a:solidFill>
              </a:rPr>
              <a:t>рівновазі</a:t>
            </a:r>
            <a:r>
              <a:rPr lang="ru-RU" sz="1000" dirty="0" smtClean="0">
                <a:solidFill>
                  <a:srgbClr val="F6CE86"/>
                </a:solidFill>
              </a:rPr>
              <a:t>. </a:t>
            </a:r>
            <a:r>
              <a:rPr lang="ru-RU" sz="1000" dirty="0" err="1" smtClean="0">
                <a:solidFill>
                  <a:srgbClr val="F6CE86"/>
                </a:solidFill>
              </a:rPr>
              <a:t>Щільність</a:t>
            </a:r>
            <a:r>
              <a:rPr lang="ru-RU" sz="1000" dirty="0" smtClean="0">
                <a:solidFill>
                  <a:srgbClr val="F6CE86"/>
                </a:solidFill>
              </a:rPr>
              <a:t> </a:t>
            </a:r>
            <a:r>
              <a:rPr lang="ru-RU" sz="1000" dirty="0" err="1" smtClean="0">
                <a:solidFill>
                  <a:srgbClr val="F6CE86"/>
                </a:solidFill>
              </a:rPr>
              <a:t>і</a:t>
            </a:r>
            <a:r>
              <a:rPr lang="ru-RU" sz="1000" dirty="0" smtClean="0">
                <a:solidFill>
                  <a:srgbClr val="F6CE86"/>
                </a:solidFill>
              </a:rPr>
              <a:t> </a:t>
            </a:r>
            <a:r>
              <a:rPr lang="ru-RU" sz="1000" dirty="0" err="1" smtClean="0">
                <a:solidFill>
                  <a:srgbClr val="F6CE86"/>
                </a:solidFill>
              </a:rPr>
              <a:t>тиск</a:t>
            </a:r>
            <a:r>
              <a:rPr lang="ru-RU" sz="1000" dirty="0" smtClean="0">
                <a:solidFill>
                  <a:srgbClr val="F6CE86"/>
                </a:solidFill>
              </a:rPr>
              <a:t> </a:t>
            </a:r>
            <a:r>
              <a:rPr lang="ru-RU" sz="1000" dirty="0" err="1" smtClean="0">
                <a:solidFill>
                  <a:srgbClr val="F6CE86"/>
                </a:solidFill>
              </a:rPr>
              <a:t>швидко</a:t>
            </a:r>
            <a:r>
              <a:rPr lang="ru-RU" sz="1000" dirty="0" smtClean="0">
                <a:solidFill>
                  <a:srgbClr val="F6CE86"/>
                </a:solidFill>
              </a:rPr>
              <a:t> </a:t>
            </a:r>
            <a:r>
              <a:rPr lang="ru-RU" sz="1000" dirty="0" err="1" smtClean="0">
                <a:solidFill>
                  <a:srgbClr val="F6CE86"/>
                </a:solidFill>
              </a:rPr>
              <a:t>наростають</a:t>
            </a:r>
            <a:r>
              <a:rPr lang="ru-RU" sz="1000" dirty="0" smtClean="0">
                <a:solidFill>
                  <a:srgbClr val="F6CE86"/>
                </a:solidFill>
              </a:rPr>
              <a:t> </a:t>
            </a:r>
            <a:r>
              <a:rPr lang="ru-RU" sz="1000" dirty="0" err="1" smtClean="0">
                <a:solidFill>
                  <a:srgbClr val="F6CE86"/>
                </a:solidFill>
              </a:rPr>
              <a:t>углиб</a:t>
            </a:r>
            <a:r>
              <a:rPr lang="ru-RU" sz="1000" dirty="0" smtClean="0">
                <a:solidFill>
                  <a:srgbClr val="F6CE86"/>
                </a:solidFill>
              </a:rPr>
              <a:t>; </a:t>
            </a:r>
            <a:r>
              <a:rPr lang="ru-RU" sz="1000" dirty="0" err="1" smtClean="0">
                <a:solidFill>
                  <a:srgbClr val="F6CE86"/>
                </a:solidFill>
              </a:rPr>
              <a:t>зростання</a:t>
            </a:r>
            <a:r>
              <a:rPr lang="ru-RU" sz="1000" dirty="0" smtClean="0">
                <a:solidFill>
                  <a:srgbClr val="F6CE86"/>
                </a:solidFill>
              </a:rPr>
              <a:t> </a:t>
            </a:r>
            <a:r>
              <a:rPr lang="ru-RU" sz="1000" dirty="0" err="1" smtClean="0">
                <a:solidFill>
                  <a:srgbClr val="F6CE86"/>
                </a:solidFill>
              </a:rPr>
              <a:t>тиску</a:t>
            </a:r>
            <a:r>
              <a:rPr lang="ru-RU" sz="1000" dirty="0" smtClean="0">
                <a:solidFill>
                  <a:srgbClr val="F6CE86"/>
                </a:solidFill>
              </a:rPr>
              <a:t> </a:t>
            </a:r>
            <a:r>
              <a:rPr lang="ru-RU" sz="1000" dirty="0" err="1" smtClean="0">
                <a:solidFill>
                  <a:srgbClr val="F6CE86"/>
                </a:solidFill>
              </a:rPr>
              <a:t>пояснюється</a:t>
            </a:r>
            <a:r>
              <a:rPr lang="ru-RU" sz="1000" dirty="0" smtClean="0">
                <a:solidFill>
                  <a:srgbClr val="F6CE86"/>
                </a:solidFill>
              </a:rPr>
              <a:t> вагою </a:t>
            </a:r>
            <a:r>
              <a:rPr lang="ru-RU" sz="1000" dirty="0" err="1" smtClean="0">
                <a:solidFill>
                  <a:srgbClr val="F6CE86"/>
                </a:solidFill>
              </a:rPr>
              <a:t>всіх</a:t>
            </a:r>
            <a:r>
              <a:rPr lang="ru-RU" sz="1000" dirty="0" smtClean="0">
                <a:solidFill>
                  <a:srgbClr val="F6CE86"/>
                </a:solidFill>
              </a:rPr>
              <a:t> </a:t>
            </a:r>
            <a:r>
              <a:rPr lang="ru-RU" sz="1000" dirty="0" err="1" smtClean="0">
                <a:solidFill>
                  <a:srgbClr val="F6CE86"/>
                </a:solidFill>
              </a:rPr>
              <a:t>вищерозміщених</a:t>
            </a:r>
            <a:r>
              <a:rPr lang="ru-RU" sz="1000" dirty="0" smtClean="0">
                <a:solidFill>
                  <a:srgbClr val="F6CE86"/>
                </a:solidFill>
              </a:rPr>
              <a:t> </a:t>
            </a:r>
            <a:r>
              <a:rPr lang="ru-RU" sz="1000" dirty="0" err="1" smtClean="0">
                <a:solidFill>
                  <a:srgbClr val="F6CE86"/>
                </a:solidFill>
              </a:rPr>
              <a:t>шарів</a:t>
            </a:r>
            <a:r>
              <a:rPr lang="ru-RU" sz="1000" dirty="0" smtClean="0">
                <a:solidFill>
                  <a:srgbClr val="F6CE86"/>
                </a:solidFill>
              </a:rPr>
              <a:t>. У </a:t>
            </a:r>
            <a:r>
              <a:rPr lang="ru-RU" sz="1000" dirty="0" err="1" smtClean="0">
                <a:solidFill>
                  <a:srgbClr val="F6CE86"/>
                </a:solidFill>
              </a:rPr>
              <a:t>кожній</a:t>
            </a:r>
            <a:r>
              <a:rPr lang="ru-RU" sz="1000" dirty="0" smtClean="0">
                <a:solidFill>
                  <a:srgbClr val="F6CE86"/>
                </a:solidFill>
              </a:rPr>
              <a:t> </a:t>
            </a:r>
            <a:r>
              <a:rPr lang="ru-RU" sz="1000" dirty="0" err="1" smtClean="0">
                <a:solidFill>
                  <a:srgbClr val="F6CE86"/>
                </a:solidFill>
              </a:rPr>
              <a:t>внутрішній</a:t>
            </a:r>
            <a:r>
              <a:rPr lang="ru-RU" sz="1000" dirty="0" smtClean="0">
                <a:solidFill>
                  <a:srgbClr val="F6CE86"/>
                </a:solidFill>
              </a:rPr>
              <a:t> </a:t>
            </a:r>
            <a:r>
              <a:rPr lang="ru-RU" sz="1000" dirty="0" err="1" smtClean="0">
                <a:solidFill>
                  <a:srgbClr val="F6CE86"/>
                </a:solidFill>
              </a:rPr>
              <a:t>точці</a:t>
            </a:r>
            <a:r>
              <a:rPr lang="ru-RU" sz="1000" dirty="0" smtClean="0">
                <a:solidFill>
                  <a:srgbClr val="F6CE86"/>
                </a:solidFill>
              </a:rPr>
              <a:t> </a:t>
            </a:r>
            <a:r>
              <a:rPr lang="ru-RU" sz="1000" dirty="0" err="1" smtClean="0">
                <a:solidFill>
                  <a:srgbClr val="F6CE86"/>
                </a:solidFill>
              </a:rPr>
              <a:t>Сонця</a:t>
            </a:r>
            <a:r>
              <a:rPr lang="ru-RU" sz="1000" dirty="0" smtClean="0">
                <a:solidFill>
                  <a:srgbClr val="F6CE86"/>
                </a:solidFill>
              </a:rPr>
              <a:t> </a:t>
            </a:r>
            <a:r>
              <a:rPr lang="ru-RU" sz="1000" dirty="0" err="1" smtClean="0">
                <a:solidFill>
                  <a:srgbClr val="F6CE86"/>
                </a:solidFill>
              </a:rPr>
              <a:t>виконується</a:t>
            </a:r>
            <a:r>
              <a:rPr lang="ru-RU" sz="1000" dirty="0" smtClean="0">
                <a:solidFill>
                  <a:srgbClr val="F6CE86"/>
                </a:solidFill>
              </a:rPr>
              <a:t> </a:t>
            </a:r>
            <a:r>
              <a:rPr lang="ru-RU" sz="1000" dirty="0" err="1" smtClean="0">
                <a:solidFill>
                  <a:srgbClr val="F6CE86"/>
                </a:solidFill>
              </a:rPr>
              <a:t>умова</a:t>
            </a:r>
            <a:r>
              <a:rPr lang="ru-RU" sz="1000" dirty="0" smtClean="0">
                <a:solidFill>
                  <a:srgbClr val="F6CE86"/>
                </a:solidFill>
              </a:rPr>
              <a:t> </a:t>
            </a:r>
            <a:r>
              <a:rPr lang="ru-RU" sz="1000" dirty="0" err="1" smtClean="0">
                <a:solidFill>
                  <a:srgbClr val="F6CE86"/>
                </a:solidFill>
              </a:rPr>
              <a:t>гідростатичної</a:t>
            </a:r>
            <a:r>
              <a:rPr lang="ru-RU" sz="1000" dirty="0" smtClean="0">
                <a:solidFill>
                  <a:srgbClr val="F6CE86"/>
                </a:solidFill>
              </a:rPr>
              <a:t> </a:t>
            </a:r>
            <a:r>
              <a:rPr lang="ru-RU" sz="1000" dirty="0" err="1" smtClean="0">
                <a:solidFill>
                  <a:srgbClr val="F6CE86"/>
                </a:solidFill>
              </a:rPr>
              <a:t>рівноваги</a:t>
            </a:r>
            <a:r>
              <a:rPr lang="ru-RU" sz="1000" dirty="0" smtClean="0">
                <a:solidFill>
                  <a:srgbClr val="F6CE86"/>
                </a:solidFill>
              </a:rPr>
              <a:t>. </a:t>
            </a:r>
            <a:r>
              <a:rPr lang="ru-RU" sz="1000" dirty="0" err="1" smtClean="0">
                <a:solidFill>
                  <a:srgbClr val="F6CE86"/>
                </a:solidFill>
              </a:rPr>
              <a:t>Це</a:t>
            </a:r>
            <a:r>
              <a:rPr lang="ru-RU" sz="1000" dirty="0" smtClean="0">
                <a:solidFill>
                  <a:srgbClr val="F6CE86"/>
                </a:solidFill>
              </a:rPr>
              <a:t> </a:t>
            </a:r>
            <a:r>
              <a:rPr lang="ru-RU" sz="1000" dirty="0" err="1" smtClean="0">
                <a:solidFill>
                  <a:srgbClr val="F6CE86"/>
                </a:solidFill>
              </a:rPr>
              <a:t>означає</a:t>
            </a:r>
            <a:r>
              <a:rPr lang="ru-RU" sz="1000" dirty="0" smtClean="0">
                <a:solidFill>
                  <a:srgbClr val="F6CE86"/>
                </a:solidFill>
              </a:rPr>
              <a:t>, </a:t>
            </a:r>
            <a:r>
              <a:rPr lang="ru-RU" sz="1000" dirty="0" err="1" smtClean="0">
                <a:solidFill>
                  <a:srgbClr val="F6CE86"/>
                </a:solidFill>
              </a:rPr>
              <a:t>що</a:t>
            </a:r>
            <a:r>
              <a:rPr lang="ru-RU" sz="1000" dirty="0" smtClean="0">
                <a:solidFill>
                  <a:srgbClr val="F6CE86"/>
                </a:solidFill>
              </a:rPr>
              <a:t> </a:t>
            </a:r>
            <a:r>
              <a:rPr lang="ru-RU" sz="1000" dirty="0" err="1" smtClean="0">
                <a:solidFill>
                  <a:srgbClr val="F6CE86"/>
                </a:solidFill>
              </a:rPr>
              <a:t>тиск</a:t>
            </a:r>
            <a:r>
              <a:rPr lang="ru-RU" sz="1000" dirty="0" smtClean="0">
                <a:solidFill>
                  <a:srgbClr val="F6CE86"/>
                </a:solidFill>
              </a:rPr>
              <a:t> на </a:t>
            </a:r>
            <a:r>
              <a:rPr lang="ru-RU" sz="1000" dirty="0" err="1" smtClean="0">
                <a:solidFill>
                  <a:srgbClr val="F6CE86"/>
                </a:solidFill>
              </a:rPr>
              <a:t>будь-якій</a:t>
            </a:r>
            <a:r>
              <a:rPr lang="ru-RU" sz="1000" dirty="0" smtClean="0">
                <a:solidFill>
                  <a:srgbClr val="F6CE86"/>
                </a:solidFill>
              </a:rPr>
              <a:t> </a:t>
            </a:r>
            <a:r>
              <a:rPr lang="ru-RU" sz="1000" dirty="0" err="1" smtClean="0">
                <a:solidFill>
                  <a:srgbClr val="F6CE86"/>
                </a:solidFill>
              </a:rPr>
              <a:t>відстані</a:t>
            </a:r>
            <a:r>
              <a:rPr lang="ru-RU" sz="1000" dirty="0" smtClean="0">
                <a:solidFill>
                  <a:srgbClr val="F6CE86"/>
                </a:solidFill>
              </a:rPr>
              <a:t> </a:t>
            </a:r>
            <a:r>
              <a:rPr lang="ru-RU" sz="1000" dirty="0" err="1" smtClean="0">
                <a:solidFill>
                  <a:srgbClr val="F6CE86"/>
                </a:solidFill>
              </a:rPr>
              <a:t>від</a:t>
            </a:r>
            <a:r>
              <a:rPr lang="ru-RU" sz="1000" dirty="0" smtClean="0">
                <a:solidFill>
                  <a:srgbClr val="F6CE86"/>
                </a:solidFill>
              </a:rPr>
              <a:t> центру </a:t>
            </a:r>
            <a:r>
              <a:rPr lang="ru-RU" sz="1000" dirty="0" err="1" smtClean="0">
                <a:solidFill>
                  <a:srgbClr val="F6CE86"/>
                </a:solidFill>
              </a:rPr>
              <a:t>врівноважується</a:t>
            </a:r>
            <a:r>
              <a:rPr lang="ru-RU" sz="1000" dirty="0" smtClean="0">
                <a:solidFill>
                  <a:srgbClr val="F6CE86"/>
                </a:solidFill>
              </a:rPr>
              <a:t> </a:t>
            </a:r>
            <a:r>
              <a:rPr lang="ru-RU" sz="1000" dirty="0" err="1" smtClean="0">
                <a:solidFill>
                  <a:srgbClr val="F6CE86"/>
                </a:solidFill>
              </a:rPr>
              <a:t>гравітаційним</a:t>
            </a:r>
            <a:r>
              <a:rPr lang="ru-RU" sz="1000" dirty="0" smtClean="0">
                <a:solidFill>
                  <a:srgbClr val="F6CE86"/>
                </a:solidFill>
              </a:rPr>
              <a:t> </a:t>
            </a:r>
            <a:r>
              <a:rPr lang="ru-RU" sz="1000" dirty="0" err="1" smtClean="0">
                <a:solidFill>
                  <a:srgbClr val="F6CE86"/>
                </a:solidFill>
              </a:rPr>
              <a:t>тяжінням</a:t>
            </a:r>
            <a:r>
              <a:rPr lang="ru-RU" sz="1000" dirty="0" smtClean="0">
                <a:solidFill>
                  <a:srgbClr val="F6CE86"/>
                </a:solidFill>
              </a:rPr>
              <a:t>.</a:t>
            </a:r>
            <a:endParaRPr lang="ru-RU" sz="1000" dirty="0">
              <a:solidFill>
                <a:srgbClr val="F6CE86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1000" dirty="0" smtClean="0">
                <a:solidFill>
                  <a:srgbClr val="F6CE86"/>
                </a:solidFill>
              </a:rPr>
              <a:t>У </a:t>
            </a:r>
            <a:r>
              <a:rPr lang="ru-RU" sz="1000" dirty="0" err="1" smtClean="0">
                <a:solidFill>
                  <a:srgbClr val="F6CE86"/>
                </a:solidFill>
              </a:rPr>
              <a:t>центральної</a:t>
            </a:r>
            <a:r>
              <a:rPr lang="ru-RU" sz="1000" dirty="0" smtClean="0">
                <a:solidFill>
                  <a:srgbClr val="F6CE86"/>
                </a:solidFill>
              </a:rPr>
              <a:t> </a:t>
            </a:r>
            <a:r>
              <a:rPr lang="ru-RU" sz="1000" dirty="0" err="1" smtClean="0">
                <a:solidFill>
                  <a:srgbClr val="F6CE86"/>
                </a:solidFill>
              </a:rPr>
              <a:t>області</a:t>
            </a:r>
            <a:r>
              <a:rPr lang="ru-RU" sz="1000" dirty="0" smtClean="0">
                <a:solidFill>
                  <a:srgbClr val="F6CE86"/>
                </a:solidFill>
              </a:rPr>
              <a:t> </a:t>
            </a:r>
            <a:r>
              <a:rPr lang="ru-RU" sz="1000" dirty="0" err="1" smtClean="0">
                <a:solidFill>
                  <a:srgbClr val="F6CE86"/>
                </a:solidFill>
              </a:rPr>
              <a:t>з</a:t>
            </a:r>
            <a:r>
              <a:rPr lang="ru-RU" sz="1000" dirty="0" smtClean="0">
                <a:solidFill>
                  <a:srgbClr val="F6CE86"/>
                </a:solidFill>
              </a:rPr>
              <a:t> </a:t>
            </a:r>
            <a:r>
              <a:rPr lang="ru-RU" sz="1000" dirty="0" err="1" smtClean="0">
                <a:solidFill>
                  <a:srgbClr val="F6CE86"/>
                </a:solidFill>
              </a:rPr>
              <a:t>радіусом</a:t>
            </a:r>
            <a:r>
              <a:rPr lang="ru-RU" sz="1000" dirty="0" smtClean="0">
                <a:solidFill>
                  <a:srgbClr val="F6CE86"/>
                </a:solidFill>
              </a:rPr>
              <a:t> </a:t>
            </a:r>
            <a:r>
              <a:rPr lang="ru-RU" sz="1000" dirty="0" err="1" smtClean="0">
                <a:solidFill>
                  <a:srgbClr val="F6CE86"/>
                </a:solidFill>
              </a:rPr>
              <a:t>приблизно</a:t>
            </a:r>
            <a:r>
              <a:rPr lang="ru-RU" sz="1000" dirty="0" smtClean="0">
                <a:solidFill>
                  <a:srgbClr val="F6CE86"/>
                </a:solidFill>
              </a:rPr>
              <a:t> в </a:t>
            </a:r>
            <a:r>
              <a:rPr lang="ru-RU" sz="1000" dirty="0" err="1" smtClean="0">
                <a:solidFill>
                  <a:srgbClr val="F6CE86"/>
                </a:solidFill>
              </a:rPr>
              <a:t>третину</a:t>
            </a:r>
            <a:r>
              <a:rPr lang="ru-RU" sz="1000" dirty="0" smtClean="0">
                <a:solidFill>
                  <a:srgbClr val="F6CE86"/>
                </a:solidFill>
              </a:rPr>
              <a:t> </a:t>
            </a:r>
            <a:r>
              <a:rPr lang="ru-RU" sz="1000" dirty="0" err="1" smtClean="0">
                <a:solidFill>
                  <a:srgbClr val="F6CE86"/>
                </a:solidFill>
              </a:rPr>
              <a:t>сонячного</a:t>
            </a:r>
            <a:r>
              <a:rPr lang="ru-RU" sz="1000" dirty="0" smtClean="0">
                <a:solidFill>
                  <a:srgbClr val="F6CE86"/>
                </a:solidFill>
              </a:rPr>
              <a:t> – ядра – </a:t>
            </a:r>
            <a:r>
              <a:rPr lang="ru-RU" sz="1000" dirty="0" err="1" smtClean="0">
                <a:solidFill>
                  <a:srgbClr val="F6CE86"/>
                </a:solidFill>
              </a:rPr>
              <a:t>відбуваються</a:t>
            </a:r>
            <a:r>
              <a:rPr lang="ru-RU" sz="1000" dirty="0" smtClean="0">
                <a:solidFill>
                  <a:srgbClr val="F6CE86"/>
                </a:solidFill>
              </a:rPr>
              <a:t> </a:t>
            </a:r>
            <a:r>
              <a:rPr lang="ru-RU" sz="1000" dirty="0" err="1" smtClean="0">
                <a:solidFill>
                  <a:srgbClr val="F6CE86"/>
                </a:solidFill>
              </a:rPr>
              <a:t>ядерні</a:t>
            </a:r>
            <a:r>
              <a:rPr lang="ru-RU" sz="1000" dirty="0" smtClean="0">
                <a:solidFill>
                  <a:srgbClr val="F6CE86"/>
                </a:solidFill>
              </a:rPr>
              <a:t> </a:t>
            </a:r>
            <a:r>
              <a:rPr lang="ru-RU" sz="1000" dirty="0" err="1" smtClean="0">
                <a:solidFill>
                  <a:srgbClr val="F6CE86"/>
                </a:solidFill>
              </a:rPr>
              <a:t>реакції</a:t>
            </a:r>
            <a:r>
              <a:rPr lang="ru-RU" sz="1000" dirty="0" smtClean="0">
                <a:solidFill>
                  <a:srgbClr val="F6CE86"/>
                </a:solidFill>
              </a:rPr>
              <a:t>.  </a:t>
            </a:r>
            <a:r>
              <a:rPr lang="ru-RU" sz="1000" dirty="0" err="1" smtClean="0">
                <a:solidFill>
                  <a:srgbClr val="F6CE86"/>
                </a:solidFill>
              </a:rPr>
              <a:t>Поки</a:t>
            </a:r>
            <a:r>
              <a:rPr lang="ru-RU" sz="1000" dirty="0" smtClean="0">
                <a:solidFill>
                  <a:srgbClr val="F6CE86"/>
                </a:solidFill>
              </a:rPr>
              <a:t> температура </a:t>
            </a:r>
            <a:r>
              <a:rPr lang="ru-RU" sz="1000" dirty="0" err="1" smtClean="0">
                <a:solidFill>
                  <a:srgbClr val="F6CE86"/>
                </a:solidFill>
              </a:rPr>
              <a:t>висока</a:t>
            </a:r>
            <a:r>
              <a:rPr lang="ru-RU" sz="1000" dirty="0" smtClean="0">
                <a:solidFill>
                  <a:srgbClr val="F6CE86"/>
                </a:solidFill>
              </a:rPr>
              <a:t> – </a:t>
            </a:r>
            <a:r>
              <a:rPr lang="ru-RU" sz="1000" dirty="0" err="1" smtClean="0">
                <a:solidFill>
                  <a:srgbClr val="F6CE86"/>
                </a:solidFill>
              </a:rPr>
              <a:t>більше</a:t>
            </a:r>
            <a:r>
              <a:rPr lang="ru-RU" sz="1000" dirty="0" smtClean="0">
                <a:solidFill>
                  <a:srgbClr val="F6CE86"/>
                </a:solidFill>
              </a:rPr>
              <a:t> 2 </a:t>
            </a:r>
            <a:r>
              <a:rPr lang="ru-RU" sz="1000" dirty="0" err="1" smtClean="0">
                <a:solidFill>
                  <a:srgbClr val="F6CE86"/>
                </a:solidFill>
              </a:rPr>
              <a:t>мільйонів</a:t>
            </a:r>
            <a:r>
              <a:rPr lang="ru-RU" sz="1000" dirty="0" smtClean="0">
                <a:solidFill>
                  <a:srgbClr val="F6CE86"/>
                </a:solidFill>
              </a:rPr>
              <a:t> </a:t>
            </a:r>
            <a:r>
              <a:rPr lang="ru-RU" sz="1000" dirty="0" err="1" smtClean="0">
                <a:solidFill>
                  <a:srgbClr val="F6CE86"/>
                </a:solidFill>
              </a:rPr>
              <a:t>градусів</a:t>
            </a:r>
            <a:r>
              <a:rPr lang="ru-RU" sz="1000" dirty="0" smtClean="0">
                <a:solidFill>
                  <a:srgbClr val="F6CE86"/>
                </a:solidFill>
              </a:rPr>
              <a:t>, – </a:t>
            </a:r>
            <a:r>
              <a:rPr lang="ru-RU" sz="1000" dirty="0" err="1" smtClean="0">
                <a:solidFill>
                  <a:srgbClr val="F6CE86"/>
                </a:solidFill>
              </a:rPr>
              <a:t>енергія</a:t>
            </a:r>
            <a:r>
              <a:rPr lang="ru-RU" sz="1000" dirty="0" smtClean="0">
                <a:solidFill>
                  <a:srgbClr val="F6CE86"/>
                </a:solidFill>
              </a:rPr>
              <a:t> переноситься </a:t>
            </a:r>
            <a:r>
              <a:rPr lang="ru-RU" sz="1000" dirty="0" err="1" smtClean="0">
                <a:solidFill>
                  <a:srgbClr val="F6CE86"/>
                </a:solidFill>
              </a:rPr>
              <a:t>променистою</a:t>
            </a:r>
            <a:r>
              <a:rPr lang="ru-RU" sz="1000" dirty="0" smtClean="0">
                <a:solidFill>
                  <a:srgbClr val="F6CE86"/>
                </a:solidFill>
              </a:rPr>
              <a:t> </a:t>
            </a:r>
            <a:r>
              <a:rPr lang="ru-RU" sz="1000" dirty="0" err="1" smtClean="0">
                <a:solidFill>
                  <a:srgbClr val="F6CE86"/>
                </a:solidFill>
              </a:rPr>
              <a:t>теплопровідністю</a:t>
            </a:r>
            <a:r>
              <a:rPr lang="ru-RU" sz="1000" dirty="0" smtClean="0">
                <a:solidFill>
                  <a:srgbClr val="F6CE86"/>
                </a:solidFill>
              </a:rPr>
              <a:t>, </a:t>
            </a:r>
            <a:r>
              <a:rPr lang="ru-RU" sz="1000" dirty="0" err="1" smtClean="0">
                <a:solidFill>
                  <a:srgbClr val="F6CE86"/>
                </a:solidFill>
              </a:rPr>
              <a:t>тобто</a:t>
            </a:r>
            <a:r>
              <a:rPr lang="ru-RU" sz="1000" dirty="0" smtClean="0">
                <a:solidFill>
                  <a:srgbClr val="F6CE86"/>
                </a:solidFill>
              </a:rPr>
              <a:t> фотонами. Зона </a:t>
            </a:r>
            <a:r>
              <a:rPr lang="ru-RU" sz="1000" dirty="0" err="1" smtClean="0">
                <a:solidFill>
                  <a:srgbClr val="F6CE86"/>
                </a:solidFill>
              </a:rPr>
              <a:t>непрозорості</a:t>
            </a:r>
            <a:r>
              <a:rPr lang="ru-RU" sz="1000" dirty="0" smtClean="0">
                <a:solidFill>
                  <a:srgbClr val="F6CE86"/>
                </a:solidFill>
              </a:rPr>
              <a:t>, </a:t>
            </a:r>
            <a:r>
              <a:rPr lang="ru-RU" sz="1000" dirty="0" err="1" smtClean="0">
                <a:solidFill>
                  <a:srgbClr val="F6CE86"/>
                </a:solidFill>
              </a:rPr>
              <a:t>обумовлена</a:t>
            </a:r>
            <a:r>
              <a:rPr lang="ru-RU" sz="1000" dirty="0" smtClean="0">
                <a:solidFill>
                  <a:srgbClr val="F6CE86"/>
                </a:solidFill>
              </a:rPr>
              <a:t> </a:t>
            </a:r>
            <a:r>
              <a:rPr lang="ru-RU" sz="1000" dirty="0" err="1" smtClean="0">
                <a:solidFill>
                  <a:srgbClr val="F6CE86"/>
                </a:solidFill>
              </a:rPr>
              <a:t>розсіянням</a:t>
            </a:r>
            <a:r>
              <a:rPr lang="ru-RU" sz="1000" dirty="0" smtClean="0">
                <a:solidFill>
                  <a:srgbClr val="F6CE86"/>
                </a:solidFill>
              </a:rPr>
              <a:t> </a:t>
            </a:r>
            <a:r>
              <a:rPr lang="ru-RU" sz="1000" dirty="0" err="1" smtClean="0">
                <a:solidFill>
                  <a:srgbClr val="F6CE86"/>
                </a:solidFill>
              </a:rPr>
              <a:t>фотонів</a:t>
            </a:r>
            <a:r>
              <a:rPr lang="ru-RU" sz="1000" dirty="0" smtClean="0">
                <a:solidFill>
                  <a:srgbClr val="F6CE86"/>
                </a:solidFill>
              </a:rPr>
              <a:t> на </a:t>
            </a:r>
            <a:r>
              <a:rPr lang="ru-RU" sz="1000" dirty="0" err="1" smtClean="0">
                <a:solidFill>
                  <a:srgbClr val="F6CE86"/>
                </a:solidFill>
              </a:rPr>
              <a:t>електронах</a:t>
            </a:r>
            <a:r>
              <a:rPr lang="ru-RU" sz="1000" dirty="0" smtClean="0">
                <a:solidFill>
                  <a:srgbClr val="F6CE86"/>
                </a:solidFill>
              </a:rPr>
              <a:t>, </a:t>
            </a:r>
            <a:r>
              <a:rPr lang="ru-RU" sz="1000" dirty="0" err="1" smtClean="0">
                <a:solidFill>
                  <a:srgbClr val="F6CE86"/>
                </a:solidFill>
              </a:rPr>
              <a:t>тягнеться</a:t>
            </a:r>
            <a:r>
              <a:rPr lang="ru-RU" sz="1000" dirty="0" smtClean="0">
                <a:solidFill>
                  <a:srgbClr val="F6CE86"/>
                </a:solidFill>
              </a:rPr>
              <a:t> </a:t>
            </a:r>
            <a:r>
              <a:rPr lang="ru-RU" sz="1000" dirty="0" err="1" smtClean="0">
                <a:solidFill>
                  <a:srgbClr val="F6CE86"/>
                </a:solidFill>
              </a:rPr>
              <a:t>приблизно</a:t>
            </a:r>
            <a:r>
              <a:rPr lang="ru-RU" sz="1000" dirty="0" smtClean="0">
                <a:solidFill>
                  <a:srgbClr val="F6CE86"/>
                </a:solidFill>
              </a:rPr>
              <a:t> до </a:t>
            </a:r>
            <a:r>
              <a:rPr lang="ru-RU" sz="1000" dirty="0" err="1" smtClean="0">
                <a:solidFill>
                  <a:srgbClr val="F6CE86"/>
                </a:solidFill>
              </a:rPr>
              <a:t>відстані</a:t>
            </a:r>
            <a:r>
              <a:rPr lang="ru-RU" sz="1000" dirty="0" smtClean="0">
                <a:solidFill>
                  <a:srgbClr val="F6CE86"/>
                </a:solidFill>
              </a:rPr>
              <a:t> 2/3</a:t>
            </a:r>
            <a:r>
              <a:rPr lang="en-US" sz="1000" dirty="0" smtClean="0">
                <a:solidFill>
                  <a:srgbClr val="F6CE86"/>
                </a:solidFill>
              </a:rPr>
              <a:t>r </a:t>
            </a:r>
            <a:r>
              <a:rPr lang="ru-RU" sz="1000" dirty="0" err="1" smtClean="0">
                <a:solidFill>
                  <a:srgbClr val="F6CE86"/>
                </a:solidFill>
              </a:rPr>
              <a:t>радіусу</a:t>
            </a:r>
            <a:r>
              <a:rPr lang="ru-RU" sz="1000" dirty="0" smtClean="0">
                <a:solidFill>
                  <a:srgbClr val="F6CE86"/>
                </a:solidFill>
              </a:rPr>
              <a:t> </a:t>
            </a:r>
            <a:r>
              <a:rPr lang="ru-RU" sz="1000" dirty="0" err="1" smtClean="0">
                <a:solidFill>
                  <a:srgbClr val="F6CE86"/>
                </a:solidFill>
              </a:rPr>
              <a:t>Сонця</a:t>
            </a:r>
            <a:r>
              <a:rPr lang="ru-RU" sz="1000" dirty="0" smtClean="0">
                <a:solidFill>
                  <a:srgbClr val="F6CE86"/>
                </a:solidFill>
              </a:rPr>
              <a:t>.  </a:t>
            </a:r>
            <a:r>
              <a:rPr lang="ru-RU" sz="1000" dirty="0" err="1" smtClean="0">
                <a:solidFill>
                  <a:srgbClr val="F6CE86"/>
                </a:solidFill>
              </a:rPr>
              <a:t>Приблизно</a:t>
            </a:r>
            <a:r>
              <a:rPr lang="ru-RU" sz="1000" dirty="0" smtClean="0">
                <a:solidFill>
                  <a:srgbClr val="F6CE86"/>
                </a:solidFill>
              </a:rPr>
              <a:t> </a:t>
            </a:r>
            <a:r>
              <a:rPr lang="ru-RU" sz="1000" dirty="0" err="1" smtClean="0">
                <a:solidFill>
                  <a:srgbClr val="F6CE86"/>
                </a:solidFill>
              </a:rPr>
              <a:t>з</a:t>
            </a:r>
            <a:r>
              <a:rPr lang="ru-RU" sz="1000" dirty="0" smtClean="0">
                <a:solidFill>
                  <a:srgbClr val="F6CE86"/>
                </a:solidFill>
              </a:rPr>
              <a:t> </a:t>
            </a:r>
            <a:r>
              <a:rPr lang="ru-RU" sz="1000" dirty="0" err="1" smtClean="0">
                <a:solidFill>
                  <a:srgbClr val="F6CE86"/>
                </a:solidFill>
              </a:rPr>
              <a:t>відстані</a:t>
            </a:r>
            <a:r>
              <a:rPr lang="ru-RU" sz="1000" dirty="0" smtClean="0">
                <a:solidFill>
                  <a:srgbClr val="F6CE86"/>
                </a:solidFill>
              </a:rPr>
              <a:t> 2/3</a:t>
            </a:r>
            <a:r>
              <a:rPr lang="en-US" sz="1000" dirty="0" smtClean="0">
                <a:solidFill>
                  <a:srgbClr val="F6CE86"/>
                </a:solidFill>
              </a:rPr>
              <a:t>r </a:t>
            </a:r>
            <a:r>
              <a:rPr lang="ru-RU" sz="1000" dirty="0" err="1" smtClean="0">
                <a:solidFill>
                  <a:srgbClr val="F6CE86"/>
                </a:solidFill>
              </a:rPr>
              <a:t>знаходиться</a:t>
            </a:r>
            <a:r>
              <a:rPr lang="ru-RU" sz="1000" dirty="0" smtClean="0">
                <a:solidFill>
                  <a:srgbClr val="F6CE86"/>
                </a:solidFill>
              </a:rPr>
              <a:t> </a:t>
            </a:r>
            <a:r>
              <a:rPr lang="ru-RU" sz="1000" dirty="0" err="1" smtClean="0">
                <a:solidFill>
                  <a:srgbClr val="F6CE86"/>
                </a:solidFill>
              </a:rPr>
              <a:t>конвективна</a:t>
            </a:r>
            <a:r>
              <a:rPr lang="ru-RU" sz="1000" dirty="0" smtClean="0">
                <a:solidFill>
                  <a:srgbClr val="F6CE86"/>
                </a:solidFill>
              </a:rPr>
              <a:t> зона. У </a:t>
            </a:r>
            <a:r>
              <a:rPr lang="ru-RU" sz="1000" dirty="0" err="1" smtClean="0">
                <a:solidFill>
                  <a:srgbClr val="F6CE86"/>
                </a:solidFill>
              </a:rPr>
              <a:t>цих</a:t>
            </a:r>
            <a:r>
              <a:rPr lang="ru-RU" sz="1000" dirty="0" smtClean="0">
                <a:solidFill>
                  <a:srgbClr val="F6CE86"/>
                </a:solidFill>
              </a:rPr>
              <a:t> шарах </a:t>
            </a:r>
            <a:r>
              <a:rPr lang="ru-RU" sz="1000" dirty="0" err="1" smtClean="0">
                <a:solidFill>
                  <a:srgbClr val="F6CE86"/>
                </a:solidFill>
              </a:rPr>
              <a:t>непрозорість</a:t>
            </a:r>
            <a:r>
              <a:rPr lang="ru-RU" sz="1000" dirty="0" smtClean="0">
                <a:solidFill>
                  <a:srgbClr val="F6CE86"/>
                </a:solidFill>
              </a:rPr>
              <a:t> </a:t>
            </a:r>
            <a:r>
              <a:rPr lang="ru-RU" sz="1000" dirty="0" err="1" smtClean="0">
                <a:solidFill>
                  <a:srgbClr val="F6CE86"/>
                </a:solidFill>
              </a:rPr>
              <a:t>речовини</a:t>
            </a:r>
            <a:r>
              <a:rPr lang="ru-RU" sz="1000" dirty="0" smtClean="0">
                <a:solidFill>
                  <a:srgbClr val="F6CE86"/>
                </a:solidFill>
              </a:rPr>
              <a:t> </a:t>
            </a:r>
            <a:r>
              <a:rPr lang="ru-RU" sz="1000" dirty="0" err="1" smtClean="0">
                <a:solidFill>
                  <a:srgbClr val="F6CE86"/>
                </a:solidFill>
              </a:rPr>
              <a:t>стає</a:t>
            </a:r>
            <a:r>
              <a:rPr lang="ru-RU" sz="1000" dirty="0" smtClean="0">
                <a:solidFill>
                  <a:srgbClr val="F6CE86"/>
                </a:solidFill>
              </a:rPr>
              <a:t> </a:t>
            </a:r>
            <a:r>
              <a:rPr lang="ru-RU" sz="1000" dirty="0" err="1" smtClean="0">
                <a:solidFill>
                  <a:srgbClr val="F6CE86"/>
                </a:solidFill>
              </a:rPr>
              <a:t>настільки</a:t>
            </a:r>
            <a:r>
              <a:rPr lang="ru-RU" sz="1000" dirty="0" smtClean="0">
                <a:solidFill>
                  <a:srgbClr val="F6CE86"/>
                </a:solidFill>
              </a:rPr>
              <a:t> великою, </a:t>
            </a:r>
            <a:r>
              <a:rPr lang="ru-RU" sz="1000" dirty="0" err="1" smtClean="0">
                <a:solidFill>
                  <a:srgbClr val="F6CE86"/>
                </a:solidFill>
              </a:rPr>
              <a:t>що</a:t>
            </a:r>
            <a:r>
              <a:rPr lang="ru-RU" sz="1000" dirty="0" smtClean="0">
                <a:solidFill>
                  <a:srgbClr val="F6CE86"/>
                </a:solidFill>
              </a:rPr>
              <a:t> </a:t>
            </a:r>
            <a:r>
              <a:rPr lang="ru-RU" sz="1000" dirty="0" err="1" smtClean="0">
                <a:solidFill>
                  <a:srgbClr val="F6CE86"/>
                </a:solidFill>
              </a:rPr>
              <a:t>виникають</a:t>
            </a:r>
            <a:r>
              <a:rPr lang="ru-RU" sz="1000" dirty="0" smtClean="0">
                <a:solidFill>
                  <a:srgbClr val="F6CE86"/>
                </a:solidFill>
              </a:rPr>
              <a:t> </a:t>
            </a:r>
            <a:r>
              <a:rPr lang="ru-RU" sz="1000" dirty="0" err="1" smtClean="0">
                <a:solidFill>
                  <a:srgbClr val="F6CE86"/>
                </a:solidFill>
              </a:rPr>
              <a:t>великомасштабні</a:t>
            </a:r>
            <a:r>
              <a:rPr lang="ru-RU" sz="1000" dirty="0" smtClean="0">
                <a:solidFill>
                  <a:srgbClr val="F6CE86"/>
                </a:solidFill>
              </a:rPr>
              <a:t> </a:t>
            </a:r>
            <a:r>
              <a:rPr lang="ru-RU" sz="1000" dirty="0" err="1" smtClean="0">
                <a:solidFill>
                  <a:srgbClr val="F6CE86"/>
                </a:solidFill>
              </a:rPr>
              <a:t>конвективні</a:t>
            </a:r>
            <a:r>
              <a:rPr lang="ru-RU" sz="1000" dirty="0" smtClean="0">
                <a:solidFill>
                  <a:srgbClr val="F6CE86"/>
                </a:solidFill>
              </a:rPr>
              <a:t> </a:t>
            </a:r>
            <a:r>
              <a:rPr lang="ru-RU" sz="1000" dirty="0" err="1" smtClean="0">
                <a:solidFill>
                  <a:srgbClr val="F6CE86"/>
                </a:solidFill>
              </a:rPr>
              <a:t>рухи</a:t>
            </a:r>
            <a:r>
              <a:rPr lang="ru-RU" sz="1000" dirty="0" smtClean="0">
                <a:solidFill>
                  <a:srgbClr val="F6CE86"/>
                </a:solidFill>
              </a:rPr>
              <a:t>. Тут </a:t>
            </a:r>
            <a:r>
              <a:rPr lang="ru-RU" sz="1000" dirty="0" err="1" smtClean="0">
                <a:solidFill>
                  <a:srgbClr val="F6CE86"/>
                </a:solidFill>
              </a:rPr>
              <a:t>починається</a:t>
            </a:r>
            <a:r>
              <a:rPr lang="ru-RU" sz="1000" dirty="0" smtClean="0">
                <a:solidFill>
                  <a:srgbClr val="F6CE86"/>
                </a:solidFill>
              </a:rPr>
              <a:t> </a:t>
            </a:r>
            <a:r>
              <a:rPr lang="ru-RU" sz="1000" dirty="0" err="1" smtClean="0">
                <a:solidFill>
                  <a:srgbClr val="F6CE86"/>
                </a:solidFill>
              </a:rPr>
              <a:t>конвекція</a:t>
            </a:r>
            <a:r>
              <a:rPr lang="ru-RU" sz="1000" dirty="0" smtClean="0">
                <a:solidFill>
                  <a:srgbClr val="F6CE86"/>
                </a:solidFill>
              </a:rPr>
              <a:t>, </a:t>
            </a:r>
            <a:r>
              <a:rPr lang="ru-RU" sz="1000" dirty="0" err="1" smtClean="0">
                <a:solidFill>
                  <a:srgbClr val="F6CE86"/>
                </a:solidFill>
              </a:rPr>
              <a:t>тобто</a:t>
            </a:r>
            <a:r>
              <a:rPr lang="ru-RU" sz="1000" dirty="0" smtClean="0">
                <a:solidFill>
                  <a:srgbClr val="F6CE86"/>
                </a:solidFill>
              </a:rPr>
              <a:t> </a:t>
            </a:r>
            <a:r>
              <a:rPr lang="ru-RU" sz="1000" dirty="0" err="1" smtClean="0">
                <a:solidFill>
                  <a:srgbClr val="F6CE86"/>
                </a:solidFill>
              </a:rPr>
              <a:t>перемішування</a:t>
            </a:r>
            <a:r>
              <a:rPr lang="ru-RU" sz="1000" dirty="0" smtClean="0">
                <a:solidFill>
                  <a:srgbClr val="F6CE86"/>
                </a:solidFill>
              </a:rPr>
              <a:t> </a:t>
            </a:r>
            <a:r>
              <a:rPr lang="ru-RU" sz="1000" dirty="0" err="1" smtClean="0">
                <a:solidFill>
                  <a:srgbClr val="F6CE86"/>
                </a:solidFill>
              </a:rPr>
              <a:t>гарячих</a:t>
            </a:r>
            <a:r>
              <a:rPr lang="ru-RU" sz="1000" dirty="0" smtClean="0">
                <a:solidFill>
                  <a:srgbClr val="F6CE86"/>
                </a:solidFill>
              </a:rPr>
              <a:t> </a:t>
            </a:r>
            <a:r>
              <a:rPr lang="ru-RU" sz="1000" dirty="0" err="1" smtClean="0">
                <a:solidFill>
                  <a:srgbClr val="F6CE86"/>
                </a:solidFill>
              </a:rPr>
              <a:t>і</a:t>
            </a:r>
            <a:r>
              <a:rPr lang="ru-RU" sz="1000" dirty="0" smtClean="0">
                <a:solidFill>
                  <a:srgbClr val="F6CE86"/>
                </a:solidFill>
              </a:rPr>
              <a:t> </a:t>
            </a:r>
            <a:r>
              <a:rPr lang="ru-RU" sz="1000" dirty="0" err="1" smtClean="0">
                <a:solidFill>
                  <a:srgbClr val="F6CE86"/>
                </a:solidFill>
              </a:rPr>
              <a:t>холодних</a:t>
            </a:r>
            <a:r>
              <a:rPr lang="ru-RU" sz="1000" dirty="0" smtClean="0">
                <a:solidFill>
                  <a:srgbClr val="F6CE86"/>
                </a:solidFill>
              </a:rPr>
              <a:t> </a:t>
            </a:r>
            <a:r>
              <a:rPr lang="ru-RU" sz="1000" dirty="0" err="1" smtClean="0">
                <a:solidFill>
                  <a:srgbClr val="F6CE86"/>
                </a:solidFill>
              </a:rPr>
              <a:t>шарів</a:t>
            </a:r>
            <a:r>
              <a:rPr lang="ru-RU" sz="1000" dirty="0" smtClean="0">
                <a:solidFill>
                  <a:srgbClr val="F6CE86"/>
                </a:solidFill>
              </a:rPr>
              <a:t> </a:t>
            </a:r>
            <a:r>
              <a:rPr lang="ru-RU" sz="1000" dirty="0" err="1" smtClean="0">
                <a:solidFill>
                  <a:srgbClr val="F6CE86"/>
                </a:solidFill>
              </a:rPr>
              <a:t>речовини</a:t>
            </a:r>
            <a:r>
              <a:rPr lang="ru-RU" sz="1000" dirty="0" smtClean="0">
                <a:solidFill>
                  <a:srgbClr val="F6CE86"/>
                </a:solidFill>
              </a:rPr>
              <a:t>.</a:t>
            </a:r>
            <a:endParaRPr lang="ru-RU" sz="1000" dirty="0"/>
          </a:p>
        </p:txBody>
      </p:sp>
      <p:pic>
        <p:nvPicPr>
          <p:cNvPr id="98311" name="Picture 7" descr="050201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3635375" y="1268413"/>
            <a:ext cx="5410200" cy="5589587"/>
          </a:xfrm>
        </p:spPr>
      </p:pic>
    </p:spTree>
  </p:cSld>
  <p:clrMapOvr>
    <a:masterClrMapping/>
  </p:clrMapOvr>
  <p:transition spd="med" advClick="0" advTm="11040">
    <p:fade/>
    <p:sndAc>
      <p:stSnd>
        <p:snd r:embed="rId2" name="05_08_11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r>
              <a:rPr lang="ru-RU" sz="4000" dirty="0" err="1" smtClean="0">
                <a:solidFill>
                  <a:srgbClr val="9933FF"/>
                </a:solidFill>
                <a:latin typeface="Comic Sans MS" pitchFamily="66" charset="0"/>
              </a:rPr>
              <a:t>Сонячна</a:t>
            </a:r>
            <a:r>
              <a:rPr lang="ru-RU" sz="4000" dirty="0" smtClean="0">
                <a:solidFill>
                  <a:srgbClr val="9933FF"/>
                </a:solidFill>
                <a:latin typeface="Comic Sans MS" pitchFamily="66" charset="0"/>
              </a:rPr>
              <a:t> </a:t>
            </a:r>
            <a:r>
              <a:rPr lang="ru-RU" sz="4000" dirty="0">
                <a:solidFill>
                  <a:srgbClr val="9933FF"/>
                </a:solidFill>
                <a:latin typeface="Comic Sans MS" pitchFamily="66" charset="0"/>
              </a:rPr>
              <a:t>корона</a:t>
            </a:r>
            <a:r>
              <a:rPr lang="ru-RU" dirty="0"/>
              <a:t> </a:t>
            </a:r>
          </a:p>
        </p:txBody>
      </p:sp>
      <p:sp>
        <p:nvSpPr>
          <p:cNvPr id="100362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323850" y="3789363"/>
            <a:ext cx="4762500" cy="26638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400" dirty="0" smtClean="0">
                <a:solidFill>
                  <a:srgbClr val="F6CE86"/>
                </a:solidFill>
              </a:rPr>
              <a:t>Сама </a:t>
            </a:r>
            <a:r>
              <a:rPr lang="ru-RU" sz="1400" dirty="0" err="1" smtClean="0">
                <a:solidFill>
                  <a:srgbClr val="F6CE86"/>
                </a:solidFill>
              </a:rPr>
              <a:t>зовнішня</a:t>
            </a:r>
            <a:r>
              <a:rPr lang="ru-RU" sz="1400" dirty="0" smtClean="0">
                <a:solidFill>
                  <a:srgbClr val="F6CE86"/>
                </a:solidFill>
              </a:rPr>
              <a:t>, </a:t>
            </a:r>
            <a:r>
              <a:rPr lang="ru-RU" sz="1400" dirty="0" err="1" smtClean="0">
                <a:solidFill>
                  <a:srgbClr val="F6CE86"/>
                </a:solidFill>
              </a:rPr>
              <a:t>сама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розріджена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і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найгарячіша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частина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сонячної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атмосфери</a:t>
            </a:r>
            <a:r>
              <a:rPr lang="ru-RU" sz="1400" dirty="0" smtClean="0">
                <a:solidFill>
                  <a:srgbClr val="F6CE86"/>
                </a:solidFill>
              </a:rPr>
              <a:t> – </a:t>
            </a:r>
            <a:r>
              <a:rPr lang="ru-RU" sz="1400" dirty="0" smtClean="0">
                <a:solidFill>
                  <a:srgbClr val="FF0000"/>
                </a:solidFill>
              </a:rPr>
              <a:t>корона</a:t>
            </a:r>
            <a:r>
              <a:rPr lang="ru-RU" sz="1400" dirty="0" smtClean="0">
                <a:solidFill>
                  <a:srgbClr val="F6CE86"/>
                </a:solidFill>
              </a:rPr>
              <a:t>. Вона </a:t>
            </a:r>
            <a:r>
              <a:rPr lang="ru-RU" sz="1400" dirty="0" err="1" smtClean="0">
                <a:solidFill>
                  <a:srgbClr val="F6CE86"/>
                </a:solidFill>
              </a:rPr>
              <a:t>просліджується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від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сонячного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лімба</a:t>
            </a:r>
            <a:r>
              <a:rPr lang="ru-RU" sz="1400" dirty="0" smtClean="0">
                <a:solidFill>
                  <a:srgbClr val="F6CE86"/>
                </a:solidFill>
              </a:rPr>
              <a:t> до </a:t>
            </a:r>
            <a:r>
              <a:rPr lang="ru-RU" sz="1400" dirty="0" err="1" smtClean="0">
                <a:solidFill>
                  <a:srgbClr val="F6CE86"/>
                </a:solidFill>
              </a:rPr>
              <a:t>відстаней</a:t>
            </a:r>
            <a:r>
              <a:rPr lang="ru-RU" sz="1400" dirty="0" smtClean="0">
                <a:solidFill>
                  <a:srgbClr val="F6CE86"/>
                </a:solidFill>
              </a:rPr>
              <a:t> в десятки </a:t>
            </a:r>
            <a:r>
              <a:rPr lang="ru-RU" sz="1400" dirty="0" err="1" smtClean="0">
                <a:solidFill>
                  <a:srgbClr val="F6CE86"/>
                </a:solidFill>
              </a:rPr>
              <a:t>сонячних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радіусів</a:t>
            </a:r>
            <a:r>
              <a:rPr lang="ru-RU" sz="1400" dirty="0" smtClean="0">
                <a:solidFill>
                  <a:srgbClr val="F6CE86"/>
                </a:solidFill>
              </a:rPr>
              <a:t>. Не </a:t>
            </a:r>
            <a:r>
              <a:rPr lang="ru-RU" sz="1400" dirty="0" err="1" smtClean="0">
                <a:solidFill>
                  <a:srgbClr val="F6CE86"/>
                </a:solidFill>
              </a:rPr>
              <a:t>дивлячись</a:t>
            </a:r>
            <a:r>
              <a:rPr lang="ru-RU" sz="1400" dirty="0" smtClean="0">
                <a:solidFill>
                  <a:srgbClr val="F6CE86"/>
                </a:solidFill>
              </a:rPr>
              <a:t> на </a:t>
            </a:r>
            <a:r>
              <a:rPr lang="ru-RU" sz="1400" dirty="0" err="1" smtClean="0">
                <a:solidFill>
                  <a:srgbClr val="F6CE86"/>
                </a:solidFill>
              </a:rPr>
              <a:t>сильне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гравітаційне</a:t>
            </a:r>
            <a:r>
              <a:rPr lang="ru-RU" sz="1400" dirty="0" smtClean="0">
                <a:solidFill>
                  <a:srgbClr val="F6CE86"/>
                </a:solidFill>
              </a:rPr>
              <a:t> поле </a:t>
            </a:r>
            <a:r>
              <a:rPr lang="ru-RU" sz="1400" dirty="0" err="1" smtClean="0">
                <a:solidFill>
                  <a:srgbClr val="F6CE86"/>
                </a:solidFill>
              </a:rPr>
              <a:t>Сонця</a:t>
            </a:r>
            <a:r>
              <a:rPr lang="ru-RU" sz="1400" dirty="0" smtClean="0">
                <a:solidFill>
                  <a:srgbClr val="F6CE86"/>
                </a:solidFill>
              </a:rPr>
              <a:t>, </a:t>
            </a:r>
            <a:r>
              <a:rPr lang="ru-RU" sz="1400" dirty="0" err="1" smtClean="0">
                <a:solidFill>
                  <a:srgbClr val="F6CE86"/>
                </a:solidFill>
              </a:rPr>
              <a:t>це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можливо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завдяки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величезним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швидкостям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руху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часток</a:t>
            </a:r>
            <a:r>
              <a:rPr lang="ru-RU" sz="1400" dirty="0" smtClean="0">
                <a:solidFill>
                  <a:srgbClr val="F6CE86"/>
                </a:solidFill>
              </a:rPr>
              <a:t>, </a:t>
            </a:r>
            <a:r>
              <a:rPr lang="ru-RU" sz="1400" dirty="0" err="1" smtClean="0">
                <a:solidFill>
                  <a:srgbClr val="F6CE86"/>
                </a:solidFill>
              </a:rPr>
              <a:t>складових</a:t>
            </a:r>
            <a:r>
              <a:rPr lang="ru-RU" sz="1400" dirty="0" smtClean="0">
                <a:solidFill>
                  <a:srgbClr val="F6CE86"/>
                </a:solidFill>
              </a:rPr>
              <a:t> корону. Корона </a:t>
            </a:r>
            <a:r>
              <a:rPr lang="ru-RU" sz="1400" dirty="0" err="1" smtClean="0">
                <a:solidFill>
                  <a:srgbClr val="F6CE86"/>
                </a:solidFill>
              </a:rPr>
              <a:t>має</a:t>
            </a:r>
            <a:r>
              <a:rPr lang="ru-RU" sz="1400" dirty="0" smtClean="0">
                <a:solidFill>
                  <a:srgbClr val="F6CE86"/>
                </a:solidFill>
              </a:rPr>
              <a:t> температуру </a:t>
            </a:r>
            <a:r>
              <a:rPr lang="ru-RU" sz="1400" dirty="0" err="1" smtClean="0">
                <a:solidFill>
                  <a:srgbClr val="F6CE86"/>
                </a:solidFill>
              </a:rPr>
              <a:t>близько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мільйона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градусів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і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складається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з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високоіонізованого</a:t>
            </a:r>
            <a:r>
              <a:rPr lang="ru-RU" sz="1400" dirty="0" smtClean="0">
                <a:solidFill>
                  <a:srgbClr val="F6CE86"/>
                </a:solidFill>
              </a:rPr>
              <a:t> газу. </a:t>
            </a:r>
            <a:r>
              <a:rPr lang="ru-RU" sz="1400" dirty="0" err="1" smtClean="0">
                <a:solidFill>
                  <a:srgbClr val="F6CE86"/>
                </a:solidFill>
              </a:rPr>
              <a:t>Можливо</a:t>
            </a:r>
            <a:r>
              <a:rPr lang="ru-RU" sz="1400" dirty="0" smtClean="0">
                <a:solidFill>
                  <a:srgbClr val="F6CE86"/>
                </a:solidFill>
              </a:rPr>
              <a:t>, причиною </a:t>
            </a:r>
            <a:r>
              <a:rPr lang="ru-RU" sz="1400" dirty="0" err="1" smtClean="0">
                <a:solidFill>
                  <a:srgbClr val="F6CE86"/>
                </a:solidFill>
              </a:rPr>
              <a:t>такої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високої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температури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є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поверхневі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викиди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сонячної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речовини</a:t>
            </a:r>
            <a:r>
              <a:rPr lang="ru-RU" sz="1400" dirty="0" smtClean="0">
                <a:solidFill>
                  <a:srgbClr val="F6CE86"/>
                </a:solidFill>
              </a:rPr>
              <a:t> у </a:t>
            </a:r>
            <a:r>
              <a:rPr lang="ru-RU" sz="1400" dirty="0" err="1" smtClean="0">
                <a:solidFill>
                  <a:srgbClr val="F6CE86"/>
                </a:solidFill>
              </a:rPr>
              <a:t>вигляді</a:t>
            </a:r>
            <a:r>
              <a:rPr lang="ru-RU" sz="1400" dirty="0" smtClean="0">
                <a:solidFill>
                  <a:srgbClr val="F6CE86"/>
                </a:solidFill>
              </a:rPr>
              <a:t> петель </a:t>
            </a:r>
            <a:r>
              <a:rPr lang="ru-RU" sz="1400" dirty="0" err="1" smtClean="0">
                <a:solidFill>
                  <a:srgbClr val="F6CE86"/>
                </a:solidFill>
              </a:rPr>
              <a:t>і</a:t>
            </a:r>
            <a:r>
              <a:rPr lang="ru-RU" sz="1400" dirty="0" smtClean="0">
                <a:solidFill>
                  <a:srgbClr val="F6CE86"/>
                </a:solidFill>
              </a:rPr>
              <a:t> арок. </a:t>
            </a:r>
            <a:r>
              <a:rPr lang="ru-RU" sz="1400" dirty="0" err="1" smtClean="0">
                <a:solidFill>
                  <a:srgbClr val="F6CE86"/>
                </a:solidFill>
              </a:rPr>
              <a:t>Мільйони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колосальних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фонтанів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переносять</a:t>
            </a:r>
            <a:r>
              <a:rPr lang="ru-RU" sz="1400" dirty="0" smtClean="0">
                <a:solidFill>
                  <a:srgbClr val="F6CE86"/>
                </a:solidFill>
              </a:rPr>
              <a:t> в корону </a:t>
            </a:r>
            <a:r>
              <a:rPr lang="ru-RU" sz="1400" dirty="0" err="1" smtClean="0">
                <a:solidFill>
                  <a:srgbClr val="F6CE86"/>
                </a:solidFill>
              </a:rPr>
              <a:t>речовину</a:t>
            </a:r>
            <a:r>
              <a:rPr lang="ru-RU" sz="1400" dirty="0" smtClean="0">
                <a:solidFill>
                  <a:srgbClr val="F6CE86"/>
                </a:solidFill>
              </a:rPr>
              <a:t>, </a:t>
            </a:r>
            <a:r>
              <a:rPr lang="ru-RU" sz="1400" dirty="0" err="1" smtClean="0">
                <a:solidFill>
                  <a:srgbClr val="F6CE86"/>
                </a:solidFill>
              </a:rPr>
              <a:t>нагріту</a:t>
            </a:r>
            <a:r>
              <a:rPr lang="ru-RU" sz="1400" dirty="0" smtClean="0">
                <a:solidFill>
                  <a:srgbClr val="F6CE86"/>
                </a:solidFill>
              </a:rPr>
              <a:t> в </a:t>
            </a:r>
            <a:r>
              <a:rPr lang="ru-RU" sz="1400" dirty="0" err="1" smtClean="0">
                <a:solidFill>
                  <a:srgbClr val="F6CE86"/>
                </a:solidFill>
              </a:rPr>
              <a:t>глибинних</a:t>
            </a:r>
            <a:r>
              <a:rPr lang="ru-RU" sz="1400" dirty="0" smtClean="0">
                <a:solidFill>
                  <a:srgbClr val="F6CE86"/>
                </a:solidFill>
              </a:rPr>
              <a:t> шарах </a:t>
            </a:r>
            <a:r>
              <a:rPr lang="ru-RU" sz="1400" dirty="0" err="1" smtClean="0">
                <a:solidFill>
                  <a:srgbClr val="F6CE86"/>
                </a:solidFill>
              </a:rPr>
              <a:t>Сонця</a:t>
            </a:r>
            <a:r>
              <a:rPr lang="ru-RU" sz="1400" dirty="0" smtClean="0">
                <a:solidFill>
                  <a:srgbClr val="F6CE86"/>
                </a:solidFill>
              </a:rPr>
              <a:t>.</a:t>
            </a:r>
            <a:endParaRPr lang="ru-RU" sz="1400" dirty="0">
              <a:solidFill>
                <a:srgbClr val="F6CE86"/>
              </a:solidFill>
            </a:endParaRPr>
          </a:p>
        </p:txBody>
      </p:sp>
      <p:pic>
        <p:nvPicPr>
          <p:cNvPr id="100359" name="Picture 7" descr="0502050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684213" y="836613"/>
            <a:ext cx="3960812" cy="2970212"/>
          </a:xfrm>
        </p:spPr>
      </p:pic>
      <p:pic>
        <p:nvPicPr>
          <p:cNvPr id="100360" name="Picture 8" descr="0502050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5148295" y="1357298"/>
            <a:ext cx="3995737" cy="5327650"/>
          </a:xfrm>
          <a:noFill/>
          <a:ln/>
        </p:spPr>
      </p:pic>
    </p:spTree>
  </p:cSld>
  <p:clrMapOvr>
    <a:masterClrMapping/>
  </p:clrMapOvr>
  <p:transition spd="med" advClick="0" advTm="14960">
    <p:fade/>
    <p:sndAc>
      <p:stSnd>
        <p:snd r:embed="rId2" name="05_04_06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4" name="Rectangle 8"/>
          <p:cNvSpPr>
            <a:spLocks noGrp="1" noChangeArrowheads="1"/>
          </p:cNvSpPr>
          <p:nvPr>
            <p:ph type="title"/>
          </p:nvPr>
        </p:nvSpPr>
        <p:spPr>
          <a:xfrm>
            <a:off x="3419475" y="1628775"/>
            <a:ext cx="5256213" cy="4451350"/>
          </a:xfrm>
        </p:spPr>
        <p:txBody>
          <a:bodyPr/>
          <a:lstStyle/>
          <a:p>
            <a:r>
              <a:rPr lang="ru-RU" sz="1400" dirty="0" err="1" smtClean="0">
                <a:solidFill>
                  <a:srgbClr val="FF0000"/>
                </a:solidFill>
              </a:rPr>
              <a:t>Протуберанцями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називаються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величезні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утворення</a:t>
            </a:r>
            <a:r>
              <a:rPr lang="ru-RU" sz="1400" dirty="0" smtClean="0">
                <a:solidFill>
                  <a:srgbClr val="F6CE86"/>
                </a:solidFill>
              </a:rPr>
              <a:t> в </a:t>
            </a:r>
            <a:r>
              <a:rPr lang="ru-RU" sz="1400" dirty="0" err="1" smtClean="0">
                <a:solidFill>
                  <a:srgbClr val="F6CE86"/>
                </a:solidFill>
              </a:rPr>
              <a:t>короні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Сонця</a:t>
            </a:r>
            <a:r>
              <a:rPr lang="ru-RU" sz="1400" dirty="0" smtClean="0">
                <a:solidFill>
                  <a:srgbClr val="F6CE86"/>
                </a:solidFill>
              </a:rPr>
              <a:t>. </a:t>
            </a:r>
            <a:r>
              <a:rPr lang="ru-RU" sz="1400" dirty="0" err="1" smtClean="0">
                <a:solidFill>
                  <a:srgbClr val="F6CE86"/>
                </a:solidFill>
              </a:rPr>
              <a:t>Щільність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і</a:t>
            </a:r>
            <a:r>
              <a:rPr lang="ru-RU" sz="1400" dirty="0" smtClean="0">
                <a:solidFill>
                  <a:srgbClr val="F6CE86"/>
                </a:solidFill>
              </a:rPr>
              <a:t> температура </a:t>
            </a:r>
            <a:r>
              <a:rPr lang="ru-RU" sz="1400" dirty="0" err="1" smtClean="0">
                <a:solidFill>
                  <a:srgbClr val="F6CE86"/>
                </a:solidFill>
              </a:rPr>
              <a:t>протуберанців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така</a:t>
            </a:r>
            <a:r>
              <a:rPr lang="ru-RU" sz="1400" dirty="0" smtClean="0">
                <a:solidFill>
                  <a:srgbClr val="F6CE86"/>
                </a:solidFill>
              </a:rPr>
              <a:t> ж, як </a:t>
            </a:r>
            <a:r>
              <a:rPr lang="ru-RU" sz="1400" dirty="0" err="1" smtClean="0">
                <a:solidFill>
                  <a:srgbClr val="F6CE86"/>
                </a:solidFill>
              </a:rPr>
              <a:t>і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речовини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хромосфери</a:t>
            </a:r>
            <a:r>
              <a:rPr lang="ru-RU" sz="1400" dirty="0" smtClean="0">
                <a:solidFill>
                  <a:srgbClr val="F6CE86"/>
                </a:solidFill>
              </a:rPr>
              <a:t>, </a:t>
            </a:r>
            <a:r>
              <a:rPr lang="ru-RU" sz="1400" dirty="0" err="1" smtClean="0">
                <a:solidFill>
                  <a:srgbClr val="F6CE86"/>
                </a:solidFill>
              </a:rPr>
              <a:t>але</a:t>
            </a:r>
            <a:r>
              <a:rPr lang="ru-RU" sz="1400" dirty="0" smtClean="0">
                <a:solidFill>
                  <a:srgbClr val="F6CE86"/>
                </a:solidFill>
              </a:rPr>
              <a:t> на </a:t>
            </a:r>
            <a:r>
              <a:rPr lang="ru-RU" sz="1400" dirty="0" err="1" smtClean="0">
                <a:solidFill>
                  <a:srgbClr val="F6CE86"/>
                </a:solidFill>
              </a:rPr>
              <a:t>тлі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гарячої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корони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протуберанці</a:t>
            </a:r>
            <a:r>
              <a:rPr lang="ru-RU" sz="1400" dirty="0" smtClean="0">
                <a:solidFill>
                  <a:srgbClr val="F6CE86"/>
                </a:solidFill>
              </a:rPr>
              <a:t> – </a:t>
            </a:r>
            <a:r>
              <a:rPr lang="ru-RU" sz="1400" dirty="0" err="1" smtClean="0">
                <a:solidFill>
                  <a:srgbClr val="F6CE86"/>
                </a:solidFill>
              </a:rPr>
              <a:t>холодні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і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щільні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утворення</a:t>
            </a:r>
            <a:r>
              <a:rPr lang="ru-RU" sz="1400" dirty="0" smtClean="0">
                <a:solidFill>
                  <a:srgbClr val="F6CE86"/>
                </a:solidFill>
              </a:rPr>
              <a:t>. Температура </a:t>
            </a:r>
            <a:r>
              <a:rPr lang="ru-RU" sz="1400" dirty="0" err="1" smtClean="0">
                <a:solidFill>
                  <a:srgbClr val="F6CE86"/>
                </a:solidFill>
              </a:rPr>
              <a:t>протуберанців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близько</a:t>
            </a:r>
            <a:r>
              <a:rPr lang="ru-RU" sz="1400" dirty="0" smtClean="0">
                <a:solidFill>
                  <a:srgbClr val="F6CE86"/>
                </a:solidFill>
              </a:rPr>
              <a:t> 20 000 К. </a:t>
            </a:r>
            <a:r>
              <a:rPr lang="ru-RU" sz="1400" dirty="0" err="1" smtClean="0">
                <a:solidFill>
                  <a:srgbClr val="F6CE86"/>
                </a:solidFill>
              </a:rPr>
              <a:t>Некоториє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з</a:t>
            </a:r>
            <a:r>
              <a:rPr lang="ru-RU" sz="1400" dirty="0" smtClean="0">
                <a:solidFill>
                  <a:srgbClr val="F6CE86"/>
                </a:solidFill>
              </a:rPr>
              <a:t> них </a:t>
            </a:r>
            <a:r>
              <a:rPr lang="ru-RU" sz="1400" dirty="0" err="1" smtClean="0">
                <a:solidFill>
                  <a:srgbClr val="F6CE86"/>
                </a:solidFill>
              </a:rPr>
              <a:t>існують</a:t>
            </a:r>
            <a:r>
              <a:rPr lang="ru-RU" sz="1400" dirty="0" smtClean="0">
                <a:solidFill>
                  <a:srgbClr val="F6CE86"/>
                </a:solidFill>
              </a:rPr>
              <a:t> в </a:t>
            </a:r>
            <a:r>
              <a:rPr lang="ru-RU" sz="1400" dirty="0" err="1" smtClean="0">
                <a:solidFill>
                  <a:srgbClr val="F6CE86"/>
                </a:solidFill>
              </a:rPr>
              <a:t>короні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декілька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місяців</a:t>
            </a:r>
            <a:r>
              <a:rPr lang="ru-RU" sz="1400" dirty="0" smtClean="0">
                <a:solidFill>
                  <a:srgbClr val="F6CE86"/>
                </a:solidFill>
              </a:rPr>
              <a:t>, </a:t>
            </a:r>
            <a:r>
              <a:rPr lang="ru-RU" sz="1400" dirty="0" err="1" smtClean="0">
                <a:solidFill>
                  <a:srgbClr val="F6CE86"/>
                </a:solidFill>
              </a:rPr>
              <a:t>інші</a:t>
            </a:r>
            <a:r>
              <a:rPr lang="ru-RU" sz="1400" dirty="0" smtClean="0">
                <a:solidFill>
                  <a:srgbClr val="F6CE86"/>
                </a:solidFill>
              </a:rPr>
              <a:t>, </a:t>
            </a:r>
            <a:r>
              <a:rPr lang="ru-RU" sz="1400" dirty="0" err="1" smtClean="0">
                <a:solidFill>
                  <a:srgbClr val="F6CE86"/>
                </a:solidFill>
              </a:rPr>
              <a:t>що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з'являються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поряд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з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плямами</a:t>
            </a:r>
            <a:r>
              <a:rPr lang="ru-RU" sz="1400" dirty="0" smtClean="0">
                <a:solidFill>
                  <a:srgbClr val="F6CE86"/>
                </a:solidFill>
              </a:rPr>
              <a:t>, </a:t>
            </a:r>
            <a:r>
              <a:rPr lang="ru-RU" sz="1400" dirty="0" err="1" smtClean="0">
                <a:solidFill>
                  <a:srgbClr val="F6CE86"/>
                </a:solidFill>
              </a:rPr>
              <a:t>швидко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рухаються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з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швидкостями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близько</a:t>
            </a:r>
            <a:r>
              <a:rPr lang="ru-RU" sz="1400" dirty="0" smtClean="0">
                <a:solidFill>
                  <a:srgbClr val="F6CE86"/>
                </a:solidFill>
              </a:rPr>
              <a:t> 100 км/с </a:t>
            </a:r>
            <a:r>
              <a:rPr lang="ru-RU" sz="1400" dirty="0" err="1" smtClean="0">
                <a:solidFill>
                  <a:srgbClr val="F6CE86"/>
                </a:solidFill>
              </a:rPr>
              <a:t>і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існують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декілька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тижнів</a:t>
            </a:r>
            <a:r>
              <a:rPr lang="ru-RU" sz="1400" dirty="0" smtClean="0">
                <a:solidFill>
                  <a:srgbClr val="F6CE86"/>
                </a:solidFill>
              </a:rPr>
              <a:t>. </a:t>
            </a:r>
            <a:r>
              <a:rPr lang="ru-RU" sz="1400" dirty="0" err="1" smtClean="0">
                <a:solidFill>
                  <a:srgbClr val="F6CE86"/>
                </a:solidFill>
              </a:rPr>
              <a:t>Окремі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протуберанці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рухаються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з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ще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більшими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швидкостями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і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раптово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зриваються</a:t>
            </a:r>
            <a:r>
              <a:rPr lang="ru-RU" sz="1400" dirty="0" smtClean="0">
                <a:solidFill>
                  <a:srgbClr val="F6CE86"/>
                </a:solidFill>
              </a:rPr>
              <a:t>, вони </a:t>
            </a:r>
            <a:r>
              <a:rPr lang="ru-RU" sz="1400" dirty="0" err="1" smtClean="0">
                <a:solidFill>
                  <a:srgbClr val="F6CE86"/>
                </a:solidFill>
              </a:rPr>
              <a:t>називаються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F0000"/>
                </a:solidFill>
              </a:rPr>
              <a:t>еруптивними</a:t>
            </a:r>
            <a:r>
              <a:rPr lang="ru-RU" sz="1400" dirty="0" smtClean="0">
                <a:solidFill>
                  <a:srgbClr val="F6CE86"/>
                </a:solidFill>
              </a:rPr>
              <a:t>. </a:t>
            </a:r>
            <a:r>
              <a:rPr lang="ru-RU" sz="1400" dirty="0">
                <a:solidFill>
                  <a:srgbClr val="F6CE86"/>
                </a:solidFill>
              </a:rPr>
              <a:t/>
            </a:r>
            <a:br>
              <a:rPr lang="ru-RU" sz="1400" dirty="0">
                <a:solidFill>
                  <a:srgbClr val="F6CE86"/>
                </a:solidFill>
              </a:rPr>
            </a:br>
            <a:r>
              <a:rPr lang="ru-RU" sz="1400" dirty="0" err="1" smtClean="0">
                <a:solidFill>
                  <a:srgbClr val="F6CE86"/>
                </a:solidFill>
              </a:rPr>
              <a:t>Розміри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протуберанців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можуть</a:t>
            </a:r>
            <a:r>
              <a:rPr lang="ru-RU" sz="1400" dirty="0" smtClean="0">
                <a:solidFill>
                  <a:srgbClr val="F6CE86"/>
                </a:solidFill>
              </a:rPr>
              <a:t> бути </a:t>
            </a:r>
            <a:r>
              <a:rPr lang="ru-RU" sz="1400" dirty="0" err="1" smtClean="0">
                <a:solidFill>
                  <a:srgbClr val="F6CE86"/>
                </a:solidFill>
              </a:rPr>
              <a:t>різними</a:t>
            </a:r>
            <a:r>
              <a:rPr lang="ru-RU" sz="1400" dirty="0" smtClean="0">
                <a:solidFill>
                  <a:srgbClr val="F6CE86"/>
                </a:solidFill>
              </a:rPr>
              <a:t>. </a:t>
            </a:r>
            <a:r>
              <a:rPr lang="ru-RU" sz="1400" dirty="0" err="1" smtClean="0">
                <a:solidFill>
                  <a:srgbClr val="F6CE86"/>
                </a:solidFill>
              </a:rPr>
              <a:t>Типовий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протуберанець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має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висоту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близько</a:t>
            </a:r>
            <a:r>
              <a:rPr lang="ru-RU" sz="1400" dirty="0" smtClean="0">
                <a:solidFill>
                  <a:srgbClr val="F6CE86"/>
                </a:solidFill>
              </a:rPr>
              <a:t> 40 000 км. </a:t>
            </a:r>
            <a:r>
              <a:rPr lang="ru-RU" sz="1400" dirty="0" err="1" smtClean="0">
                <a:solidFill>
                  <a:srgbClr val="F6CE86"/>
                </a:solidFill>
              </a:rPr>
              <a:t>і</a:t>
            </a:r>
            <a:r>
              <a:rPr lang="ru-RU" sz="1400" dirty="0" smtClean="0">
                <a:solidFill>
                  <a:srgbClr val="F6CE86"/>
                </a:solidFill>
              </a:rPr>
              <a:t> ширину </a:t>
            </a:r>
            <a:r>
              <a:rPr lang="ru-RU" sz="1400" dirty="0" err="1" smtClean="0">
                <a:solidFill>
                  <a:srgbClr val="F6CE86"/>
                </a:solidFill>
              </a:rPr>
              <a:t>близько</a:t>
            </a:r>
            <a:r>
              <a:rPr lang="ru-RU" sz="1400" dirty="0" smtClean="0">
                <a:solidFill>
                  <a:srgbClr val="F6CE86"/>
                </a:solidFill>
              </a:rPr>
              <a:t> 200 000 км. </a:t>
            </a:r>
            <a:r>
              <a:rPr lang="ru-RU" sz="1400" dirty="0" err="1" smtClean="0">
                <a:solidFill>
                  <a:srgbClr val="F6CE86"/>
                </a:solidFill>
              </a:rPr>
              <a:t>Дугоподібні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протуберанці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досягають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розмірів</a:t>
            </a:r>
            <a:r>
              <a:rPr lang="ru-RU" sz="1400" dirty="0" smtClean="0">
                <a:solidFill>
                  <a:srgbClr val="F6CE86"/>
                </a:solidFill>
              </a:rPr>
              <a:t> 800 000 км. </a:t>
            </a:r>
            <a:r>
              <a:rPr lang="ru-RU" sz="1400" dirty="0" err="1" smtClean="0">
                <a:solidFill>
                  <a:srgbClr val="F6CE86"/>
                </a:solidFill>
              </a:rPr>
              <a:t>Зареєстровані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і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рекордсмени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серед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протуберанців</a:t>
            </a:r>
            <a:r>
              <a:rPr lang="ru-RU" sz="1400" dirty="0" smtClean="0">
                <a:solidFill>
                  <a:srgbClr val="F6CE86"/>
                </a:solidFill>
              </a:rPr>
              <a:t>, </a:t>
            </a:r>
            <a:r>
              <a:rPr lang="ru-RU" sz="1400" dirty="0" err="1" smtClean="0">
                <a:solidFill>
                  <a:srgbClr val="F6CE86"/>
                </a:solidFill>
              </a:rPr>
              <a:t>їх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розміри</a:t>
            </a:r>
            <a:r>
              <a:rPr lang="ru-RU" sz="1400" dirty="0" smtClean="0">
                <a:solidFill>
                  <a:srgbClr val="F6CE86"/>
                </a:solidFill>
              </a:rPr>
              <a:t> </a:t>
            </a:r>
            <a:r>
              <a:rPr lang="ru-RU" sz="1400" dirty="0" err="1" smtClean="0">
                <a:solidFill>
                  <a:srgbClr val="F6CE86"/>
                </a:solidFill>
              </a:rPr>
              <a:t>перевищували</a:t>
            </a:r>
            <a:r>
              <a:rPr lang="ru-RU" sz="1400" dirty="0" smtClean="0">
                <a:solidFill>
                  <a:srgbClr val="F6CE86"/>
                </a:solidFill>
              </a:rPr>
              <a:t> 3 000 000 км.</a:t>
            </a:r>
            <a:endParaRPr lang="ru-RU" sz="1400" dirty="0">
              <a:solidFill>
                <a:srgbClr val="F6CE86"/>
              </a:solidFill>
            </a:endParaRPr>
          </a:p>
        </p:txBody>
      </p:sp>
      <p:pic>
        <p:nvPicPr>
          <p:cNvPr id="116740" name="Picture 4" descr="050301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611188" y="1268413"/>
            <a:ext cx="2381250" cy="2381250"/>
          </a:xfrm>
          <a:noFill/>
          <a:ln/>
        </p:spPr>
      </p:pic>
      <p:pic>
        <p:nvPicPr>
          <p:cNvPr id="116743" name="Picture 7" descr="050301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611188" y="3789363"/>
            <a:ext cx="2381250" cy="2381250"/>
          </a:xfrm>
          <a:noFill/>
          <a:ln/>
        </p:spPr>
      </p:pic>
      <p:sp>
        <p:nvSpPr>
          <p:cNvPr id="116748" name="Rectangle 12"/>
          <p:cNvSpPr>
            <a:spLocks noChangeArrowheads="1"/>
          </p:cNvSpPr>
          <p:nvPr/>
        </p:nvSpPr>
        <p:spPr bwMode="auto">
          <a:xfrm>
            <a:off x="1258888" y="333375"/>
            <a:ext cx="7416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000" dirty="0" err="1" smtClean="0">
                <a:solidFill>
                  <a:srgbClr val="9933FF"/>
                </a:solidFill>
                <a:latin typeface="Comic Sans MS" pitchFamily="66" charset="0"/>
              </a:rPr>
              <a:t>Спалахи</a:t>
            </a:r>
            <a:r>
              <a:rPr lang="ru-RU" sz="4000" dirty="0" smtClean="0">
                <a:solidFill>
                  <a:srgbClr val="9933FF"/>
                </a:solidFill>
                <a:latin typeface="Comic Sans MS" pitchFamily="66" charset="0"/>
              </a:rPr>
              <a:t> та </a:t>
            </a:r>
            <a:r>
              <a:rPr lang="ru-RU" sz="4000" dirty="0" err="1" smtClean="0">
                <a:solidFill>
                  <a:srgbClr val="9933FF"/>
                </a:solidFill>
                <a:latin typeface="Comic Sans MS" pitchFamily="66" charset="0"/>
              </a:rPr>
              <a:t>протуберанці</a:t>
            </a:r>
            <a:endParaRPr lang="ru-RU" sz="4000" dirty="0">
              <a:solidFill>
                <a:srgbClr val="9933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 advClick="0" advTm="7568">
    <p:fade/>
    <p:sndAc>
      <p:stSnd>
        <p:snd r:embed="rId2" name="05_20_20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534</TotalTime>
  <Words>464</Words>
  <Application>Microsoft Office PowerPoint</Application>
  <PresentationFormat>Экран (4:3)</PresentationFormat>
  <Paragraphs>38</Paragraphs>
  <Slides>13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Default Design</vt:lpstr>
      <vt:lpstr>Презентация PowerPoint</vt:lpstr>
      <vt:lpstr>Сонце– це не рядовий жовтий карлик, як раніше було прийнято говорити. Це зірка, біля якої є планети, що містять багато важких елементів. Це зірка, яка утворилася після вибухів найновіших, вона багата залізом і іншими елементами. Біля якої змогла сформуватися така планетна система, на третій планеті якої – Землі – виникло життя. П'ять мільярдів років – вік нашого Сонця. За рахунок чого воно світить? Яка структура і подальша еволюція Сонця? Який вплив робить Сонце на Землю?Солнце – зірка, довкола якої обертається наша планета. Середня відстань від Землі до Сонця, тобто велика піввісь орбіти Землі, складає 149,6 млн. км. = 1 а.о. (астрономічна одиниця).Сонце є центром нашої планетної системи, в яку окрім нього входять 9 великих планет, декілька десятків супутників планет, декілька тисяч астероїдів (малих планет), комети, метеорні тіла, міжпланетний пил і газ.</vt:lpstr>
      <vt:lpstr>Презентация PowerPoint</vt:lpstr>
      <vt:lpstr>     Сонячний спектр    На 1 квадратний метр зверненого до Сонця поверхні майданчика в околицях Землі щомиті поступає 1400 Дж енергії, переносимої сонячним електромагнітним випромінюванням. Ця величина називається сонячною постійною. Іншими словами, щільність потоку енергії сонячного випромінювання складає 1,4 кВт/м2.Спектр Сонця безперервний, в нім спостерігається безліч темних фраунгоферових ліній. Фраунгофер був першим, хто описав темні лінії на тлі безперервного спектру в 1814 році. Ці лінії в спектрі Сонця утворюються в результаті поглинання квантів світла в холодніших шарах сонячної атмосфери.Близько 9 % енергії в сонячному спектрі доводиться на ультрафіолетове випромінювання з довжинами хвиль від 100 до 400 нм. Остання енергія розділена приблизно порівну між видимою (400–760 нм) і інфрачервоною (760–5000 нм) областями спектру.</vt:lpstr>
      <vt:lpstr>Фотосфера </vt:lpstr>
      <vt:lpstr>Хромосфера </vt:lpstr>
      <vt:lpstr> Під поверхнею  </vt:lpstr>
      <vt:lpstr>Сонячна корона </vt:lpstr>
      <vt:lpstr>Протуберанцями називаються величезні утворення в короні Сонця. Щільність і температура протуберанців така ж, як і речовини хромосфери, але на тлі гарячої корони протуберанці – холодні і щільні утворення. Температура протуберанців близько 20 000 К. Некоториє з них існують в короні декілька місяців, інші, що з'являються поряд з плямами, швидко рухаються з швидкостями близько 100 км/с і існують декілька тижнів. Окремі протуберанці рухаються з ще більшими швидкостями і раптово зриваються, вони називаються еруптивними.  Розміри протуберанців можуть бути різними. Типовий протуберанець має висоту близько 40 000 км. і ширину близько 200 000 км. Дугоподібні протуберанці досягають розмірів 800 000 км. Зареєстровані і рекордсмени серед протуберанців, їх розміри перевищували 3 000 000 км.</vt:lpstr>
      <vt:lpstr>Презентация PowerPoint</vt:lpstr>
      <vt:lpstr>Сонячні плями</vt:lpstr>
      <vt:lpstr>Сонячний вітер</vt:lpstr>
      <vt:lpstr>Презентация PowerPoint</vt:lpstr>
    </vt:vector>
  </TitlesOfParts>
  <Company>111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Сонечно=))</dc:title>
  <dc:creator>Alximik</dc:creator>
  <cp:lastModifiedBy>user</cp:lastModifiedBy>
  <cp:revision>45</cp:revision>
  <dcterms:created xsi:type="dcterms:W3CDTF">2005-02-22T07:24:23Z</dcterms:created>
  <dcterms:modified xsi:type="dcterms:W3CDTF">2015-01-27T17:13:58Z</dcterms:modified>
</cp:coreProperties>
</file>