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1" r:id="rId9"/>
    <p:sldId id="262" r:id="rId10"/>
    <p:sldId id="268" r:id="rId11"/>
    <p:sldId id="263" r:id="rId12"/>
    <p:sldId id="264" r:id="rId13"/>
    <p:sldId id="269" r:id="rId14"/>
    <p:sldId id="270" r:id="rId15"/>
    <p:sldId id="271" r:id="rId16"/>
    <p:sldId id="273" r:id="rId17"/>
    <p:sldId id="275" r:id="rId18"/>
    <p:sldId id="276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E5917-C924-47A0-83A5-15116B7DF57C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7200" dirty="0" smtClean="0"/>
              <a:t>Микола Коперник 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Виконала учениця 11 </a:t>
            </a:r>
            <a:r>
              <a:rPr lang="uk-UA" dirty="0" smtClean="0">
                <a:solidFill>
                  <a:schemeClr val="tx1"/>
                </a:solidFill>
              </a:rPr>
              <a:t> класу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Орловська Вікторія</a:t>
            </a:r>
            <a:endParaRPr lang="uk-U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200" dirty="0" err="1"/>
              <a:t>Деякий</a:t>
            </a:r>
            <a:r>
              <a:rPr lang="ru-RU" sz="2200" dirty="0"/>
              <a:t> час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праця</a:t>
            </a:r>
            <a:r>
              <a:rPr lang="ru-RU" sz="2200" dirty="0"/>
              <a:t> </a:t>
            </a:r>
            <a:r>
              <a:rPr lang="ru-RU" sz="2200" dirty="0" err="1"/>
              <a:t>вільно</a:t>
            </a:r>
            <a:r>
              <a:rPr lang="ru-RU" sz="2200" dirty="0"/>
              <a:t> </a:t>
            </a:r>
            <a:r>
              <a:rPr lang="ru-RU" sz="2200" dirty="0" err="1"/>
              <a:t>поширювалась</a:t>
            </a:r>
            <a:r>
              <a:rPr lang="ru-RU" sz="2200" dirty="0"/>
              <a:t> </a:t>
            </a:r>
            <a:r>
              <a:rPr lang="ru-RU" sz="2200" dirty="0" err="1"/>
              <a:t>серед</a:t>
            </a:r>
            <a:r>
              <a:rPr lang="ru-RU" sz="2200" dirty="0"/>
              <a:t> </a:t>
            </a:r>
            <a:r>
              <a:rPr lang="ru-RU" sz="2200" dirty="0" err="1"/>
              <a:t>учених</a:t>
            </a:r>
            <a:r>
              <a:rPr lang="ru-RU" sz="2200" dirty="0"/>
              <a:t>. За </a:t>
            </a:r>
            <a:r>
              <a:rPr lang="ru-RU" sz="2200" dirty="0" err="1"/>
              <a:t>кілька</a:t>
            </a:r>
            <a:r>
              <a:rPr lang="ru-RU" sz="2200" dirty="0"/>
              <a:t> </a:t>
            </a:r>
            <a:r>
              <a:rPr lang="ru-RU" sz="2200" dirty="0" err="1"/>
              <a:t>десятиліть</a:t>
            </a:r>
            <a:r>
              <a:rPr lang="ru-RU" sz="2200" dirty="0"/>
              <a:t> по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смерті</a:t>
            </a:r>
            <a:r>
              <a:rPr lang="ru-RU" sz="2200" dirty="0"/>
              <a:t> нею </a:t>
            </a:r>
            <a:r>
              <a:rPr lang="ru-RU" sz="2200" dirty="0" err="1"/>
              <a:t>зацікавилися</a:t>
            </a:r>
            <a:r>
              <a:rPr lang="ru-RU" sz="2200" dirty="0"/>
              <a:t> </a:t>
            </a:r>
            <a:r>
              <a:rPr lang="ru-RU" sz="2200" dirty="0" err="1"/>
              <a:t>філософ</a:t>
            </a:r>
            <a:r>
              <a:rPr lang="ru-RU" sz="2200" dirty="0"/>
              <a:t> Джордано Бруно та </a:t>
            </a:r>
            <a:r>
              <a:rPr lang="ru-RU" sz="2200" dirty="0" err="1"/>
              <a:t>фізик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астроном </a:t>
            </a:r>
            <a:r>
              <a:rPr lang="ru-RU" sz="2200" dirty="0" err="1"/>
              <a:t>Галілео</a:t>
            </a:r>
            <a:r>
              <a:rPr lang="ru-RU" sz="2200" dirty="0"/>
              <a:t> </a:t>
            </a:r>
            <a:r>
              <a:rPr lang="ru-RU" sz="2200" dirty="0" err="1"/>
              <a:t>Галілей</a:t>
            </a:r>
            <a:r>
              <a:rPr lang="ru-RU" sz="2200" dirty="0"/>
              <a:t>. Погляди Коперника стали </a:t>
            </a:r>
            <a:r>
              <a:rPr lang="ru-RU" sz="2200" dirty="0" err="1"/>
              <a:t>Ґрунтом</a:t>
            </a:r>
            <a:r>
              <a:rPr lang="ru-RU" sz="2200" dirty="0"/>
              <a:t> для </a:t>
            </a:r>
            <a:r>
              <a:rPr lang="ru-RU" sz="2200" dirty="0" err="1"/>
              <a:t>створення</a:t>
            </a:r>
            <a:r>
              <a:rPr lang="ru-RU" sz="2200" dirty="0"/>
              <a:t> </a:t>
            </a:r>
            <a:r>
              <a:rPr lang="ru-RU" sz="2200" dirty="0" err="1"/>
              <a:t>філософської</a:t>
            </a:r>
            <a:r>
              <a:rPr lang="ru-RU" sz="2200" dirty="0"/>
              <a:t> </a:t>
            </a:r>
            <a:r>
              <a:rPr lang="ru-RU" sz="2200" dirty="0" err="1"/>
              <a:t>системи</a:t>
            </a:r>
            <a:r>
              <a:rPr lang="ru-RU" sz="2200" dirty="0"/>
              <a:t> Джордано Бруно, </a:t>
            </a:r>
            <a:r>
              <a:rPr lang="ru-RU" sz="2200" dirty="0" err="1"/>
              <a:t>згідно</a:t>
            </a:r>
            <a:r>
              <a:rPr lang="ru-RU" sz="2200" dirty="0"/>
              <a:t> </a:t>
            </a:r>
            <a:r>
              <a:rPr lang="ru-RU" sz="2200" dirty="0" err="1"/>
              <a:t>з</a:t>
            </a:r>
            <a:r>
              <a:rPr lang="ru-RU" sz="2200" dirty="0"/>
              <a:t> </a:t>
            </a:r>
            <a:r>
              <a:rPr lang="ru-RU" sz="2200" dirty="0" err="1"/>
              <a:t>якою</a:t>
            </a:r>
            <a:r>
              <a:rPr lang="ru-RU" sz="2200" dirty="0"/>
              <a:t> </a:t>
            </a:r>
            <a:r>
              <a:rPr lang="ru-RU" sz="2200" dirty="0" err="1"/>
              <a:t>Всесвіт</a:t>
            </a:r>
            <a:r>
              <a:rPr lang="ru-RU" sz="2200" dirty="0"/>
              <a:t> </a:t>
            </a:r>
            <a:r>
              <a:rPr lang="ru-RU" sz="2200" dirty="0" err="1"/>
              <a:t>складається</a:t>
            </a:r>
            <a:r>
              <a:rPr lang="ru-RU" sz="2200" dirty="0"/>
              <a:t> </a:t>
            </a:r>
            <a:r>
              <a:rPr lang="ru-RU" sz="2200" dirty="0" err="1"/>
              <a:t>з</a:t>
            </a:r>
            <a:r>
              <a:rPr lang="ru-RU" sz="2200" dirty="0"/>
              <a:t> </a:t>
            </a:r>
            <a:r>
              <a:rPr lang="ru-RU" sz="2200" dirty="0" err="1"/>
              <a:t>нескінченної</a:t>
            </a:r>
            <a:r>
              <a:rPr lang="ru-RU" sz="2200" dirty="0"/>
              <a:t> </a:t>
            </a:r>
            <a:r>
              <a:rPr lang="ru-RU" sz="2200" dirty="0" err="1"/>
              <a:t>множини</a:t>
            </a:r>
            <a:r>
              <a:rPr lang="ru-RU" sz="2200" dirty="0"/>
              <a:t> систем, </a:t>
            </a:r>
            <a:r>
              <a:rPr lang="ru-RU" sz="2200" dirty="0" err="1"/>
              <a:t>подібних</a:t>
            </a:r>
            <a:r>
              <a:rPr lang="ru-RU" sz="2200" dirty="0"/>
              <a:t> до </a:t>
            </a:r>
            <a:r>
              <a:rPr lang="ru-RU" sz="2200" dirty="0" err="1"/>
              <a:t>Сонячної</a:t>
            </a:r>
            <a:r>
              <a:rPr lang="ru-RU" sz="2200" dirty="0"/>
              <a:t>. </a:t>
            </a:r>
            <a:r>
              <a:rPr lang="ru-RU" sz="2200" dirty="0" err="1"/>
              <a:t>Галілей</a:t>
            </a:r>
            <a:r>
              <a:rPr lang="ru-RU" sz="2200" dirty="0"/>
              <a:t> за </a:t>
            </a:r>
            <a:r>
              <a:rPr lang="ru-RU" sz="2200" dirty="0" err="1"/>
              <a:t>допомогою</a:t>
            </a:r>
            <a:r>
              <a:rPr lang="ru-RU" sz="2200" dirty="0"/>
              <a:t> телескопа </a:t>
            </a:r>
            <a:r>
              <a:rPr lang="ru-RU" sz="2200" dirty="0" err="1"/>
              <a:t>відкрив</a:t>
            </a:r>
            <a:r>
              <a:rPr lang="ru-RU" sz="2200" dirty="0"/>
              <a:t> </a:t>
            </a:r>
            <a:r>
              <a:rPr lang="ru-RU" sz="2200" dirty="0" err="1"/>
              <a:t>супутники</a:t>
            </a:r>
            <a:r>
              <a:rPr lang="ru-RU" sz="2200" dirty="0"/>
              <a:t> </a:t>
            </a:r>
            <a:r>
              <a:rPr lang="ru-RU" sz="2200" dirty="0" err="1"/>
              <a:t>Юпітера</a:t>
            </a:r>
            <a:r>
              <a:rPr lang="ru-RU" sz="2200" dirty="0"/>
              <a:t> і Сатурна, </a:t>
            </a:r>
            <a:r>
              <a:rPr lang="ru-RU" sz="2200" dirty="0" err="1"/>
              <a:t>фази</a:t>
            </a:r>
            <a:r>
              <a:rPr lang="ru-RU" sz="2200" dirty="0"/>
              <a:t> </a:t>
            </a:r>
            <a:r>
              <a:rPr lang="ru-RU" sz="2200" dirty="0" err="1"/>
              <a:t>Венери</a:t>
            </a:r>
            <a:r>
              <a:rPr lang="ru-RU" sz="2200" dirty="0"/>
              <a:t> та </a:t>
            </a:r>
            <a:r>
              <a:rPr lang="ru-RU" sz="2200" dirty="0" err="1"/>
              <a:t>інші</a:t>
            </a:r>
            <a:r>
              <a:rPr lang="ru-RU" sz="2200" dirty="0"/>
              <a:t> </a:t>
            </a:r>
            <a:r>
              <a:rPr lang="ru-RU" sz="2200" dirty="0" err="1"/>
              <a:t>явища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підтверджували</a:t>
            </a:r>
            <a:r>
              <a:rPr lang="ru-RU" sz="2200" dirty="0"/>
              <a:t> </a:t>
            </a:r>
            <a:r>
              <a:rPr lang="ru-RU" sz="2200" dirty="0" err="1"/>
              <a:t>правильність</a:t>
            </a:r>
            <a:r>
              <a:rPr lang="ru-RU" sz="2200" dirty="0"/>
              <a:t> </a:t>
            </a:r>
            <a:r>
              <a:rPr lang="ru-RU" sz="2200" dirty="0" err="1"/>
              <a:t>теорії</a:t>
            </a:r>
            <a:r>
              <a:rPr lang="ru-RU" sz="2200" dirty="0"/>
              <a:t> </a:t>
            </a:r>
            <a:r>
              <a:rPr lang="ru-RU" sz="2200" dirty="0" smtClean="0"/>
              <a:t>Коперника.</a:t>
            </a:r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125680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200" dirty="0" smtClean="0"/>
              <a:t>І </a:t>
            </a:r>
            <a:r>
              <a:rPr lang="ru-RU" sz="2200" dirty="0"/>
              <a:t>Бруно, і </a:t>
            </a:r>
            <a:r>
              <a:rPr lang="ru-RU" sz="2200" dirty="0" err="1"/>
              <a:t>Галілея</a:t>
            </a:r>
            <a:r>
              <a:rPr lang="ru-RU" sz="2200" dirty="0"/>
              <a:t> </a:t>
            </a:r>
            <a:r>
              <a:rPr lang="ru-RU" sz="2200" dirty="0" err="1"/>
              <a:t>інквізиція</a:t>
            </a:r>
            <a:r>
              <a:rPr lang="ru-RU" sz="2200" dirty="0"/>
              <a:t> </a:t>
            </a:r>
            <a:r>
              <a:rPr lang="ru-RU" sz="2200" dirty="0" err="1"/>
              <a:t>визнала</a:t>
            </a:r>
            <a:r>
              <a:rPr lang="ru-RU" sz="2200" dirty="0"/>
              <a:t> </a:t>
            </a:r>
            <a:r>
              <a:rPr lang="ru-RU" sz="2200" dirty="0" err="1"/>
              <a:t>єретиками</a:t>
            </a:r>
            <a:r>
              <a:rPr lang="ru-RU" sz="2200" dirty="0"/>
              <a:t>. </a:t>
            </a:r>
            <a:r>
              <a:rPr lang="ru-RU" sz="2200" dirty="0" err="1"/>
              <a:t>Єретичною</a:t>
            </a:r>
            <a:r>
              <a:rPr lang="ru-RU" sz="2200" dirty="0"/>
              <a:t> </a:t>
            </a:r>
            <a:r>
              <a:rPr lang="ru-RU" sz="2200" dirty="0" err="1"/>
              <a:t>оголосили</a:t>
            </a:r>
            <a:r>
              <a:rPr lang="ru-RU" sz="2200" dirty="0"/>
              <a:t> </a:t>
            </a:r>
            <a:r>
              <a:rPr lang="ru-RU" sz="2200" dirty="0" err="1"/>
              <a:t>й</a:t>
            </a:r>
            <a:r>
              <a:rPr lang="ru-RU" sz="2200" dirty="0"/>
              <a:t> книгу Коперника.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було</a:t>
            </a:r>
            <a:r>
              <a:rPr lang="ru-RU" sz="2200" dirty="0"/>
              <a:t> занесено до "</a:t>
            </a:r>
            <a:r>
              <a:rPr lang="ru-RU" sz="2200" dirty="0" err="1"/>
              <a:t>Індексу</a:t>
            </a:r>
            <a:r>
              <a:rPr lang="ru-RU" sz="2200" dirty="0"/>
              <a:t> </a:t>
            </a:r>
            <a:r>
              <a:rPr lang="ru-RU" sz="2200" dirty="0" err="1"/>
              <a:t>заборонених</a:t>
            </a:r>
            <a:r>
              <a:rPr lang="ru-RU" sz="2200" dirty="0"/>
              <a:t> книг", де вона </a:t>
            </a:r>
            <a:r>
              <a:rPr lang="ru-RU" sz="2200" dirty="0" err="1"/>
              <a:t>перебувала</a:t>
            </a:r>
            <a:r>
              <a:rPr lang="ru-RU" sz="2200" dirty="0"/>
              <a:t> до 1833 року. </a:t>
            </a:r>
            <a:r>
              <a:rPr lang="ru-RU" sz="2200" dirty="0" err="1"/>
              <a:t>Утім</a:t>
            </a:r>
            <a:r>
              <a:rPr lang="ru-RU" sz="2200" dirty="0"/>
              <a:t>, </a:t>
            </a:r>
            <a:r>
              <a:rPr lang="ru-RU" sz="2200" dirty="0" err="1"/>
              <a:t>світова</a:t>
            </a:r>
            <a:r>
              <a:rPr lang="ru-RU" sz="2200" dirty="0"/>
              <a:t> слава не </a:t>
            </a:r>
            <a:r>
              <a:rPr lang="ru-RU" sz="2200" dirty="0" err="1"/>
              <a:t>обійшла</a:t>
            </a:r>
            <a:r>
              <a:rPr lang="ru-RU" sz="2200" dirty="0"/>
              <a:t> </a:t>
            </a:r>
            <a:r>
              <a:rPr lang="ru-RU" sz="2200" dirty="0" err="1"/>
              <a:t>видатного</a:t>
            </a:r>
            <a:r>
              <a:rPr lang="ru-RU" sz="2200" dirty="0"/>
              <a:t> </a:t>
            </a:r>
            <a:r>
              <a:rPr lang="ru-RU" sz="2200" dirty="0" err="1"/>
              <a:t>польського</a:t>
            </a:r>
            <a:r>
              <a:rPr lang="ru-RU" sz="2200" dirty="0"/>
              <a:t> </a:t>
            </a:r>
            <a:r>
              <a:rPr lang="ru-RU" sz="2200" dirty="0" err="1"/>
              <a:t>вченого</a:t>
            </a:r>
            <a:r>
              <a:rPr lang="ru-RU" sz="2200" dirty="0"/>
              <a:t>.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теорія</a:t>
            </a:r>
            <a:r>
              <a:rPr lang="ru-RU" sz="2200" dirty="0"/>
              <a:t> стала </a:t>
            </a:r>
            <a:r>
              <a:rPr lang="ru-RU" sz="2200" dirty="0" err="1"/>
              <a:t>підҐрунтям</a:t>
            </a:r>
            <a:r>
              <a:rPr lang="ru-RU" sz="2200" dirty="0"/>
              <a:t> для </a:t>
            </a:r>
            <a:r>
              <a:rPr lang="ru-RU" sz="2200" dirty="0" err="1"/>
              <a:t>багатьох</a:t>
            </a:r>
            <a:r>
              <a:rPr lang="ru-RU" sz="2200" dirty="0"/>
              <a:t> </a:t>
            </a:r>
            <a:r>
              <a:rPr lang="ru-RU" sz="2200" dirty="0" err="1"/>
              <a:t>досліджень</a:t>
            </a:r>
            <a:r>
              <a:rPr lang="ru-RU" sz="2200" dirty="0"/>
              <a:t> у </a:t>
            </a:r>
            <a:r>
              <a:rPr lang="ru-RU" sz="2200" dirty="0" err="1"/>
              <a:t>галузі</a:t>
            </a:r>
            <a:r>
              <a:rPr lang="ru-RU" sz="2200" dirty="0"/>
              <a:t> </a:t>
            </a:r>
            <a:r>
              <a:rPr lang="ru-RU" sz="2200" dirty="0" err="1"/>
              <a:t>астрономії</a:t>
            </a:r>
            <a:r>
              <a:rPr lang="ru-RU" sz="2200" dirty="0"/>
              <a:t> та </a:t>
            </a:r>
            <a:r>
              <a:rPr lang="ru-RU" sz="2200" dirty="0" err="1"/>
              <a:t>механіки</a:t>
            </a:r>
            <a:r>
              <a:rPr lang="ru-RU" sz="2200" dirty="0"/>
              <a:t> </a:t>
            </a:r>
            <a:r>
              <a:rPr lang="ru-RU" sz="2200" dirty="0" err="1"/>
              <a:t>й</a:t>
            </a:r>
            <a:r>
              <a:rPr lang="ru-RU" sz="2200" dirty="0"/>
              <a:t> </a:t>
            </a:r>
            <a:r>
              <a:rPr lang="ru-RU" sz="2200" dirty="0" err="1"/>
              <a:t>отримала</a:t>
            </a:r>
            <a:r>
              <a:rPr lang="ru-RU" sz="2200" dirty="0"/>
              <a:t> </a:t>
            </a:r>
            <a:r>
              <a:rPr lang="ru-RU" sz="2200" dirty="0" err="1"/>
              <a:t>розвиток</a:t>
            </a:r>
            <a:r>
              <a:rPr lang="ru-RU" sz="2200" dirty="0"/>
              <a:t> у </a:t>
            </a:r>
            <a:r>
              <a:rPr lang="ru-RU" sz="2200" dirty="0" err="1"/>
              <a:t>працях</a:t>
            </a:r>
            <a:r>
              <a:rPr lang="ru-RU" sz="2200" dirty="0"/>
              <a:t> </a:t>
            </a:r>
            <a:r>
              <a:rPr lang="ru-RU" sz="2200" dirty="0" err="1"/>
              <a:t>Іогана</a:t>
            </a:r>
            <a:r>
              <a:rPr lang="ru-RU" sz="2200" dirty="0"/>
              <a:t> Кеплера, </a:t>
            </a:r>
            <a:r>
              <a:rPr lang="ru-RU" sz="2200" dirty="0" err="1"/>
              <a:t>Ісаака</a:t>
            </a:r>
            <a:r>
              <a:rPr lang="ru-RU" sz="2200" dirty="0"/>
              <a:t> Ньютона та </a:t>
            </a:r>
            <a:r>
              <a:rPr lang="ru-RU" sz="2200" dirty="0" err="1"/>
              <a:t>інших</a:t>
            </a:r>
            <a:r>
              <a:rPr lang="ru-RU" sz="2200" dirty="0"/>
              <a:t>, </a:t>
            </a:r>
            <a:r>
              <a:rPr lang="ru-RU" sz="2200" dirty="0" err="1"/>
              <a:t>і</a:t>
            </a:r>
            <a:r>
              <a:rPr lang="ru-RU" sz="2200" dirty="0"/>
              <a:t>, </a:t>
            </a:r>
            <a:r>
              <a:rPr lang="ru-RU" sz="2200" dirty="0" err="1"/>
              <a:t>врешті-решт</a:t>
            </a:r>
            <a:r>
              <a:rPr lang="ru-RU" sz="2200" dirty="0"/>
              <a:t>,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повсюдне</a:t>
            </a:r>
            <a:r>
              <a:rPr lang="ru-RU" sz="2200" dirty="0"/>
              <a:t> </a:t>
            </a:r>
            <a:r>
              <a:rPr lang="ru-RU" sz="2200" dirty="0" err="1"/>
              <a:t>визнання</a:t>
            </a:r>
            <a:r>
              <a:rPr lang="ru-RU" sz="2200" dirty="0"/>
              <a:t> стало </a:t>
            </a:r>
            <a:r>
              <a:rPr lang="ru-RU" sz="2200" dirty="0" err="1"/>
              <a:t>найкращим</a:t>
            </a:r>
            <a:r>
              <a:rPr lang="ru-RU" sz="2200" dirty="0"/>
              <a:t> </a:t>
            </a:r>
            <a:r>
              <a:rPr lang="ru-RU" sz="2200" dirty="0" err="1"/>
              <a:t>пам'ятником</a:t>
            </a:r>
            <a:r>
              <a:rPr lang="ru-RU" sz="2200" dirty="0"/>
              <a:t> Копернику.</a:t>
            </a: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98" y="1628800"/>
            <a:ext cx="9144000" cy="286232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Обов'язок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філософа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полягає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 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пошуках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істини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всюди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наскільки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провидіння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тільки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дозволяє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людському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розуму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</a:p>
          <a:p>
            <a:pPr algn="ctr"/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— </a:t>
            </a:r>
            <a:r>
              <a:rPr lang="ru-RU" sz="36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Микола</a:t>
            </a:r>
            <a:r>
              <a:rPr lang="ru-RU" sz="36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Коперник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609600"/>
            <a:ext cx="6781800" cy="2559050"/>
          </a:xfrm>
        </p:spPr>
        <p:txBody>
          <a:bodyPr anchorCtr="1"/>
          <a:lstStyle/>
          <a:p>
            <a:pPr>
              <a:defRPr/>
            </a:pPr>
            <a:r>
              <a:rPr lang="ru-RU" sz="5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Теорія</a:t>
            </a:r>
            <a:r>
              <a:rPr lang="ru-RU" sz="5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5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дійсності</a:t>
            </a:r>
            <a:r>
              <a:rPr lang="ru-RU" sz="5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ru-RU" sz="5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075" name="Picture 11" descr="PH0318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996952"/>
            <a:ext cx="1905000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07973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Rectangle 1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altLang="ru-RU" dirty="0" err="1" smtClean="0"/>
              <a:t>Теорія</a:t>
            </a:r>
            <a:r>
              <a:rPr lang="ru-RU" altLang="ru-RU" dirty="0" smtClean="0"/>
              <a:t> </a:t>
            </a:r>
            <a:r>
              <a:rPr lang="ru-RU" altLang="ru-RU" dirty="0" smtClean="0"/>
              <a:t>Коперника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66738" y="1752600"/>
            <a:ext cx="3925887" cy="42672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altLang="ru-RU" sz="2700" dirty="0"/>
              <a:t>Людина </a:t>
            </a:r>
            <a:r>
              <a:rPr lang="ru-RU" altLang="ru-RU" sz="2700" dirty="0" err="1"/>
              <a:t>сприймає</a:t>
            </a:r>
            <a:r>
              <a:rPr lang="ru-RU" altLang="ru-RU" sz="2700" dirty="0"/>
              <a:t> </a:t>
            </a:r>
            <a:r>
              <a:rPr lang="ru-RU" altLang="ru-RU" sz="2700" dirty="0" err="1"/>
              <a:t>рух</a:t>
            </a:r>
            <a:r>
              <a:rPr lang="ru-RU" altLang="ru-RU" sz="2700" dirty="0"/>
              <a:t> </a:t>
            </a:r>
            <a:r>
              <a:rPr lang="ru-RU" altLang="ru-RU" sz="2700" dirty="0" err="1"/>
              <a:t>небесних</a:t>
            </a:r>
            <a:r>
              <a:rPr lang="ru-RU" altLang="ru-RU" sz="2700" dirty="0"/>
              <a:t> </a:t>
            </a:r>
            <a:r>
              <a:rPr lang="ru-RU" altLang="ru-RU" sz="2700" dirty="0" err="1"/>
              <a:t>тіл</a:t>
            </a:r>
            <a:r>
              <a:rPr lang="ru-RU" altLang="ru-RU" sz="2700" dirty="0"/>
              <a:t> так само, як і </a:t>
            </a:r>
            <a:r>
              <a:rPr lang="ru-RU" altLang="ru-RU" sz="2700" dirty="0" err="1"/>
              <a:t>переміщення</a:t>
            </a:r>
            <a:r>
              <a:rPr lang="ru-RU" altLang="ru-RU" sz="2700" dirty="0"/>
              <a:t> </a:t>
            </a:r>
            <a:r>
              <a:rPr lang="ru-RU" altLang="ru-RU" sz="2700" dirty="0" err="1"/>
              <a:t>різних</a:t>
            </a:r>
            <a:r>
              <a:rPr lang="ru-RU" altLang="ru-RU" sz="2700" dirty="0"/>
              <a:t> </a:t>
            </a:r>
            <a:r>
              <a:rPr lang="ru-RU" altLang="ru-RU" sz="2700" dirty="0" err="1"/>
              <a:t>предметів</a:t>
            </a:r>
            <a:r>
              <a:rPr lang="ru-RU" altLang="ru-RU" sz="2700" dirty="0"/>
              <a:t> на </a:t>
            </a:r>
            <a:r>
              <a:rPr lang="ru-RU" altLang="ru-RU" sz="2700" dirty="0" err="1"/>
              <a:t>Землі</a:t>
            </a:r>
            <a:r>
              <a:rPr lang="ru-RU" altLang="ru-RU" sz="2700" dirty="0"/>
              <a:t>, коли </a:t>
            </a:r>
            <a:r>
              <a:rPr lang="ru-RU" altLang="ru-RU" sz="2700" dirty="0" smtClean="0"/>
              <a:t>вона сама </a:t>
            </a:r>
            <a:r>
              <a:rPr lang="ru-RU" altLang="ru-RU" sz="2700" dirty="0" err="1"/>
              <a:t>знаходиться</a:t>
            </a:r>
            <a:r>
              <a:rPr lang="ru-RU" altLang="ru-RU" sz="2700" dirty="0"/>
              <a:t> в </a:t>
            </a:r>
            <a:r>
              <a:rPr lang="ru-RU" altLang="ru-RU" sz="2700" dirty="0" err="1"/>
              <a:t>русі</a:t>
            </a:r>
            <a:r>
              <a:rPr lang="ru-RU" altLang="ru-RU" sz="1700" dirty="0" smtClean="0"/>
              <a:t>. </a:t>
            </a:r>
            <a:endParaRPr lang="ru-RU" altLang="ru-RU" sz="1700" dirty="0" smtClean="0"/>
          </a:p>
        </p:txBody>
      </p:sp>
      <p:pic>
        <p:nvPicPr>
          <p:cNvPr id="5124" name="Picture 14" descr="8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1850" y="2301875"/>
            <a:ext cx="3925888" cy="3168650"/>
          </a:xfrm>
          <a:noFill/>
        </p:spPr>
      </p:pic>
    </p:spTree>
    <p:extLst>
      <p:ext uri="{BB962C8B-B14F-4D97-AF65-F5344CB8AC3E}">
        <p14:creationId xmlns:p14="http://schemas.microsoft.com/office/powerpoint/2010/main" val="226294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/>
      <p:bldP spid="6160" grpId="0" build="p" rev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219200" y="838200"/>
            <a:ext cx="6781800" cy="4895056"/>
          </a:xfrm>
        </p:spPr>
        <p:txBody>
          <a:bodyPr anchorCtr="1">
            <a:normAutofit/>
          </a:bodyPr>
          <a:lstStyle/>
          <a:p>
            <a:r>
              <a:rPr lang="ru-RU" altLang="ru-RU" sz="4400" dirty="0" smtClean="0"/>
              <a:t>1. </a:t>
            </a:r>
            <a:r>
              <a:rPr lang="ru-RU" altLang="ru-RU" dirty="0"/>
              <a:t>Не </a:t>
            </a:r>
            <a:r>
              <a:rPr lang="ru-RU" altLang="ru-RU" dirty="0" err="1"/>
              <a:t>існує</a:t>
            </a:r>
            <a:r>
              <a:rPr lang="ru-RU" altLang="ru-RU" dirty="0"/>
              <a:t> </a:t>
            </a:r>
            <a:r>
              <a:rPr lang="ru-RU" altLang="ru-RU" dirty="0" err="1"/>
              <a:t>єдиного</a:t>
            </a:r>
            <a:r>
              <a:rPr lang="ru-RU" altLang="ru-RU" dirty="0"/>
              <a:t> центру для </a:t>
            </a:r>
            <a:r>
              <a:rPr lang="ru-RU" altLang="ru-RU" dirty="0" err="1"/>
              <a:t>всіх</a:t>
            </a:r>
            <a:r>
              <a:rPr lang="ru-RU" altLang="ru-RU" dirty="0"/>
              <a:t> </a:t>
            </a:r>
            <a:r>
              <a:rPr lang="ru-RU" altLang="ru-RU" dirty="0" err="1"/>
              <a:t>небесних</a:t>
            </a:r>
            <a:r>
              <a:rPr lang="ru-RU" altLang="ru-RU" dirty="0"/>
              <a:t> </a:t>
            </a:r>
            <a:r>
              <a:rPr lang="ru-RU" altLang="ru-RU" dirty="0" err="1"/>
              <a:t>орбіт</a:t>
            </a:r>
            <a:r>
              <a:rPr lang="ru-RU" altLang="ru-RU" dirty="0"/>
              <a:t> </a:t>
            </a:r>
            <a:r>
              <a:rPr lang="ru-RU" altLang="ru-RU" dirty="0" err="1"/>
              <a:t>або</a:t>
            </a:r>
            <a:r>
              <a:rPr lang="ru-RU" altLang="ru-RU" dirty="0"/>
              <a:t> сфер.</a:t>
            </a:r>
            <a:br>
              <a:rPr lang="ru-RU" altLang="ru-RU" dirty="0"/>
            </a:br>
            <a:r>
              <a:rPr lang="ru-RU" altLang="ru-RU" dirty="0"/>
              <a:t>2. Центр </a:t>
            </a:r>
            <a:r>
              <a:rPr lang="ru-RU" altLang="ru-RU" dirty="0" err="1"/>
              <a:t>Землі</a:t>
            </a:r>
            <a:r>
              <a:rPr lang="ru-RU" altLang="ru-RU" dirty="0"/>
              <a:t> є не центром </a:t>
            </a:r>
            <a:r>
              <a:rPr lang="ru-RU" altLang="ru-RU" dirty="0" err="1"/>
              <a:t>світу</a:t>
            </a:r>
            <a:r>
              <a:rPr lang="ru-RU" altLang="ru-RU" dirty="0"/>
              <a:t>, а </a:t>
            </a:r>
            <a:r>
              <a:rPr lang="ru-RU" altLang="ru-RU" dirty="0" err="1"/>
              <a:t>лише</a:t>
            </a:r>
            <a:r>
              <a:rPr lang="ru-RU" altLang="ru-RU" dirty="0"/>
              <a:t> центром </a:t>
            </a:r>
            <a:r>
              <a:rPr lang="ru-RU" altLang="ru-RU" dirty="0" err="1"/>
              <a:t>тяжіння</a:t>
            </a:r>
            <a:r>
              <a:rPr lang="ru-RU" altLang="ru-RU" dirty="0"/>
              <a:t> </a:t>
            </a:r>
            <a:r>
              <a:rPr lang="ru-RU" altLang="ru-RU" dirty="0" err="1"/>
              <a:t>Землі</a:t>
            </a:r>
            <a:r>
              <a:rPr lang="ru-RU" altLang="ru-RU" dirty="0"/>
              <a:t> і </a:t>
            </a:r>
            <a:r>
              <a:rPr lang="ru-RU" altLang="ru-RU" dirty="0" err="1"/>
              <a:t>місячної</a:t>
            </a:r>
            <a:r>
              <a:rPr lang="ru-RU" altLang="ru-RU" dirty="0"/>
              <a:t> </a:t>
            </a:r>
            <a:r>
              <a:rPr lang="ru-RU" altLang="ru-RU" dirty="0" err="1"/>
              <a:t>орбіти</a:t>
            </a:r>
            <a:r>
              <a:rPr lang="ru-RU" altLang="ru-RU" dirty="0"/>
              <a:t>.</a:t>
            </a:r>
            <a:endParaRPr lang="ru-RU" altLang="ru-RU" sz="4400" dirty="0" smtClean="0"/>
          </a:p>
        </p:txBody>
      </p:sp>
    </p:spTree>
    <p:extLst>
      <p:ext uri="{BB962C8B-B14F-4D97-AF65-F5344CB8AC3E}">
        <p14:creationId xmlns:p14="http://schemas.microsoft.com/office/powerpoint/2010/main" val="1656483820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219200" y="838200"/>
            <a:ext cx="6781800" cy="4967064"/>
          </a:xfrm>
        </p:spPr>
        <p:txBody>
          <a:bodyPr anchorCtr="1">
            <a:normAutofit fontScale="90000"/>
          </a:bodyPr>
          <a:lstStyle/>
          <a:p>
            <a:r>
              <a:rPr lang="ru-RU" altLang="ru-RU" sz="3600" dirty="0"/>
              <a:t>3. </a:t>
            </a:r>
            <a:r>
              <a:rPr lang="ru-RU" altLang="ru-RU" sz="3600" dirty="0" err="1"/>
              <a:t>Усі</a:t>
            </a:r>
            <a:r>
              <a:rPr lang="ru-RU" altLang="ru-RU" sz="3600" dirty="0"/>
              <a:t> </a:t>
            </a:r>
            <a:r>
              <a:rPr lang="ru-RU" altLang="ru-RU" sz="3600" dirty="0" err="1"/>
              <a:t>сфери</a:t>
            </a:r>
            <a:r>
              <a:rPr lang="ru-RU" altLang="ru-RU" sz="3600" dirty="0"/>
              <a:t> </a:t>
            </a:r>
            <a:r>
              <a:rPr lang="ru-RU" altLang="ru-RU" sz="3600" dirty="0" err="1"/>
              <a:t>рухаються</a:t>
            </a:r>
            <a:r>
              <a:rPr lang="ru-RU" altLang="ru-RU" sz="3600" dirty="0"/>
              <a:t> </a:t>
            </a:r>
            <a:r>
              <a:rPr lang="ru-RU" altLang="ru-RU" sz="3600" dirty="0" err="1"/>
              <a:t>навколо</a:t>
            </a:r>
            <a:r>
              <a:rPr lang="ru-RU" altLang="ru-RU" sz="3600" dirty="0"/>
              <a:t> </a:t>
            </a:r>
            <a:r>
              <a:rPr lang="ru-RU" altLang="ru-RU" sz="3600" dirty="0" err="1"/>
              <a:t>Сонця</a:t>
            </a:r>
            <a:r>
              <a:rPr lang="ru-RU" altLang="ru-RU" sz="3600" dirty="0"/>
              <a:t>, як </a:t>
            </a:r>
            <a:r>
              <a:rPr lang="ru-RU" altLang="ru-RU" sz="3600" dirty="0" err="1"/>
              <a:t>навколо</a:t>
            </a:r>
            <a:r>
              <a:rPr lang="ru-RU" altLang="ru-RU" sz="3600" dirty="0"/>
              <a:t> </a:t>
            </a:r>
            <a:r>
              <a:rPr lang="ru-RU" altLang="ru-RU" sz="3600" dirty="0" err="1"/>
              <a:t>свого</a:t>
            </a:r>
            <a:r>
              <a:rPr lang="ru-RU" altLang="ru-RU" sz="3600" dirty="0"/>
              <a:t> центру, </a:t>
            </a:r>
            <a:r>
              <a:rPr lang="ru-RU" altLang="ru-RU" sz="3600" dirty="0" err="1"/>
              <a:t>внаслідок</a:t>
            </a:r>
            <a:r>
              <a:rPr lang="ru-RU" altLang="ru-RU" sz="3600" dirty="0"/>
              <a:t> </a:t>
            </a:r>
            <a:r>
              <a:rPr lang="ru-RU" altLang="ru-RU" sz="3600" dirty="0" err="1"/>
              <a:t>чого</a:t>
            </a:r>
            <a:r>
              <a:rPr lang="ru-RU" altLang="ru-RU" sz="3600" dirty="0"/>
              <a:t> </a:t>
            </a:r>
            <a:r>
              <a:rPr lang="ru-RU" altLang="ru-RU" sz="3600" dirty="0" err="1"/>
              <a:t>Сонце</a:t>
            </a:r>
            <a:r>
              <a:rPr lang="ru-RU" altLang="ru-RU" sz="3600" dirty="0"/>
              <a:t> є центром </a:t>
            </a:r>
            <a:r>
              <a:rPr lang="ru-RU" altLang="ru-RU" sz="3600" dirty="0" err="1"/>
              <a:t>усього</a:t>
            </a:r>
            <a:r>
              <a:rPr lang="ru-RU" altLang="ru-RU" sz="3600" dirty="0"/>
              <a:t> </a:t>
            </a:r>
            <a:r>
              <a:rPr lang="ru-RU" altLang="ru-RU" sz="3600" dirty="0" err="1" smtClean="0"/>
              <a:t>світу</a:t>
            </a:r>
            <a:r>
              <a:rPr lang="ru-RU" altLang="ru-RU" sz="3600" dirty="0" smtClean="0"/>
              <a:t>.</a:t>
            </a:r>
            <a:br>
              <a:rPr lang="ru-RU" altLang="ru-RU" sz="3600" dirty="0" smtClean="0"/>
            </a:br>
            <a:r>
              <a:rPr lang="ru-RU" altLang="ru-RU" sz="3600" dirty="0" smtClean="0"/>
              <a:t>4</a:t>
            </a:r>
            <a:r>
              <a:rPr lang="ru-RU" altLang="ru-RU" sz="3600" dirty="0"/>
              <a:t>. </a:t>
            </a:r>
            <a:r>
              <a:rPr lang="ru-RU" altLang="ru-RU" sz="3600" dirty="0" err="1"/>
              <a:t>Відношення</a:t>
            </a:r>
            <a:r>
              <a:rPr lang="ru-RU" altLang="ru-RU" sz="3600" dirty="0"/>
              <a:t> </a:t>
            </a:r>
            <a:r>
              <a:rPr lang="ru-RU" altLang="ru-RU" sz="3600" dirty="0" err="1"/>
              <a:t>відстані</a:t>
            </a:r>
            <a:r>
              <a:rPr lang="ru-RU" altLang="ru-RU" sz="3600" dirty="0"/>
              <a:t> </a:t>
            </a:r>
            <a:r>
              <a:rPr lang="ru-RU" altLang="ru-RU" sz="3600" dirty="0" err="1"/>
              <a:t>від</a:t>
            </a:r>
            <a:r>
              <a:rPr lang="ru-RU" altLang="ru-RU" sz="3600" dirty="0"/>
              <a:t> </a:t>
            </a:r>
            <a:r>
              <a:rPr lang="ru-RU" altLang="ru-RU" sz="3600" dirty="0" err="1"/>
              <a:t>Землі</a:t>
            </a:r>
            <a:r>
              <a:rPr lang="ru-RU" altLang="ru-RU" sz="3600" dirty="0"/>
              <a:t> до </a:t>
            </a:r>
            <a:r>
              <a:rPr lang="ru-RU" altLang="ru-RU" sz="3600" dirty="0" err="1"/>
              <a:t>Сонця</a:t>
            </a:r>
            <a:r>
              <a:rPr lang="ru-RU" altLang="ru-RU" sz="3600" dirty="0"/>
              <a:t> до </a:t>
            </a:r>
            <a:r>
              <a:rPr lang="ru-RU" altLang="ru-RU" sz="3600" dirty="0" err="1"/>
              <a:t>висоти</a:t>
            </a:r>
            <a:r>
              <a:rPr lang="ru-RU" altLang="ru-RU" sz="3600" dirty="0"/>
              <a:t> </a:t>
            </a:r>
            <a:r>
              <a:rPr lang="ru-RU" altLang="ru-RU" sz="3600" dirty="0" err="1"/>
              <a:t>небесної</a:t>
            </a:r>
            <a:r>
              <a:rPr lang="ru-RU" altLang="ru-RU" sz="3600" dirty="0"/>
              <a:t> </a:t>
            </a:r>
            <a:r>
              <a:rPr lang="ru-RU" altLang="ru-RU" sz="3600" dirty="0" err="1"/>
              <a:t>тверді</a:t>
            </a:r>
            <a:r>
              <a:rPr lang="ru-RU" altLang="ru-RU" sz="3600" dirty="0"/>
              <a:t> </a:t>
            </a:r>
            <a:r>
              <a:rPr lang="ru-RU" altLang="ru-RU" sz="3600" dirty="0" err="1"/>
              <a:t>менше</a:t>
            </a:r>
            <a:r>
              <a:rPr lang="ru-RU" altLang="ru-RU" sz="3600" dirty="0"/>
              <a:t> </a:t>
            </a:r>
            <a:r>
              <a:rPr lang="ru-RU" altLang="ru-RU" sz="3600" dirty="0" err="1"/>
              <a:t>відносини</a:t>
            </a:r>
            <a:r>
              <a:rPr lang="ru-RU" altLang="ru-RU" sz="3600" dirty="0"/>
              <a:t> </a:t>
            </a:r>
            <a:r>
              <a:rPr lang="ru-RU" altLang="ru-RU" sz="3600" dirty="0" err="1"/>
              <a:t>радіуса</a:t>
            </a:r>
            <a:r>
              <a:rPr lang="ru-RU" altLang="ru-RU" sz="3600" dirty="0"/>
              <a:t> </a:t>
            </a:r>
            <a:r>
              <a:rPr lang="ru-RU" altLang="ru-RU" sz="3600" dirty="0" err="1"/>
              <a:t>Землі</a:t>
            </a:r>
            <a:r>
              <a:rPr lang="ru-RU" altLang="ru-RU" sz="3600" dirty="0"/>
              <a:t> до </a:t>
            </a:r>
            <a:r>
              <a:rPr lang="ru-RU" altLang="ru-RU" sz="3600" dirty="0" err="1"/>
              <a:t>відстані</a:t>
            </a:r>
            <a:r>
              <a:rPr lang="ru-RU" altLang="ru-RU" sz="3600" dirty="0"/>
              <a:t> </a:t>
            </a:r>
            <a:r>
              <a:rPr lang="ru-RU" altLang="ru-RU" sz="3600" dirty="0" err="1"/>
              <a:t>від</a:t>
            </a:r>
            <a:r>
              <a:rPr lang="ru-RU" altLang="ru-RU" sz="3600" dirty="0"/>
              <a:t> </a:t>
            </a:r>
            <a:r>
              <a:rPr lang="ru-RU" altLang="ru-RU" sz="3600" dirty="0" err="1"/>
              <a:t>неї</a:t>
            </a:r>
            <a:r>
              <a:rPr lang="ru-RU" altLang="ru-RU" sz="3600" dirty="0"/>
              <a:t> до </a:t>
            </a:r>
            <a:r>
              <a:rPr lang="ru-RU" altLang="ru-RU" sz="3600" dirty="0" err="1"/>
              <a:t>Сонця</a:t>
            </a:r>
            <a:r>
              <a:rPr lang="ru-RU" altLang="ru-RU" sz="3600" dirty="0"/>
              <a:t>.</a:t>
            </a:r>
            <a:endParaRPr lang="ru-RU" alt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230405199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None/>
            </a:pPr>
            <a:r>
              <a:rPr lang="ru-RU" altLang="ru-RU" dirty="0">
                <a:latin typeface="Times New Roman" pitchFamily="18" charset="0"/>
              </a:rPr>
              <a:t>5. </a:t>
            </a:r>
            <a:r>
              <a:rPr lang="ru-RU" altLang="ru-RU" dirty="0" smtClean="0">
                <a:latin typeface="Times New Roman" pitchFamily="18" charset="0"/>
              </a:rPr>
              <a:t>Будь-</a:t>
            </a:r>
            <a:r>
              <a:rPr lang="ru-RU" altLang="ru-RU" dirty="0" err="1" smtClean="0">
                <a:latin typeface="Times New Roman" pitchFamily="18" charset="0"/>
              </a:rPr>
              <a:t>який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рух</a:t>
            </a:r>
            <a:r>
              <a:rPr lang="ru-RU" altLang="ru-RU" dirty="0">
                <a:latin typeface="Times New Roman" pitchFamily="18" charset="0"/>
              </a:rPr>
              <a:t>, </a:t>
            </a:r>
            <a:r>
              <a:rPr lang="ru-RU" altLang="ru-RU" dirty="0" err="1">
                <a:latin typeface="Times New Roman" pitchFamily="18" charset="0"/>
              </a:rPr>
              <a:t>що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помічається</a:t>
            </a:r>
            <a:r>
              <a:rPr lang="ru-RU" altLang="ru-RU" dirty="0">
                <a:latin typeface="Times New Roman" pitchFamily="18" charset="0"/>
              </a:rPr>
              <a:t> у </a:t>
            </a:r>
            <a:r>
              <a:rPr lang="ru-RU" altLang="ru-RU" dirty="0" err="1">
                <a:latin typeface="Times New Roman" pitchFamily="18" charset="0"/>
              </a:rPr>
              <a:t>небесної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тверді</a:t>
            </a:r>
            <a:r>
              <a:rPr lang="ru-RU" altLang="ru-RU" dirty="0">
                <a:latin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</a:rPr>
              <a:t>пов'язаний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</a:rPr>
              <a:t>не з </a:t>
            </a:r>
            <a:r>
              <a:rPr lang="ru-RU" altLang="ru-RU" dirty="0" err="1">
                <a:latin typeface="Times New Roman" pitchFamily="18" charset="0"/>
              </a:rPr>
              <a:t>яким-небудь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рухом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самої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тверді</a:t>
            </a:r>
            <a:r>
              <a:rPr lang="ru-RU" altLang="ru-RU" dirty="0">
                <a:latin typeface="Times New Roman" pitchFamily="18" charset="0"/>
              </a:rPr>
              <a:t>, а </a:t>
            </a:r>
            <a:r>
              <a:rPr lang="ru-RU" altLang="ru-RU" dirty="0" err="1">
                <a:latin typeface="Times New Roman" pitchFamily="18" charset="0"/>
              </a:rPr>
              <a:t>самої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Землі</a:t>
            </a:r>
            <a:r>
              <a:rPr lang="ru-RU" altLang="ru-RU" dirty="0">
                <a:latin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altLang="ru-RU" dirty="0">
                <a:latin typeface="Times New Roman" pitchFamily="18" charset="0"/>
              </a:rPr>
              <a:t>Земля ж </a:t>
            </a:r>
            <a:r>
              <a:rPr lang="ru-RU" altLang="ru-RU" dirty="0" err="1">
                <a:latin typeface="Times New Roman" pitchFamily="18" charset="0"/>
              </a:rPr>
              <a:t>здійснює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протягом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доби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повний</a:t>
            </a:r>
            <a:r>
              <a:rPr lang="ru-RU" altLang="ru-RU" dirty="0">
                <a:latin typeface="Times New Roman" pitchFamily="18" charset="0"/>
              </a:rPr>
              <a:t> оборот </a:t>
            </a:r>
            <a:r>
              <a:rPr lang="ru-RU" altLang="ru-RU" dirty="0" err="1">
                <a:latin typeface="Times New Roman" pitchFamily="18" charset="0"/>
              </a:rPr>
              <a:t>навколо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своїх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незмінних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полюсів</a:t>
            </a:r>
            <a:r>
              <a:rPr lang="ru-RU" altLang="ru-RU" dirty="0">
                <a:latin typeface="Times New Roman" pitchFamily="18" charset="0"/>
              </a:rPr>
              <a:t>, в той час, як </a:t>
            </a:r>
            <a:r>
              <a:rPr lang="ru-RU" altLang="ru-RU" dirty="0" err="1" smtClean="0">
                <a:latin typeface="Times New Roman" pitchFamily="18" charset="0"/>
              </a:rPr>
              <a:t>небесна</a:t>
            </a:r>
            <a:r>
              <a:rPr lang="ru-RU" altLang="ru-RU" dirty="0" smtClean="0">
                <a:latin typeface="Times New Roman" pitchFamily="18" charset="0"/>
              </a:rPr>
              <a:t> твердь і </a:t>
            </a:r>
            <a:r>
              <a:rPr lang="ru-RU" altLang="ru-RU" dirty="0" err="1">
                <a:latin typeface="Times New Roman" pitchFamily="18" charset="0"/>
              </a:rPr>
              <a:t>розташоване</a:t>
            </a:r>
            <a:r>
              <a:rPr lang="ru-RU" altLang="ru-RU" dirty="0">
                <a:latin typeface="Times New Roman" pitchFamily="18" charset="0"/>
              </a:rPr>
              <a:t> на </a:t>
            </a:r>
            <a:r>
              <a:rPr lang="ru-RU" altLang="ru-RU" dirty="0" err="1">
                <a:latin typeface="Times New Roman" pitchFamily="18" charset="0"/>
              </a:rPr>
              <a:t>ній</a:t>
            </a:r>
            <a:r>
              <a:rPr lang="ru-RU" altLang="ru-RU" dirty="0">
                <a:latin typeface="Times New Roman" pitchFamily="18" charset="0"/>
              </a:rPr>
              <a:t> небо, </a:t>
            </a:r>
            <a:r>
              <a:rPr lang="ru-RU" altLang="ru-RU" dirty="0" err="1">
                <a:latin typeface="Times New Roman" pitchFamily="18" charset="0"/>
              </a:rPr>
              <a:t>залишаються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</a:rPr>
              <a:t>нерухомими</a:t>
            </a:r>
            <a:r>
              <a:rPr lang="ru-RU" altLang="ru-RU" dirty="0">
                <a:latin typeface="Times New Roman" pitchFamily="18" charset="0"/>
              </a:rPr>
              <a:t>.</a:t>
            </a:r>
            <a:endParaRPr lang="ru-RU" altLang="ru-RU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547023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3100" dirty="0">
                <a:latin typeface="Times New Roman" pitchFamily="18" charset="0"/>
              </a:rPr>
              <a:t>6. Те, </a:t>
            </a:r>
            <a:r>
              <a:rPr lang="ru-RU" altLang="ru-RU" sz="3100" dirty="0" err="1">
                <a:latin typeface="Times New Roman" pitchFamily="18" charset="0"/>
              </a:rPr>
              <a:t>що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здається</a:t>
            </a:r>
            <a:r>
              <a:rPr lang="ru-RU" altLang="ru-RU" sz="3100" dirty="0">
                <a:latin typeface="Times New Roman" pitchFamily="18" charset="0"/>
              </a:rPr>
              <a:t> нам </a:t>
            </a:r>
            <a:r>
              <a:rPr lang="ru-RU" altLang="ru-RU" sz="3100" dirty="0" err="1">
                <a:latin typeface="Times New Roman" pitchFamily="18" charset="0"/>
              </a:rPr>
              <a:t>рухом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Сонця</a:t>
            </a:r>
            <a:r>
              <a:rPr lang="ru-RU" altLang="ru-RU" sz="3100" dirty="0">
                <a:latin typeface="Times New Roman" pitchFamily="18" charset="0"/>
              </a:rPr>
              <a:t>, </a:t>
            </a:r>
            <a:r>
              <a:rPr lang="ru-RU" altLang="ru-RU" sz="3100" dirty="0" err="1">
                <a:latin typeface="Times New Roman" pitchFamily="18" charset="0"/>
              </a:rPr>
              <a:t>насправді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пов'язано</a:t>
            </a:r>
            <a:r>
              <a:rPr lang="ru-RU" altLang="ru-RU" sz="3100" dirty="0">
                <a:latin typeface="Times New Roman" pitchFamily="18" charset="0"/>
              </a:rPr>
              <a:t> з </a:t>
            </a:r>
            <a:r>
              <a:rPr lang="ru-RU" altLang="ru-RU" sz="3100" dirty="0" err="1">
                <a:latin typeface="Times New Roman" pitchFamily="18" charset="0"/>
              </a:rPr>
              <a:t>рухами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Землі</a:t>
            </a:r>
            <a:r>
              <a:rPr lang="ru-RU" altLang="ru-RU" sz="3100" dirty="0">
                <a:latin typeface="Times New Roman" pitchFamily="18" charset="0"/>
              </a:rPr>
              <a:t> і </a:t>
            </a:r>
            <a:r>
              <a:rPr lang="ru-RU" altLang="ru-RU" sz="3100" dirty="0" err="1">
                <a:latin typeface="Times New Roman" pitchFamily="18" charset="0"/>
              </a:rPr>
              <a:t>нашої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сфери</a:t>
            </a:r>
            <a:r>
              <a:rPr lang="ru-RU" altLang="ru-RU" sz="3100" dirty="0">
                <a:latin typeface="Times New Roman" pitchFamily="18" charset="0"/>
              </a:rPr>
              <a:t>, разом з </a:t>
            </a:r>
            <a:r>
              <a:rPr lang="ru-RU" altLang="ru-RU" sz="3100" dirty="0" err="1">
                <a:latin typeface="Times New Roman" pitchFamily="18" charset="0"/>
              </a:rPr>
              <a:t>якою</a:t>
            </a:r>
            <a:r>
              <a:rPr lang="ru-RU" altLang="ru-RU" sz="3100" dirty="0">
                <a:latin typeface="Times New Roman" pitchFamily="18" charset="0"/>
              </a:rPr>
              <a:t> ми </a:t>
            </a:r>
            <a:r>
              <a:rPr lang="ru-RU" altLang="ru-RU" sz="3100" dirty="0" err="1" smtClean="0">
                <a:latin typeface="Times New Roman" pitchFamily="18" charset="0"/>
              </a:rPr>
              <a:t>обертаємося</a:t>
            </a:r>
            <a:r>
              <a:rPr lang="ru-RU" altLang="ru-RU" sz="3100" dirty="0" smtClean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навколо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Сонця</a:t>
            </a:r>
            <a:r>
              <a:rPr lang="ru-RU" altLang="ru-RU" sz="3100" dirty="0">
                <a:latin typeface="Times New Roman" pitchFamily="18" charset="0"/>
              </a:rPr>
              <a:t>, як </a:t>
            </a:r>
            <a:r>
              <a:rPr lang="ru-RU" altLang="ru-RU" sz="3100" dirty="0" err="1" smtClean="0">
                <a:latin typeface="Times New Roman" pitchFamily="18" charset="0"/>
              </a:rPr>
              <a:t>всякі</a:t>
            </a:r>
            <a:r>
              <a:rPr lang="ru-RU" altLang="ru-RU" sz="3100" dirty="0" smtClean="0">
                <a:latin typeface="Times New Roman" pitchFamily="18" charset="0"/>
              </a:rPr>
              <a:t> </a:t>
            </a:r>
            <a:r>
              <a:rPr lang="ru-RU" altLang="ru-RU" sz="3100" dirty="0" err="1" smtClean="0">
                <a:latin typeface="Times New Roman" pitchFamily="18" charset="0"/>
              </a:rPr>
              <a:t>інші</a:t>
            </a:r>
            <a:r>
              <a:rPr lang="ru-RU" altLang="ru-RU" sz="3100" dirty="0" smtClean="0">
                <a:latin typeface="Times New Roman" pitchFamily="18" charset="0"/>
              </a:rPr>
              <a:t> </a:t>
            </a:r>
            <a:r>
              <a:rPr lang="ru-RU" altLang="ru-RU" sz="3100" dirty="0" err="1" smtClean="0">
                <a:latin typeface="Times New Roman" pitchFamily="18" charset="0"/>
              </a:rPr>
              <a:t>планети</a:t>
            </a:r>
            <a:r>
              <a:rPr lang="ru-RU" altLang="ru-RU" sz="3100" dirty="0" smtClean="0">
                <a:latin typeface="Times New Roman" pitchFamily="18" charset="0"/>
              </a:rPr>
              <a:t>.</a:t>
            </a:r>
            <a:endParaRPr lang="ru-RU" altLang="ru-RU" sz="3100" dirty="0">
              <a:latin typeface="Times New Roman" pitchFamily="18" charset="0"/>
            </a:endParaRPr>
          </a:p>
          <a:p>
            <a:pPr>
              <a:buNone/>
            </a:pPr>
            <a:r>
              <a:rPr lang="ru-RU" altLang="ru-RU" sz="3100" dirty="0">
                <a:latin typeface="Times New Roman" pitchFamily="18" charset="0"/>
              </a:rPr>
              <a:t>  7. </a:t>
            </a:r>
            <a:r>
              <a:rPr lang="ru-RU" altLang="ru-RU" sz="3100" dirty="0" err="1">
                <a:latin typeface="Times New Roman" pitchFamily="18" charset="0"/>
              </a:rPr>
              <a:t>Уявні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прямі</a:t>
            </a:r>
            <a:r>
              <a:rPr lang="ru-RU" altLang="ru-RU" sz="3100" dirty="0">
                <a:latin typeface="Times New Roman" pitchFamily="18" charset="0"/>
              </a:rPr>
              <a:t> і </a:t>
            </a:r>
            <a:r>
              <a:rPr lang="ru-RU" altLang="ru-RU" sz="3100" dirty="0" err="1" smtClean="0">
                <a:latin typeface="Times New Roman" pitchFamily="18" charset="0"/>
              </a:rPr>
              <a:t>назадні</a:t>
            </a:r>
            <a:r>
              <a:rPr lang="ru-RU" altLang="ru-RU" sz="3100" dirty="0" smtClean="0">
                <a:latin typeface="Times New Roman" pitchFamily="18" charset="0"/>
              </a:rPr>
              <a:t> </a:t>
            </a:r>
            <a:r>
              <a:rPr lang="ru-RU" altLang="ru-RU" sz="3100" dirty="0" err="1" smtClean="0">
                <a:latin typeface="Times New Roman" pitchFamily="18" charset="0"/>
              </a:rPr>
              <a:t>рухи</a:t>
            </a:r>
            <a:r>
              <a:rPr lang="ru-RU" altLang="ru-RU" sz="3100" dirty="0" smtClean="0">
                <a:latin typeface="Times New Roman" pitchFamily="18" charset="0"/>
              </a:rPr>
              <a:t> </a:t>
            </a:r>
            <a:r>
              <a:rPr lang="ru-RU" altLang="ru-RU" sz="3100" dirty="0">
                <a:latin typeface="Times New Roman" pitchFamily="18" charset="0"/>
              </a:rPr>
              <a:t>планет, </a:t>
            </a:r>
            <a:r>
              <a:rPr lang="ru-RU" altLang="ru-RU" sz="3100" dirty="0" err="1">
                <a:latin typeface="Times New Roman" pitchFamily="18" charset="0"/>
              </a:rPr>
              <a:t>обумовлені</a:t>
            </a:r>
            <a:r>
              <a:rPr lang="ru-RU" altLang="ru-RU" sz="3100" dirty="0">
                <a:latin typeface="Times New Roman" pitchFamily="18" charset="0"/>
              </a:rPr>
              <a:t> не </a:t>
            </a:r>
            <a:r>
              <a:rPr lang="ru-RU" altLang="ru-RU" sz="3100" dirty="0" err="1">
                <a:latin typeface="Times New Roman" pitchFamily="18" charset="0"/>
              </a:rPr>
              <a:t>їх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рухами</a:t>
            </a:r>
            <a:r>
              <a:rPr lang="ru-RU" altLang="ru-RU" sz="3100" dirty="0">
                <a:latin typeface="Times New Roman" pitchFamily="18" charset="0"/>
              </a:rPr>
              <a:t>, а </a:t>
            </a:r>
            <a:r>
              <a:rPr lang="ru-RU" altLang="ru-RU" sz="3100" dirty="0" err="1">
                <a:latin typeface="Times New Roman" pitchFamily="18" charset="0"/>
              </a:rPr>
              <a:t>рухом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Землі</a:t>
            </a:r>
            <a:r>
              <a:rPr lang="ru-RU" altLang="ru-RU" sz="3100" dirty="0">
                <a:latin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altLang="ru-RU" sz="3100" dirty="0" err="1">
                <a:latin typeface="Times New Roman" pitchFamily="18" charset="0"/>
              </a:rPr>
              <a:t>Отже</a:t>
            </a:r>
            <a:r>
              <a:rPr lang="ru-RU" altLang="ru-RU" sz="3100" dirty="0">
                <a:latin typeface="Times New Roman" pitchFamily="18" charset="0"/>
              </a:rPr>
              <a:t>, одного </a:t>
            </a:r>
            <a:r>
              <a:rPr lang="ru-RU" altLang="ru-RU" sz="3100" dirty="0" err="1">
                <a:latin typeface="Times New Roman" pitchFamily="18" charset="0"/>
              </a:rPr>
              <a:t>лише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руху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самої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Землі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достатньо</a:t>
            </a:r>
            <a:r>
              <a:rPr lang="ru-RU" altLang="ru-RU" sz="3100" dirty="0">
                <a:latin typeface="Times New Roman" pitchFamily="18" charset="0"/>
              </a:rPr>
              <a:t> для </a:t>
            </a:r>
            <a:r>
              <a:rPr lang="ru-RU" altLang="ru-RU" sz="3100" dirty="0" err="1">
                <a:latin typeface="Times New Roman" pitchFamily="18" charset="0"/>
              </a:rPr>
              <a:t>пояснення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>
                <a:latin typeface="Times New Roman" pitchFamily="18" charset="0"/>
              </a:rPr>
              <a:t>багатьох</a:t>
            </a:r>
            <a:r>
              <a:rPr lang="ru-RU" altLang="ru-RU" sz="3100" dirty="0">
                <a:latin typeface="Times New Roman" pitchFamily="18" charset="0"/>
              </a:rPr>
              <a:t> </a:t>
            </a:r>
            <a:r>
              <a:rPr lang="ru-RU" altLang="ru-RU" sz="3100" dirty="0" err="1" smtClean="0">
                <a:latin typeface="Times New Roman" pitchFamily="18" charset="0"/>
              </a:rPr>
              <a:t>нерівномірностей</a:t>
            </a:r>
            <a:r>
              <a:rPr lang="ru-RU" altLang="ru-RU" sz="3100" dirty="0" smtClean="0">
                <a:latin typeface="Times New Roman" pitchFamily="18" charset="0"/>
              </a:rPr>
              <a:t> </a:t>
            </a:r>
            <a:r>
              <a:rPr lang="ru-RU" altLang="ru-RU" sz="3100" dirty="0">
                <a:latin typeface="Times New Roman" pitchFamily="18" charset="0"/>
              </a:rPr>
              <a:t>на </a:t>
            </a:r>
            <a:r>
              <a:rPr lang="ru-RU" altLang="ru-RU" sz="3100" dirty="0" err="1">
                <a:latin typeface="Times New Roman" pitchFamily="18" charset="0"/>
              </a:rPr>
              <a:t>небі</a:t>
            </a:r>
            <a:r>
              <a:rPr lang="ru-RU" altLang="ru-RU" sz="3100" dirty="0">
                <a:latin typeface="Times New Roman" pitchFamily="18" charset="0"/>
              </a:rPr>
              <a:t>.</a:t>
            </a:r>
            <a:endParaRPr lang="ru-RU" altLang="ru-RU" sz="31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925917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altLang="ru-RU" sz="3400" dirty="0" err="1" smtClean="0"/>
              <a:t>Геліоцентрична</a:t>
            </a:r>
            <a:r>
              <a:rPr lang="ru-RU" altLang="ru-RU" sz="3400" dirty="0" smtClean="0"/>
              <a:t> </a:t>
            </a:r>
            <a:r>
              <a:rPr lang="ru-RU" altLang="ru-RU" sz="3400" dirty="0"/>
              <a:t>система</a:t>
            </a:r>
            <a:endParaRPr lang="ru-RU" altLang="ru-RU" sz="3400" dirty="0" smtClean="0"/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1850" y="1752600"/>
            <a:ext cx="3925888" cy="4267200"/>
          </a:xfrm>
        </p:spPr>
        <p:txBody>
          <a:bodyPr/>
          <a:lstStyle/>
          <a:p>
            <a:pPr algn="ctr"/>
            <a:r>
              <a:rPr lang="ru-RU" altLang="ru-RU" sz="2600" dirty="0" smtClean="0"/>
              <a:t> </a:t>
            </a:r>
            <a:r>
              <a:rPr lang="ru-RU" altLang="ru-RU" sz="2600" dirty="0"/>
              <a:t>Земля </a:t>
            </a:r>
            <a:r>
              <a:rPr lang="ru-RU" altLang="ru-RU" sz="2600" dirty="0" err="1"/>
              <a:t>одночасно</a:t>
            </a:r>
            <a:r>
              <a:rPr lang="ru-RU" altLang="ru-RU" sz="2600" dirty="0"/>
              <a:t> </a:t>
            </a:r>
            <a:r>
              <a:rPr lang="ru-RU" altLang="ru-RU" sz="2600" dirty="0" err="1"/>
              <a:t>рухається</a:t>
            </a:r>
            <a:r>
              <a:rPr lang="ru-RU" altLang="ru-RU" sz="2600" dirty="0"/>
              <a:t> і </a:t>
            </a:r>
            <a:r>
              <a:rPr lang="ru-RU" altLang="ru-RU" sz="2600" dirty="0" err="1"/>
              <a:t>навколо</a:t>
            </a:r>
            <a:r>
              <a:rPr lang="ru-RU" altLang="ru-RU" sz="2600" dirty="0"/>
              <a:t> </a:t>
            </a:r>
            <a:r>
              <a:rPr lang="ru-RU" altLang="ru-RU" sz="2600" dirty="0" err="1"/>
              <a:t>своєї</a:t>
            </a:r>
            <a:r>
              <a:rPr lang="ru-RU" altLang="ru-RU" sz="2600" dirty="0"/>
              <a:t> </a:t>
            </a:r>
            <a:r>
              <a:rPr lang="ru-RU" altLang="ru-RU" sz="2600" dirty="0" err="1"/>
              <a:t>осі</a:t>
            </a:r>
            <a:r>
              <a:rPr lang="ru-RU" altLang="ru-RU" sz="2600" dirty="0"/>
              <a:t>, і </a:t>
            </a:r>
            <a:r>
              <a:rPr lang="ru-RU" altLang="ru-RU" sz="2600" dirty="0" err="1"/>
              <a:t>навколо</a:t>
            </a:r>
            <a:r>
              <a:rPr lang="ru-RU" altLang="ru-RU" sz="2600" dirty="0"/>
              <a:t> </a:t>
            </a:r>
            <a:r>
              <a:rPr lang="ru-RU" altLang="ru-RU" sz="2600" dirty="0" err="1"/>
              <a:t>Сонця</a:t>
            </a:r>
            <a:r>
              <a:rPr lang="ru-RU" altLang="ru-RU" sz="2600" dirty="0"/>
              <a:t>.</a:t>
            </a:r>
            <a:endParaRPr lang="ru-RU" altLang="ru-RU" sz="2600" dirty="0" smtClean="0"/>
          </a:p>
        </p:txBody>
      </p:sp>
      <p:pic>
        <p:nvPicPr>
          <p:cNvPr id="13316" name="Picture 7" descr="систума тел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8825" y="2028825"/>
            <a:ext cx="3541713" cy="3714750"/>
          </a:xfrm>
          <a:noFill/>
        </p:spPr>
      </p:pic>
    </p:spTree>
    <p:extLst>
      <p:ext uri="{BB962C8B-B14F-4D97-AF65-F5344CB8AC3E}">
        <p14:creationId xmlns:p14="http://schemas.microsoft.com/office/powerpoint/2010/main" val="21676313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2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/>
      <p:bldP spid="727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err="1" smtClean="0"/>
              <a:t>Микола</a:t>
            </a:r>
            <a:r>
              <a:rPr lang="ru-RU" b="1" i="1" dirty="0" smtClean="0"/>
              <a:t> Коперник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/>
              <a:t>«Я </a:t>
            </a:r>
            <a:r>
              <a:rPr lang="ru-RU" b="1" i="1" dirty="0" err="1"/>
              <a:t>віддаю</a:t>
            </a:r>
            <a:r>
              <a:rPr lang="ru-RU" b="1" i="1" dirty="0"/>
              <a:t> </a:t>
            </a:r>
            <a:r>
              <a:rPr lang="ru-RU" b="1" i="1" dirty="0" err="1"/>
              <a:t>перевагу</a:t>
            </a:r>
            <a:r>
              <a:rPr lang="ru-RU" b="1" i="1" dirty="0"/>
              <a:t> </a:t>
            </a:r>
            <a:r>
              <a:rPr lang="ru-RU" b="1" i="1" dirty="0" err="1"/>
              <a:t>задовольнятися</a:t>
            </a:r>
            <a:r>
              <a:rPr lang="ru-RU" b="1" i="1" dirty="0"/>
              <a:t> </a:t>
            </a:r>
            <a:r>
              <a:rPr lang="ru-RU" b="1" i="1" dirty="0" err="1"/>
              <a:t>тим</a:t>
            </a:r>
            <a:r>
              <a:rPr lang="ru-RU" b="1" i="1" dirty="0"/>
              <a:t>, за </a:t>
            </a:r>
            <a:r>
              <a:rPr lang="ru-RU" b="1" i="1" dirty="0" err="1"/>
              <a:t>вірність</a:t>
            </a:r>
            <a:r>
              <a:rPr lang="ru-RU" b="1" i="1" dirty="0"/>
              <a:t> </a:t>
            </a:r>
            <a:r>
              <a:rPr lang="ru-RU" b="1" i="1" dirty="0" err="1"/>
              <a:t>чого</a:t>
            </a:r>
            <a:r>
              <a:rPr lang="ru-RU" b="1" i="1" dirty="0"/>
              <a:t> </a:t>
            </a:r>
            <a:r>
              <a:rPr lang="ru-RU" b="1" i="1" dirty="0" err="1"/>
              <a:t>можу</a:t>
            </a:r>
            <a:r>
              <a:rPr lang="ru-RU" b="1" i="1" dirty="0"/>
              <a:t> </a:t>
            </a:r>
            <a:r>
              <a:rPr lang="ru-RU" b="1" i="1" dirty="0" err="1"/>
              <a:t>поручитися</a:t>
            </a:r>
            <a:r>
              <a:rPr lang="ru-RU" b="1" i="1" dirty="0"/>
              <a:t>»</a:t>
            </a:r>
          </a:p>
          <a:p>
            <a:pPr>
              <a:buNone/>
            </a:pPr>
            <a:r>
              <a:rPr lang="ru-RU" b="1" i="1" dirty="0" smtClean="0"/>
              <a:t>    </a:t>
            </a:r>
            <a:endParaRPr lang="ru-RU" b="1" i="1" dirty="0"/>
          </a:p>
          <a:p>
            <a:endParaRPr lang="ru-RU" dirty="0"/>
          </a:p>
        </p:txBody>
      </p:sp>
      <p:pic>
        <p:nvPicPr>
          <p:cNvPr id="4" name="Рисунок 3" descr="nikola_kopern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791772"/>
            <a:ext cx="3429024" cy="35661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3n00-008"/>
          <p:cNvPicPr>
            <a:picLocks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8225" y="1022350"/>
            <a:ext cx="7143750" cy="4295775"/>
          </a:xfrm>
          <a:noFill/>
        </p:spPr>
      </p:pic>
    </p:spTree>
    <p:extLst>
      <p:ext uri="{BB962C8B-B14F-4D97-AF65-F5344CB8AC3E}">
        <p14:creationId xmlns:p14="http://schemas.microsoft.com/office/powerpoint/2010/main" val="223893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7" descr="сисетма миар н к"/>
          <p:cNvPicPr>
            <a:picLocks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760413"/>
            <a:ext cx="5715000" cy="4819650"/>
          </a:xfrm>
          <a:noFill/>
        </p:spPr>
      </p:pic>
    </p:spTree>
    <p:extLst>
      <p:ext uri="{BB962C8B-B14F-4D97-AF65-F5344CB8AC3E}">
        <p14:creationId xmlns:p14="http://schemas.microsoft.com/office/powerpoint/2010/main" val="361060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61" name="Rectangle 13"/>
          <p:cNvSpPr>
            <a:spLocks noGrp="1" noChangeArrowheads="1"/>
          </p:cNvSpPr>
          <p:nvPr>
            <p:ph type="ctrTitle" idx="4294967295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/>
          <a:p>
            <a:pPr algn="ctr" eaLnBrk="1" hangingPunct="1"/>
            <a:r>
              <a:rPr lang="ru-RU" altLang="ru-RU" sz="5600" dirty="0" err="1" smtClean="0"/>
              <a:t>Дякую</a:t>
            </a:r>
            <a:r>
              <a:rPr lang="ru-RU" altLang="ru-RU" sz="5600" dirty="0" smtClean="0"/>
              <a:t> за </a:t>
            </a:r>
            <a:r>
              <a:rPr lang="ru-RU" altLang="ru-RU" sz="5600" dirty="0" err="1" smtClean="0"/>
              <a:t>увагу</a:t>
            </a:r>
            <a:r>
              <a:rPr lang="ru-RU" altLang="ru-RU" sz="5600" dirty="0" smtClean="0"/>
              <a:t>!!! </a:t>
            </a:r>
            <a:endParaRPr lang="ru-RU" altLang="ru-RU" sz="5600" dirty="0" smtClean="0"/>
          </a:p>
        </p:txBody>
      </p:sp>
    </p:spTree>
    <p:extLst>
      <p:ext uri="{BB962C8B-B14F-4D97-AF65-F5344CB8AC3E}">
        <p14:creationId xmlns:p14="http://schemas.microsoft.com/office/powerpoint/2010/main" val="146969038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5400" b="1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Микола</a:t>
            </a:r>
            <a:r>
              <a:rPr lang="ru-RU" sz="5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Коперник – великий </a:t>
            </a:r>
            <a:r>
              <a:rPr lang="ru-RU" sz="54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польський</a:t>
            </a:r>
            <a:r>
              <a:rPr lang="ru-RU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астроном, автор </a:t>
            </a:r>
            <a:r>
              <a:rPr lang="ru-RU" sz="54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геліоцентричної</a:t>
            </a:r>
            <a:r>
              <a:rPr lang="ru-RU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54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системи</a:t>
            </a:r>
            <a:r>
              <a:rPr lang="ru-RU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54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світу</a:t>
            </a:r>
            <a:endParaRPr lang="ru-RU" sz="5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err="1"/>
              <a:t>Миколай</a:t>
            </a:r>
            <a:r>
              <a:rPr lang="ru-RU" dirty="0"/>
              <a:t> Коперник </a:t>
            </a:r>
            <a:r>
              <a:rPr lang="ru-RU" dirty="0" err="1"/>
              <a:t>народився</a:t>
            </a:r>
            <a:r>
              <a:rPr lang="ru-RU" dirty="0"/>
              <a:t> 19 лютого 1473 р. у </a:t>
            </a:r>
            <a:r>
              <a:rPr lang="ru-RU" dirty="0" err="1"/>
              <a:t>польському</a:t>
            </a:r>
            <a:r>
              <a:rPr lang="ru-RU" dirty="0"/>
              <a:t>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Торунь</a:t>
            </a:r>
            <a:r>
              <a:rPr lang="ru-RU" dirty="0"/>
              <a:t> на </a:t>
            </a:r>
            <a:r>
              <a:rPr lang="ru-RU" dirty="0" err="1"/>
              <a:t>березі</a:t>
            </a:r>
            <a:r>
              <a:rPr lang="ru-RU" dirty="0"/>
              <a:t> </a:t>
            </a:r>
            <a:r>
              <a:rPr lang="ru-RU" dirty="0" err="1"/>
              <a:t>річки</a:t>
            </a:r>
            <a:r>
              <a:rPr lang="ru-RU" dirty="0"/>
              <a:t> </a:t>
            </a:r>
            <a:r>
              <a:rPr lang="ru-RU" dirty="0" err="1"/>
              <a:t>Вісли</a:t>
            </a:r>
            <a:r>
              <a:rPr lang="ru-RU" dirty="0"/>
              <a:t>, в </a:t>
            </a:r>
            <a:r>
              <a:rPr lang="ru-RU" dirty="0" err="1"/>
              <a:t>родині</a:t>
            </a:r>
            <a:r>
              <a:rPr lang="ru-RU" dirty="0"/>
              <a:t> </a:t>
            </a:r>
            <a:r>
              <a:rPr lang="ru-RU" dirty="0" err="1" smtClean="0"/>
              <a:t>купця</a:t>
            </a:r>
            <a:r>
              <a:rPr lang="ru-RU" dirty="0" smtClean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четвертою </a:t>
            </a:r>
            <a:r>
              <a:rPr lang="ru-RU" dirty="0" err="1"/>
              <a:t>дитиною</a:t>
            </a:r>
            <a:r>
              <a:rPr lang="ru-RU" dirty="0"/>
              <a:t> в </a:t>
            </a:r>
            <a:r>
              <a:rPr lang="ru-RU" dirty="0" err="1"/>
              <a:t>сім'ї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батька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епідемії</a:t>
            </a:r>
            <a:r>
              <a:rPr lang="ru-RU" dirty="0"/>
              <a:t> </a:t>
            </a:r>
            <a:r>
              <a:rPr lang="ru-RU" dirty="0" err="1"/>
              <a:t>чуми</a:t>
            </a:r>
            <a:r>
              <a:rPr lang="ru-RU" dirty="0"/>
              <a:t> </a:t>
            </a:r>
            <a:r>
              <a:rPr lang="ru-RU" dirty="0" err="1"/>
              <a:t>вихованням</a:t>
            </a:r>
            <a:r>
              <a:rPr lang="ru-RU" dirty="0"/>
              <a:t> </a:t>
            </a:r>
            <a:r>
              <a:rPr lang="ru-RU" dirty="0" err="1"/>
              <a:t>племінника</a:t>
            </a:r>
            <a:r>
              <a:rPr lang="ru-RU" dirty="0"/>
              <a:t> </a:t>
            </a:r>
            <a:r>
              <a:rPr lang="ru-RU" dirty="0" err="1"/>
              <a:t>займався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дядько</a:t>
            </a:r>
            <a:r>
              <a:rPr lang="ru-RU" dirty="0"/>
              <a:t>, </a:t>
            </a:r>
            <a:r>
              <a:rPr lang="ru-RU" dirty="0" err="1"/>
              <a:t>єпископ</a:t>
            </a:r>
            <a:r>
              <a:rPr lang="ru-RU" dirty="0"/>
              <a:t> Лукаш </a:t>
            </a:r>
            <a:r>
              <a:rPr lang="ru-RU" dirty="0" err="1"/>
              <a:t>Ваченроде</a:t>
            </a:r>
            <a:r>
              <a:rPr lang="ru-RU" dirty="0"/>
              <a:t>, брат </a:t>
            </a:r>
            <a:r>
              <a:rPr lang="ru-RU" dirty="0" err="1"/>
              <a:t>матері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err="1" smtClean="0"/>
              <a:t>Миколай</a:t>
            </a:r>
            <a:r>
              <a:rPr lang="ru-RU" dirty="0" smtClean="0"/>
              <a:t> </a:t>
            </a:r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блискучу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 –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навчався</a:t>
            </a:r>
            <a:r>
              <a:rPr lang="ru-RU" dirty="0"/>
              <a:t> на </a:t>
            </a:r>
            <a:r>
              <a:rPr lang="ru-RU" dirty="0" err="1"/>
              <a:t>факультеті</a:t>
            </a:r>
            <a:r>
              <a:rPr lang="ru-RU" dirty="0"/>
              <a:t> </a:t>
            </a:r>
            <a:r>
              <a:rPr lang="ru-RU" dirty="0" err="1"/>
              <a:t>мистецтв</a:t>
            </a:r>
            <a:r>
              <a:rPr lang="ru-RU" dirty="0"/>
              <a:t> </a:t>
            </a:r>
            <a:r>
              <a:rPr lang="ru-RU" dirty="0" err="1"/>
              <a:t>Ягеллонського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в </a:t>
            </a:r>
            <a:r>
              <a:rPr lang="ru-RU" dirty="0" err="1"/>
              <a:t>Кракові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– на </a:t>
            </a:r>
            <a:r>
              <a:rPr lang="ru-RU" dirty="0" err="1"/>
              <a:t>юридичному</a:t>
            </a:r>
            <a:r>
              <a:rPr lang="ru-RU" dirty="0"/>
              <a:t> </a:t>
            </a:r>
            <a:r>
              <a:rPr lang="ru-RU" dirty="0" err="1"/>
              <a:t>факультеті</a:t>
            </a:r>
            <a:r>
              <a:rPr lang="ru-RU" dirty="0"/>
              <a:t> </a:t>
            </a:r>
            <a:r>
              <a:rPr lang="ru-RU" dirty="0" err="1"/>
              <a:t>Болонського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, де </a:t>
            </a:r>
            <a:r>
              <a:rPr lang="ru-RU" dirty="0" err="1"/>
              <a:t>вивчав</a:t>
            </a:r>
            <a:r>
              <a:rPr lang="ru-RU" dirty="0"/>
              <a:t> </a:t>
            </a:r>
            <a:r>
              <a:rPr lang="ru-RU" dirty="0" err="1"/>
              <a:t>громадянське</a:t>
            </a:r>
            <a:r>
              <a:rPr lang="ru-RU" dirty="0"/>
              <a:t> та </a:t>
            </a:r>
            <a:r>
              <a:rPr lang="ru-RU" dirty="0" err="1"/>
              <a:t>церковне</a:t>
            </a:r>
            <a:r>
              <a:rPr lang="ru-RU" dirty="0"/>
              <a:t> право, і в </a:t>
            </a:r>
            <a:r>
              <a:rPr lang="ru-RU" dirty="0" err="1"/>
              <a:t>Падуанському</a:t>
            </a:r>
            <a:r>
              <a:rPr lang="ru-RU" dirty="0"/>
              <a:t> </a:t>
            </a:r>
            <a:r>
              <a:rPr lang="ru-RU" dirty="0" err="1"/>
              <a:t>університеті</a:t>
            </a:r>
            <a:r>
              <a:rPr lang="ru-RU" dirty="0"/>
              <a:t>, де </a:t>
            </a:r>
            <a:r>
              <a:rPr lang="ru-RU" dirty="0" err="1"/>
              <a:t>студіював</a:t>
            </a:r>
            <a:r>
              <a:rPr lang="ru-RU" dirty="0"/>
              <a:t> медицину. В </a:t>
            </a:r>
            <a:r>
              <a:rPr lang="ru-RU" dirty="0" err="1"/>
              <a:t>університеті</a:t>
            </a:r>
            <a:r>
              <a:rPr lang="ru-RU" dirty="0"/>
              <a:t> Феррари одержав </a:t>
            </a:r>
            <a:r>
              <a:rPr lang="ru-RU" dirty="0" err="1"/>
              <a:t>ступінь</a:t>
            </a:r>
            <a:r>
              <a:rPr lang="ru-RU" dirty="0"/>
              <a:t> доктора </a:t>
            </a:r>
            <a:r>
              <a:rPr lang="ru-RU" dirty="0" err="1"/>
              <a:t>богослов'я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992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ikolay-kopernik-viza.vn_.ua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dirty="0"/>
              <a:t>На початку 1530-х </a:t>
            </a:r>
            <a:r>
              <a:rPr lang="ru-RU" sz="2400" dirty="0" err="1"/>
              <a:t>років</a:t>
            </a:r>
            <a:r>
              <a:rPr lang="ru-RU" sz="2400" dirty="0"/>
              <a:t> робота Коперника над </a:t>
            </a:r>
            <a:r>
              <a:rPr lang="ru-RU" sz="2400" dirty="0" err="1"/>
              <a:t>створенням</a:t>
            </a:r>
            <a:r>
              <a:rPr lang="ru-RU" sz="2400" dirty="0"/>
              <a:t> </a:t>
            </a:r>
            <a:r>
              <a:rPr lang="ru-RU" sz="2400" dirty="0" err="1"/>
              <a:t>нової</a:t>
            </a:r>
            <a:r>
              <a:rPr lang="ru-RU" sz="2400" dirty="0"/>
              <a:t> </a:t>
            </a:r>
            <a:r>
              <a:rPr lang="ru-RU" sz="2400" dirty="0" err="1"/>
              <a:t>теорії</a:t>
            </a:r>
            <a:r>
              <a:rPr lang="ru-RU" sz="2400" dirty="0"/>
              <a:t> та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оформленням</a:t>
            </a:r>
            <a:r>
              <a:rPr lang="ru-RU" sz="2400" dirty="0"/>
              <a:t> у </a:t>
            </a:r>
            <a:r>
              <a:rPr lang="ru-RU" sz="2400" dirty="0" err="1"/>
              <a:t>праці</a:t>
            </a:r>
            <a:r>
              <a:rPr lang="ru-RU" sz="2400" dirty="0"/>
              <a:t> "Про </a:t>
            </a:r>
            <a:r>
              <a:rPr lang="ru-RU" sz="2400" dirty="0" err="1"/>
              <a:t>обертання</a:t>
            </a:r>
            <a:r>
              <a:rPr lang="ru-RU" sz="2400" dirty="0"/>
              <a:t> </a:t>
            </a:r>
            <a:r>
              <a:rPr lang="ru-RU" sz="2400" dirty="0" err="1"/>
              <a:t>небесних</a:t>
            </a:r>
            <a:r>
              <a:rPr lang="ru-RU" sz="2400" dirty="0"/>
              <a:t> сфер" </a:t>
            </a:r>
            <a:r>
              <a:rPr lang="ru-RU" sz="2400" dirty="0" err="1"/>
              <a:t>була</a:t>
            </a:r>
            <a:r>
              <a:rPr lang="ru-RU" sz="2400" dirty="0"/>
              <a:t> в основному </a:t>
            </a:r>
            <a:r>
              <a:rPr lang="ru-RU" sz="2400" dirty="0" err="1"/>
              <a:t>закінчена</a:t>
            </a:r>
            <a:r>
              <a:rPr lang="ru-RU" sz="2400" dirty="0"/>
              <a:t>. </a:t>
            </a:r>
            <a:r>
              <a:rPr lang="ru-RU" sz="2400" dirty="0" smtClean="0"/>
              <a:t>Коперник </a:t>
            </a:r>
            <a:r>
              <a:rPr lang="ru-RU" sz="2400" dirty="0" err="1" smtClean="0"/>
              <a:t>вважав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людина</a:t>
            </a:r>
            <a:r>
              <a:rPr lang="ru-RU" sz="2400" dirty="0"/>
              <a:t> </a:t>
            </a:r>
            <a:r>
              <a:rPr lang="ru-RU" sz="2400" dirty="0" err="1"/>
              <a:t>сприймає</a:t>
            </a:r>
            <a:r>
              <a:rPr lang="ru-RU" sz="2400" dirty="0"/>
              <a:t> </a:t>
            </a:r>
            <a:r>
              <a:rPr lang="ru-RU" sz="2400" dirty="0" err="1"/>
              <a:t>рух</a:t>
            </a:r>
            <a:r>
              <a:rPr lang="ru-RU" sz="2400" dirty="0"/>
              <a:t> </a:t>
            </a:r>
            <a:r>
              <a:rPr lang="ru-RU" sz="2400" dirty="0" err="1"/>
              <a:t>небесних</a:t>
            </a:r>
            <a:r>
              <a:rPr lang="ru-RU" sz="2400" dirty="0"/>
              <a:t> </a:t>
            </a:r>
            <a:r>
              <a:rPr lang="ru-RU" sz="2400" dirty="0" err="1"/>
              <a:t>тіл</a:t>
            </a:r>
            <a:r>
              <a:rPr lang="ru-RU" sz="2400" dirty="0"/>
              <a:t> так само, як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рух</a:t>
            </a:r>
            <a:r>
              <a:rPr lang="ru-RU" sz="2400" dirty="0"/>
              <a:t> </a:t>
            </a:r>
            <a:r>
              <a:rPr lang="ru-RU" sz="2400" dirty="0" err="1"/>
              <a:t>різноманітних</a:t>
            </a:r>
            <a:r>
              <a:rPr lang="ru-RU" sz="2400" dirty="0"/>
              <a:t> </a:t>
            </a:r>
            <a:r>
              <a:rPr lang="ru-RU" sz="2400" dirty="0" err="1"/>
              <a:t>предметів</a:t>
            </a:r>
            <a:r>
              <a:rPr lang="ru-RU" sz="2400" dirty="0"/>
              <a:t> на </a:t>
            </a:r>
            <a:r>
              <a:rPr lang="ru-RU" sz="2400" dirty="0" err="1"/>
              <a:t>Землі</a:t>
            </a:r>
            <a:r>
              <a:rPr lang="ru-RU" sz="2400" dirty="0"/>
              <a:t>, коли вона сама </a:t>
            </a:r>
            <a:r>
              <a:rPr lang="ru-RU" sz="2400" dirty="0" err="1"/>
              <a:t>рухається</a:t>
            </a:r>
            <a:r>
              <a:rPr lang="ru-RU" sz="2400" dirty="0"/>
              <a:t>. </a:t>
            </a:r>
            <a:r>
              <a:rPr lang="ru-RU" sz="2400" dirty="0" err="1"/>
              <a:t>Спостерігачу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знаходиться</a:t>
            </a:r>
            <a:r>
              <a:rPr lang="ru-RU" sz="2400" dirty="0"/>
              <a:t> на </a:t>
            </a:r>
            <a:r>
              <a:rPr lang="ru-RU" sz="2400" dirty="0" err="1"/>
              <a:t>Землі</a:t>
            </a:r>
            <a:r>
              <a:rPr lang="ru-RU" sz="2400" dirty="0"/>
              <a:t>, </a:t>
            </a:r>
            <a:r>
              <a:rPr lang="ru-RU" sz="2400" dirty="0" err="1"/>
              <a:t>здається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Земля </a:t>
            </a:r>
            <a:r>
              <a:rPr lang="ru-RU" sz="2400" dirty="0" err="1"/>
              <a:t>нерухома</a:t>
            </a:r>
            <a:r>
              <a:rPr lang="ru-RU" sz="2400" dirty="0"/>
              <a:t>, а </a:t>
            </a:r>
            <a:r>
              <a:rPr lang="ru-RU" sz="2400" dirty="0" err="1"/>
              <a:t>Сонце</a:t>
            </a:r>
            <a:r>
              <a:rPr lang="ru-RU" sz="2400" dirty="0"/>
              <a:t> </a:t>
            </a:r>
            <a:r>
              <a:rPr lang="ru-RU" sz="2400" dirty="0" err="1"/>
              <a:t>рухається</a:t>
            </a:r>
            <a:r>
              <a:rPr lang="ru-RU" sz="2400" dirty="0"/>
              <a:t> </a:t>
            </a:r>
            <a:r>
              <a:rPr lang="ru-RU" sz="2400" dirty="0" err="1"/>
              <a:t>навколо</a:t>
            </a:r>
            <a:r>
              <a:rPr lang="ru-RU" sz="2400" dirty="0"/>
              <a:t> </a:t>
            </a:r>
            <a:r>
              <a:rPr lang="ru-RU" sz="2400" dirty="0" err="1"/>
              <a:t>неї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170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dirty="0" err="1" smtClean="0"/>
              <a:t>Насправді</a:t>
            </a:r>
            <a:r>
              <a:rPr lang="ru-RU" sz="2400" dirty="0" smtClean="0"/>
              <a:t> </a:t>
            </a:r>
            <a:r>
              <a:rPr lang="ru-RU" sz="2400" dirty="0"/>
              <a:t>ж, і першим </a:t>
            </a:r>
            <a:r>
              <a:rPr lang="ru-RU" sz="2400" dirty="0" err="1"/>
              <a:t>математично</a:t>
            </a:r>
            <a:r>
              <a:rPr lang="ru-RU" sz="2400" dirty="0"/>
              <a:t> </a:t>
            </a:r>
            <a:r>
              <a:rPr lang="ru-RU" sz="2400" dirty="0" err="1"/>
              <a:t>довів</a:t>
            </a:r>
            <a:r>
              <a:rPr lang="ru-RU" sz="2400" dirty="0"/>
              <a:t>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саме</a:t>
            </a:r>
            <a:r>
              <a:rPr lang="ru-RU" sz="2400" dirty="0"/>
              <a:t> Коперник, </a:t>
            </a:r>
            <a:r>
              <a:rPr lang="ru-RU" sz="2400" dirty="0" err="1"/>
              <a:t>це</a:t>
            </a:r>
            <a:r>
              <a:rPr lang="ru-RU" sz="2400" dirty="0"/>
              <a:t> Земля </a:t>
            </a:r>
            <a:r>
              <a:rPr lang="ru-RU" sz="2400" dirty="0" err="1"/>
              <a:t>рухається</a:t>
            </a:r>
            <a:r>
              <a:rPr lang="ru-RU" sz="2400" dirty="0"/>
              <a:t> </a:t>
            </a:r>
            <a:r>
              <a:rPr lang="ru-RU" sz="2400" dirty="0" err="1"/>
              <a:t>навколо</a:t>
            </a:r>
            <a:r>
              <a:rPr lang="ru-RU" sz="2400" dirty="0"/>
              <a:t> </a:t>
            </a:r>
            <a:r>
              <a:rPr lang="ru-RU" sz="2400" dirty="0" err="1"/>
              <a:t>Сонця</a:t>
            </a:r>
            <a:r>
              <a:rPr lang="ru-RU" sz="2400" dirty="0"/>
              <a:t> і </a:t>
            </a:r>
            <a:r>
              <a:rPr lang="ru-RU" sz="2400" dirty="0" err="1"/>
              <a:t>протягом</a:t>
            </a:r>
            <a:r>
              <a:rPr lang="ru-RU" sz="2400" dirty="0"/>
              <a:t> року </a:t>
            </a:r>
            <a:r>
              <a:rPr lang="ru-RU" sz="2400" dirty="0" err="1"/>
              <a:t>робить</a:t>
            </a:r>
            <a:r>
              <a:rPr lang="ru-RU" sz="2400" dirty="0"/>
              <a:t> </a:t>
            </a:r>
            <a:r>
              <a:rPr lang="ru-RU" sz="2400" dirty="0" err="1"/>
              <a:t>повний</a:t>
            </a:r>
            <a:r>
              <a:rPr lang="ru-RU" sz="2400" dirty="0"/>
              <a:t> </a:t>
            </a:r>
            <a:r>
              <a:rPr lang="ru-RU" sz="2400" dirty="0" err="1"/>
              <a:t>оберт</a:t>
            </a:r>
            <a:r>
              <a:rPr lang="ru-RU" sz="2400" dirty="0"/>
              <a:t> по </a:t>
            </a:r>
            <a:r>
              <a:rPr lang="ru-RU" sz="2400" dirty="0" err="1"/>
              <a:t>своїй</a:t>
            </a:r>
            <a:r>
              <a:rPr lang="ru-RU" sz="2400" dirty="0"/>
              <a:t> </a:t>
            </a:r>
            <a:r>
              <a:rPr lang="ru-RU" sz="2400" dirty="0" err="1"/>
              <a:t>орбіті</a:t>
            </a:r>
            <a:r>
              <a:rPr lang="ru-RU" sz="2400" dirty="0"/>
              <a:t>. </a:t>
            </a:r>
            <a:r>
              <a:rPr lang="ru-RU" sz="2400" dirty="0" err="1"/>
              <a:t>Лише</a:t>
            </a:r>
            <a:r>
              <a:rPr lang="ru-RU" sz="2400" dirty="0"/>
              <a:t> коли великий </a:t>
            </a:r>
            <a:r>
              <a:rPr lang="ru-RU" sz="2400" dirty="0" err="1"/>
              <a:t>польський</a:t>
            </a:r>
            <a:r>
              <a:rPr lang="ru-RU" sz="2400" dirty="0"/>
              <a:t> учений </a:t>
            </a:r>
            <a:r>
              <a:rPr lang="ru-RU" sz="2400" dirty="0" err="1"/>
              <a:t>був</a:t>
            </a:r>
            <a:r>
              <a:rPr lang="ru-RU" sz="2400" dirty="0"/>
              <a:t> при </a:t>
            </a:r>
            <a:r>
              <a:rPr lang="ru-RU" sz="2400" dirty="0" err="1"/>
              <a:t>смерті</a:t>
            </a:r>
            <a:r>
              <a:rPr lang="ru-RU" sz="2400" dirty="0"/>
              <a:t>, </a:t>
            </a:r>
            <a:r>
              <a:rPr lang="ru-RU" sz="2400" dirty="0" err="1"/>
              <a:t>друзі</a:t>
            </a:r>
            <a:r>
              <a:rPr lang="ru-RU" sz="2400" dirty="0"/>
              <a:t> принесли </a:t>
            </a:r>
            <a:r>
              <a:rPr lang="ru-RU" sz="2400" dirty="0" err="1"/>
              <a:t>йому</a:t>
            </a:r>
            <a:r>
              <a:rPr lang="ru-RU" sz="2400" dirty="0"/>
              <a:t> перший </a:t>
            </a:r>
            <a:r>
              <a:rPr lang="ru-RU" sz="2400" dirty="0" err="1"/>
              <a:t>надрукований</a:t>
            </a:r>
            <a:r>
              <a:rPr lang="ru-RU" sz="2400" dirty="0"/>
              <a:t> </a:t>
            </a:r>
            <a:r>
              <a:rPr lang="ru-RU" sz="2400" dirty="0" err="1"/>
              <a:t>примірник</a:t>
            </a:r>
            <a:r>
              <a:rPr lang="ru-RU" sz="2400" dirty="0"/>
              <a:t> книги "Про </a:t>
            </a:r>
            <a:r>
              <a:rPr lang="ru-RU" sz="2400" dirty="0" err="1"/>
              <a:t>обертання</a:t>
            </a:r>
            <a:r>
              <a:rPr lang="ru-RU" sz="2400" dirty="0"/>
              <a:t> </a:t>
            </a:r>
            <a:r>
              <a:rPr lang="ru-RU" sz="2400" dirty="0" err="1"/>
              <a:t>небесних</a:t>
            </a:r>
            <a:r>
              <a:rPr lang="ru-RU" sz="2400" dirty="0"/>
              <a:t> сфер". А 24 </a:t>
            </a:r>
            <a:r>
              <a:rPr lang="ru-RU" sz="2400" dirty="0" err="1"/>
              <a:t>травня</a:t>
            </a:r>
            <a:r>
              <a:rPr lang="ru-RU" sz="2400" dirty="0"/>
              <a:t> 1543 року </a:t>
            </a:r>
            <a:r>
              <a:rPr lang="ru-RU" sz="2400" dirty="0" err="1"/>
              <a:t>Миколай</a:t>
            </a:r>
            <a:r>
              <a:rPr lang="ru-RU" sz="2400" dirty="0"/>
              <a:t> Коперник помер.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text_1892_kopernik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593</Words>
  <Application>Microsoft Office PowerPoint</Application>
  <PresentationFormat>Экран (4:3)</PresentationFormat>
  <Paragraphs>28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Микола Коперник </vt:lpstr>
      <vt:lpstr>Микола Коперник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Теорія дійсності.</vt:lpstr>
      <vt:lpstr>Теорія Коперника</vt:lpstr>
      <vt:lpstr>1. Не існує єдиного центру для всіх небесних орбіт або сфер. 2. Центр Землі є не центром світу, а лише центром тяжіння Землі і місячної орбіти.</vt:lpstr>
      <vt:lpstr>3. Усі сфери рухаються навколо Сонця, як навколо свого центру, внаслідок чого Сонце є центром усього світу. 4. Відношення відстані від Землі до Сонця до висоти небесної тверді менше відносини радіуса Землі до відстані від неї до Сонця.</vt:lpstr>
      <vt:lpstr>Презентация PowerPoint</vt:lpstr>
      <vt:lpstr>Презентация PowerPoint</vt:lpstr>
      <vt:lpstr>Геліоцентрична система</vt:lpstr>
      <vt:lpstr>Презентация PowerPoint</vt:lpstr>
      <vt:lpstr>Презентация PowerPoint</vt:lpstr>
      <vt:lpstr>Дякую за увагу!!!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Микола Коперник</dc:title>
  <cp:lastModifiedBy>Port</cp:lastModifiedBy>
  <cp:revision>7</cp:revision>
  <dcterms:created xsi:type="dcterms:W3CDTF">2013-09-13T14:04:10Z</dcterms:created>
  <dcterms:modified xsi:type="dcterms:W3CDTF">2015-03-01T18:04:23Z</dcterms:modified>
</cp:coreProperties>
</file>